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4.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5.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6.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7.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0" r:id="rId2"/>
  </p:sldMasterIdLst>
  <p:notesMasterIdLst>
    <p:notesMasterId r:id="rId37"/>
  </p:notesMasterIdLst>
  <p:handoutMasterIdLst>
    <p:handoutMasterId r:id="rId38"/>
  </p:handoutMasterIdLst>
  <p:sldIdLst>
    <p:sldId id="490" r:id="rId3"/>
    <p:sldId id="258" r:id="rId4"/>
    <p:sldId id="539" r:id="rId5"/>
    <p:sldId id="540" r:id="rId6"/>
    <p:sldId id="491" r:id="rId7"/>
    <p:sldId id="446" r:id="rId8"/>
    <p:sldId id="295" r:id="rId9"/>
    <p:sldId id="468" r:id="rId10"/>
    <p:sldId id="464" r:id="rId11"/>
    <p:sldId id="415" r:id="rId12"/>
    <p:sldId id="463" r:id="rId13"/>
    <p:sldId id="467" r:id="rId14"/>
    <p:sldId id="457" r:id="rId15"/>
    <p:sldId id="510" r:id="rId16"/>
    <p:sldId id="513" r:id="rId17"/>
    <p:sldId id="509" r:id="rId18"/>
    <p:sldId id="521" r:id="rId19"/>
    <p:sldId id="524" r:id="rId20"/>
    <p:sldId id="492" r:id="rId21"/>
    <p:sldId id="298" r:id="rId22"/>
    <p:sldId id="527" r:id="rId23"/>
    <p:sldId id="338" r:id="rId24"/>
    <p:sldId id="348" r:id="rId25"/>
    <p:sldId id="408" r:id="rId26"/>
    <p:sldId id="473" r:id="rId27"/>
    <p:sldId id="377" r:id="rId28"/>
    <p:sldId id="437" r:id="rId29"/>
    <p:sldId id="426" r:id="rId30"/>
    <p:sldId id="341" r:id="rId31"/>
    <p:sldId id="439" r:id="rId32"/>
    <p:sldId id="440" r:id="rId33"/>
    <p:sldId id="479" r:id="rId34"/>
    <p:sldId id="365" r:id="rId35"/>
    <p:sldId id="495" r:id="rId36"/>
  </p:sldIdLst>
  <p:sldSz cx="12192000" cy="6858000"/>
  <p:notesSz cx="6858000" cy="9144000"/>
  <p:embeddedFontLst>
    <p:embeddedFont>
      <p:font typeface="微软雅黑" panose="020B0503020204020204" pitchFamily="34" charset="-122"/>
      <p:regular r:id="rId39"/>
      <p:bold r:id="rId40"/>
    </p:embeddedFont>
    <p:embeddedFont>
      <p:font typeface="MiSans Semibold" panose="020B0604020202020204" charset="-122"/>
      <p:bold r:id="rId41"/>
    </p:embeddedFont>
    <p:embeddedFont>
      <p:font typeface="思源黑体 CN Bold" panose="020B0604020202020204" charset="-128"/>
      <p:bold r:id="rId42"/>
    </p:embeddedFont>
    <p:embeddedFont>
      <p:font typeface="思源黑体 CN Medium" panose="020B0604020202020204" charset="-128"/>
      <p:regular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4" userDrawn="1">
          <p15:clr>
            <a:srgbClr val="A4A3A4"/>
          </p15:clr>
        </p15:guide>
        <p15:guide id="2" pos="3960" userDrawn="1">
          <p15:clr>
            <a:srgbClr val="A4A3A4"/>
          </p15:clr>
        </p15:guide>
        <p15:guide id="3" orient="horz" pos="3852" userDrawn="1">
          <p15:clr>
            <a:srgbClr val="A4A3A4"/>
          </p15:clr>
        </p15:guide>
        <p15:guide id="4" orient="horz" pos="245" userDrawn="1">
          <p15:clr>
            <a:srgbClr val="A4A3A4"/>
          </p15:clr>
        </p15:guide>
        <p15:guide id="5" orient="horz" pos="358" userDrawn="1">
          <p15:clr>
            <a:srgbClr val="A4A3A4"/>
          </p15:clr>
        </p15:guide>
        <p15:guide id="6" pos="7413" userDrawn="1">
          <p15:clr>
            <a:srgbClr val="A4A3A4"/>
          </p15:clr>
        </p15:guide>
        <p15:guide id="7"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1A8FF9"/>
    <a:srgbClr val="00CCFF"/>
    <a:srgbClr val="2844CB"/>
    <a:srgbClr val="E6E9F7"/>
    <a:srgbClr val="1193D1"/>
    <a:srgbClr val="126BA3"/>
    <a:srgbClr val="F2F2F2"/>
    <a:srgbClr val="2101A9"/>
    <a:srgbClr val="1C35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57" autoAdjust="0"/>
    <p:restoredTop sz="94660"/>
  </p:normalViewPr>
  <p:slideViewPr>
    <p:cSldViewPr snapToGrid="0" showGuides="1">
      <p:cViewPr varScale="1">
        <p:scale>
          <a:sx n="78" d="100"/>
          <a:sy n="78" d="100"/>
        </p:scale>
        <p:origin x="379" y="62"/>
      </p:cViewPr>
      <p:guideLst>
        <p:guide orient="horz" pos="1594"/>
        <p:guide pos="3960"/>
        <p:guide orient="horz" pos="3852"/>
        <p:guide orient="horz" pos="245"/>
        <p:guide orient="horz" pos="358"/>
        <p:guide pos="7413"/>
        <p:guide pos="3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49370559646201"/>
          <c:y val="4.4987774483725401E-2"/>
          <c:w val="0.89769399999999999"/>
          <c:h val="0.83995855893634597"/>
        </c:manualLayout>
      </c:layout>
      <c:barChart>
        <c:barDir val="col"/>
        <c:grouping val="clustered"/>
        <c:varyColors val="0"/>
        <c:ser>
          <c:idx val="0"/>
          <c:order val="0"/>
          <c:tx>
            <c:strRef>
              <c:f>Sheet1!$A$2</c:f>
              <c:strCache>
                <c:ptCount val="1"/>
                <c:pt idx="0">
                  <c:v>空白</c:v>
                </c:pt>
              </c:strCache>
            </c:strRef>
          </c:tx>
          <c:spPr>
            <a:solidFill>
              <a:schemeClr val="accent1"/>
            </a:solidFill>
            <a:ln>
              <a:noFill/>
            </a:ln>
            <a:effectLst/>
          </c:spPr>
          <c:invertIfNegative val="0"/>
          <c:cat>
            <c:strRef>
              <c:f>Sheet1!$B$1:$E$1</c:f>
              <c:strCache>
                <c:ptCount val="4"/>
                <c:pt idx="0">
                  <c:v>150 ℃×72h</c:v>
                </c:pt>
                <c:pt idx="1">
                  <c:v>200 ℃×72h</c:v>
                </c:pt>
                <c:pt idx="2">
                  <c:v>225 ℃×72h</c:v>
                </c:pt>
                <c:pt idx="3">
                  <c:v>250 ℃×72h</c:v>
                </c:pt>
              </c:strCache>
            </c:strRef>
          </c:cat>
          <c:val>
            <c:numRef>
              <c:f>Sheet1!$B$2:$E$2</c:f>
              <c:numCache>
                <c:formatCode>General</c:formatCode>
                <c:ptCount val="4"/>
                <c:pt idx="0">
                  <c:v>10</c:v>
                </c:pt>
                <c:pt idx="1">
                  <c:v>22</c:v>
                </c:pt>
                <c:pt idx="2">
                  <c:v>40</c:v>
                </c:pt>
                <c:pt idx="3">
                  <c:v>80</c:v>
                </c:pt>
              </c:numCache>
            </c:numRef>
          </c:val>
          <c:extLst>
            <c:ext xmlns:c16="http://schemas.microsoft.com/office/drawing/2014/chart" uri="{C3380CC4-5D6E-409C-BE32-E72D297353CC}">
              <c16:uniqueId val="{00000000-DE9E-4677-BCC8-2A277C556DA2}"/>
            </c:ext>
          </c:extLst>
        </c:ser>
        <c:ser>
          <c:idx val="1"/>
          <c:order val="1"/>
          <c:tx>
            <c:strRef>
              <c:f>Sheet1!$A$3</c:f>
              <c:strCache>
                <c:ptCount val="1"/>
                <c:pt idx="0">
                  <c:v>添加耐热剂</c:v>
                </c:pt>
              </c:strCache>
            </c:strRef>
          </c:tx>
          <c:spPr>
            <a:solidFill>
              <a:schemeClr val="accent2"/>
            </a:solidFill>
            <a:ln>
              <a:noFill/>
            </a:ln>
            <a:effectLst/>
          </c:spPr>
          <c:invertIfNegative val="0"/>
          <c:cat>
            <c:strRef>
              <c:f>Sheet1!$B$1:$E$1</c:f>
              <c:strCache>
                <c:ptCount val="4"/>
                <c:pt idx="0">
                  <c:v>150 ℃×72h</c:v>
                </c:pt>
                <c:pt idx="1">
                  <c:v>200 ℃×72h</c:v>
                </c:pt>
                <c:pt idx="2">
                  <c:v>225 ℃×72h</c:v>
                </c:pt>
                <c:pt idx="3">
                  <c:v>250 ℃×72h</c:v>
                </c:pt>
              </c:strCache>
            </c:strRef>
          </c:cat>
          <c:val>
            <c:numRef>
              <c:f>Sheet1!$B$3:$E$3</c:f>
              <c:numCache>
                <c:formatCode>General</c:formatCode>
                <c:ptCount val="4"/>
                <c:pt idx="0">
                  <c:v>10</c:v>
                </c:pt>
                <c:pt idx="1">
                  <c:v>18</c:v>
                </c:pt>
                <c:pt idx="2">
                  <c:v>24</c:v>
                </c:pt>
                <c:pt idx="3">
                  <c:v>60</c:v>
                </c:pt>
              </c:numCache>
            </c:numRef>
          </c:val>
          <c:extLst>
            <c:ext xmlns:c16="http://schemas.microsoft.com/office/drawing/2014/chart" uri="{C3380CC4-5D6E-409C-BE32-E72D297353CC}">
              <c16:uniqueId val="{00000001-DE9E-4677-BCC8-2A277C556DA2}"/>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mn-cs"/>
              </a:defRPr>
            </a:pPr>
            <a:endParaRPr lang="de-DE"/>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0" spcFirstLastPara="1" vertOverflow="ellipsis" wrap="square" anchor="ctr" anchorCtr="1"/>
          <a:lstStyle/>
          <a:p>
            <a:pPr>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mn-cs"/>
              </a:defRPr>
            </a:pPr>
            <a:endParaRPr lang="de-DE"/>
          </a:p>
        </c:txPr>
        <c:crossAx val="2094734552"/>
        <c:crosses val="autoZero"/>
        <c:crossBetween val="between"/>
        <c:majorUnit val="25"/>
        <c:minorUnit val="12.5"/>
      </c:valAx>
      <c:spPr>
        <a:noFill/>
        <a:ln>
          <a:noFill/>
        </a:ln>
        <a:effectLst/>
      </c:spPr>
    </c:plotArea>
    <c:plotVisOnly val="1"/>
    <c:dispBlanksAs val="gap"/>
    <c:showDLblsOverMax val="1"/>
    <c:extLst>
      <c:ext uri="{0b15fc19-7d7d-44ad-8c2d-2c3a37ce22c3}">
        <chartProps xmlns="https://web.wps.cn/et/2018/main" chartId="{e4f818a9-bc9f-456e-ab81-d9d22981ef57}"/>
      </c:ext>
    </c:extLst>
  </c:chart>
  <c:spPr>
    <a:noFill/>
    <a:ln>
      <a:noFill/>
    </a:ln>
    <a:effectLst/>
  </c:spPr>
  <c:txPr>
    <a:bodyPr/>
    <a:lstStyle/>
    <a:p>
      <a:pPr>
        <a:defRPr lang="zh-CN" sz="1000">
          <a:latin typeface="微软雅黑" panose="020B0503020204020204" charset="-122"/>
          <a:ea typeface="微软雅黑" panose="020B0503020204020204" charset="-122"/>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2026/1/27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‹Nr.›</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‹Nr.›</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26D0B4-55FE-4FAC-9101-1F47BCA9541C}"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26D0B4-55FE-4FAC-9101-1F47BCA9541C}"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26D0B4-55FE-4FAC-9101-1F47BCA9541C}"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26D0B4-55FE-4FAC-9101-1F47BCA9541C}" type="slidenum">
              <a:rPr lang="zh-CN" altLang="en-US" smtClean="0"/>
              <a:t>19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26D0B4-55FE-4FAC-9101-1F47BCA9541C}" type="slidenum">
              <a:rPr lang="zh-CN" altLang="en-US" smtClean="0"/>
              <a:t>34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slideMaster" Target="../slideMasters/slideMaster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tags" Target="../tags/tag30.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slideMaster" Target="../slideMasters/slideMaster1.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tags" Target="../tags/tag5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slideMaster" Target="../slideMasters/slideMaster1.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slideMaster" Target="../slideMasters/slideMaster1.xm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tags" Target="../tags/tag74.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tags" Target="../tags/tag86.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tags" Target="../tags/tag107.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0" Type="http://schemas.openxmlformats.org/officeDocument/2006/relationships/tags" Target="../tags/tag10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上标下内-装饰无-默认位置-并列-3_33_group1">
    <p:bg>
      <p:bgRef idx="1001">
        <a:schemeClr val="bg1"/>
      </p:bgRef>
    </p:bg>
    <p:spTree>
      <p:nvGrpSpPr>
        <p:cNvPr id="1" name=""/>
        <p:cNvGrpSpPr/>
        <p:nvPr/>
      </p:nvGrpSpPr>
      <p:grpSpPr>
        <a:xfrm>
          <a:off x="0" y="0"/>
          <a:ext cx="0" cy="0"/>
          <a:chOff x="0" y="0"/>
          <a:chExt cx="0" cy="0"/>
        </a:xfrm>
      </p:grpSpPr>
      <p:sp>
        <p:nvSpPr>
          <p:cNvPr id="6" name="标题 5"/>
          <p:cNvSpPr>
            <a:spLocks noGrp="1"/>
          </p:cNvSpPr>
          <p:nvPr>
            <p:ph type="ctrTitle" idx="16385" hasCustomPrompt="1"/>
            <p:custDataLst>
              <p:tags r:id="rId1"/>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装饰  6"/>
          <p:cNvSpPr>
            <a:spLocks noGrp="1"/>
          </p:cNvSpPr>
          <p:nvPr>
            <p:ph type="body" idx="16395" hasCustomPrompt="1"/>
            <p:custDataLst>
              <p:tags r:id="rId2"/>
            </p:custDataLst>
          </p:nvPr>
        </p:nvSpPr>
        <p:spPr>
          <a:xfrm>
            <a:off x="609600" y="24892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8" name="图片占位符 7"/>
          <p:cNvSpPr>
            <a:spLocks noGrp="1"/>
          </p:cNvSpPr>
          <p:nvPr>
            <p:ph type="pic" idx="16394" hasCustomPrompt="1"/>
            <p:custDataLst>
              <p:tags r:id="rId3"/>
            </p:custDataLst>
          </p:nvPr>
        </p:nvSpPr>
        <p:spPr>
          <a:xfrm>
            <a:off x="822960" y="27025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9" name="文本占位符 8"/>
          <p:cNvSpPr>
            <a:spLocks noGrp="1"/>
          </p:cNvSpPr>
          <p:nvPr>
            <p:ph type="body" idx="16386" hasCustomPrompt="1"/>
            <p:custDataLst>
              <p:tags r:id="rId4"/>
            </p:custDataLst>
          </p:nvPr>
        </p:nvSpPr>
        <p:spPr>
          <a:xfrm>
            <a:off x="1778000" y="2235200"/>
            <a:ext cx="4089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0" name="文本占位符 9"/>
          <p:cNvSpPr>
            <a:spLocks noGrp="1"/>
          </p:cNvSpPr>
          <p:nvPr>
            <p:ph type="body" idx="16387" hasCustomPrompt="1"/>
            <p:custDataLst>
              <p:tags r:id="rId5"/>
            </p:custDataLst>
          </p:nvPr>
        </p:nvSpPr>
        <p:spPr>
          <a:xfrm>
            <a:off x="1778000" y="2743200"/>
            <a:ext cx="4089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1" name="装饰  0"/>
          <p:cNvSpPr>
            <a:spLocks noGrp="1"/>
          </p:cNvSpPr>
          <p:nvPr>
            <p:ph type="body" idx="16397" hasCustomPrompt="1"/>
            <p:custDataLst>
              <p:tags r:id="rId6"/>
            </p:custDataLst>
          </p:nvPr>
        </p:nvSpPr>
        <p:spPr>
          <a:xfrm>
            <a:off x="6324600" y="24892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2" name="图片占位符 11"/>
          <p:cNvSpPr>
            <a:spLocks noGrp="1"/>
          </p:cNvSpPr>
          <p:nvPr>
            <p:ph type="pic" idx="16396" hasCustomPrompt="1"/>
            <p:custDataLst>
              <p:tags r:id="rId7"/>
            </p:custDataLst>
          </p:nvPr>
        </p:nvSpPr>
        <p:spPr>
          <a:xfrm>
            <a:off x="6537960" y="27025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13" name="文本占位符 12"/>
          <p:cNvSpPr>
            <a:spLocks noGrp="1"/>
          </p:cNvSpPr>
          <p:nvPr>
            <p:ph type="body" idx="16388" hasCustomPrompt="1"/>
            <p:custDataLst>
              <p:tags r:id="rId8"/>
            </p:custDataLst>
          </p:nvPr>
        </p:nvSpPr>
        <p:spPr>
          <a:xfrm>
            <a:off x="7493000" y="2235200"/>
            <a:ext cx="4089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4" name="文本占位符 13"/>
          <p:cNvSpPr>
            <a:spLocks noGrp="1"/>
          </p:cNvSpPr>
          <p:nvPr>
            <p:ph type="body" idx="16389" hasCustomPrompt="1"/>
            <p:custDataLst>
              <p:tags r:id="rId9"/>
            </p:custDataLst>
          </p:nvPr>
        </p:nvSpPr>
        <p:spPr>
          <a:xfrm>
            <a:off x="7493000" y="2743200"/>
            <a:ext cx="4089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5" name="装饰  4"/>
          <p:cNvSpPr>
            <a:spLocks noGrp="1"/>
          </p:cNvSpPr>
          <p:nvPr>
            <p:ph type="body" idx="16399" hasCustomPrompt="1"/>
            <p:custDataLst>
              <p:tags r:id="rId10"/>
            </p:custDataLst>
          </p:nvPr>
        </p:nvSpPr>
        <p:spPr>
          <a:xfrm>
            <a:off x="609600" y="43688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6" name="图片占位符 15"/>
          <p:cNvSpPr>
            <a:spLocks noGrp="1"/>
          </p:cNvSpPr>
          <p:nvPr>
            <p:ph type="pic" idx="16398" hasCustomPrompt="1"/>
            <p:custDataLst>
              <p:tags r:id="rId11"/>
            </p:custDataLst>
          </p:nvPr>
        </p:nvSpPr>
        <p:spPr>
          <a:xfrm>
            <a:off x="822960" y="45821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17" name="文本占位符 16"/>
          <p:cNvSpPr>
            <a:spLocks noGrp="1"/>
          </p:cNvSpPr>
          <p:nvPr>
            <p:ph type="body" idx="16390" hasCustomPrompt="1"/>
            <p:custDataLst>
              <p:tags r:id="rId12"/>
            </p:custDataLst>
          </p:nvPr>
        </p:nvSpPr>
        <p:spPr>
          <a:xfrm>
            <a:off x="1778000" y="4114800"/>
            <a:ext cx="4089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8" name="文本占位符 17"/>
          <p:cNvSpPr>
            <a:spLocks noGrp="1"/>
          </p:cNvSpPr>
          <p:nvPr>
            <p:ph type="body" idx="16391" hasCustomPrompt="1"/>
            <p:custDataLst>
              <p:tags r:id="rId13"/>
            </p:custDataLst>
          </p:nvPr>
        </p:nvSpPr>
        <p:spPr>
          <a:xfrm>
            <a:off x="1778000" y="4622800"/>
            <a:ext cx="4089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9" name="装饰  8"/>
          <p:cNvSpPr>
            <a:spLocks noGrp="1"/>
          </p:cNvSpPr>
          <p:nvPr>
            <p:ph type="body" idx="16401" hasCustomPrompt="1"/>
            <p:custDataLst>
              <p:tags r:id="rId14"/>
            </p:custDataLst>
          </p:nvPr>
        </p:nvSpPr>
        <p:spPr>
          <a:xfrm>
            <a:off x="6324600" y="43688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20" name="图片占位符 19"/>
          <p:cNvSpPr>
            <a:spLocks noGrp="1"/>
          </p:cNvSpPr>
          <p:nvPr>
            <p:ph type="pic" idx="16400" hasCustomPrompt="1"/>
            <p:custDataLst>
              <p:tags r:id="rId15"/>
            </p:custDataLst>
          </p:nvPr>
        </p:nvSpPr>
        <p:spPr>
          <a:xfrm>
            <a:off x="6537960" y="45821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21" name="文本占位符 20"/>
          <p:cNvSpPr>
            <a:spLocks noGrp="1"/>
          </p:cNvSpPr>
          <p:nvPr>
            <p:ph type="body" idx="16392" hasCustomPrompt="1"/>
            <p:custDataLst>
              <p:tags r:id="rId16"/>
            </p:custDataLst>
          </p:nvPr>
        </p:nvSpPr>
        <p:spPr>
          <a:xfrm>
            <a:off x="7493000" y="4114800"/>
            <a:ext cx="4089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22" name="文本占位符 21"/>
          <p:cNvSpPr>
            <a:spLocks noGrp="1"/>
          </p:cNvSpPr>
          <p:nvPr>
            <p:ph type="body" idx="16393" hasCustomPrompt="1"/>
            <p:custDataLst>
              <p:tags r:id="rId17"/>
            </p:custDataLst>
          </p:nvPr>
        </p:nvSpPr>
        <p:spPr>
          <a:xfrm>
            <a:off x="7493000" y="4622800"/>
            <a:ext cx="4089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6_42">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‹Nr.›</a:t>
            </a:fld>
            <a:endParaRPr lang="zh-CN" altLang="en-US"/>
          </a:p>
        </p:txBody>
      </p:sp>
      <p:sp>
        <p:nvSpPr>
          <p:cNvPr id="6" name="标题 5"/>
          <p:cNvSpPr>
            <a:spLocks noGrp="1"/>
          </p:cNvSpPr>
          <p:nvPr>
            <p:ph type="ctrTitle" idx="16385" hasCustomPrompt="1"/>
            <p:custDataLst>
              <p:tags r:id="rId1"/>
            </p:custDataLst>
          </p:nvPr>
        </p:nvSpPr>
        <p:spPr>
          <a:xfrm>
            <a:off x="609600" y="533400"/>
            <a:ext cx="73914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内容占位符 6"/>
          <p:cNvSpPr>
            <a:spLocks noGrp="1"/>
          </p:cNvSpPr>
          <p:nvPr>
            <p:ph idx="16394" hasCustomPrompt="1"/>
            <p:custDataLst>
              <p:tags r:id="rId2"/>
            </p:custDataLst>
          </p:nvPr>
        </p:nvSpPr>
        <p:spPr>
          <a:xfrm>
            <a:off x="8610600" y="0"/>
            <a:ext cx="3581400" cy="6858000"/>
          </a:xfrm>
          <a:custGeom>
            <a:avLst/>
            <a:gdLst>
              <a:gd name="connisteX0" fmla="*/ 0 w 3581400"/>
              <a:gd name="connsiteY0" fmla="*/ 0 h 6858000"/>
              <a:gd name="connisteX1" fmla="*/ 3581400 w 3581400"/>
              <a:gd name="connsiteY1" fmla="*/ 0 h 6858000"/>
              <a:gd name="connisteX2" fmla="*/ 3581400 w 3581400"/>
              <a:gd name="connsiteY2" fmla="*/ 6858000 h 6858000"/>
              <a:gd name="connisteX3" fmla="*/ 0 w 3581400"/>
              <a:gd name="connsiteY3" fmla="*/ 6858000 h 6858000"/>
              <a:gd name="connisteX4" fmla="*/ 0 w 3581400"/>
              <a:gd name="connsiteY4" fmla="*/ 0 h 6858000"/>
            </a:gdLst>
            <a:ahLst/>
            <a:cxnLst>
              <a:cxn ang="0">
                <a:pos x="connisteX0" y="connsiteY0"/>
              </a:cxn>
              <a:cxn ang="0">
                <a:pos x="connisteX1" y="connsiteY1"/>
              </a:cxn>
              <a:cxn ang="0">
                <a:pos x="connisteX2" y="connsiteY2"/>
              </a:cxn>
              <a:cxn ang="0">
                <a:pos x="connisteX3" y="connsiteY3"/>
              </a:cxn>
              <a:cxn ang="0">
                <a:pos x="connisteX4" y="connsiteY4"/>
              </a:cxn>
            </a:cxnLst>
            <a:rect l="0" t="0" r="0" b="0"/>
            <a:pathLst>
              <a:path w="3581400" h="6858000">
                <a:moveTo>
                  <a:pt x="0" y="0"/>
                </a:moveTo>
                <a:lnTo>
                  <a:pt x="3581400" y="0"/>
                </a:lnTo>
                <a:lnTo>
                  <a:pt x="3581400" y="6858000"/>
                </a:lnTo>
                <a:lnTo>
                  <a:pt x="0" y="6858000"/>
                </a:lnTo>
                <a:lnTo>
                  <a:pt x="0" y="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8" name="装饰  7"/>
          <p:cNvSpPr>
            <a:spLocks noGrp="1"/>
          </p:cNvSpPr>
          <p:nvPr>
            <p:ph type="body" idx="16395" hasCustomPrompt="1"/>
            <p:custDataLst>
              <p:tags r:id="rId3"/>
            </p:custDataLst>
          </p:nvPr>
        </p:nvSpPr>
        <p:spPr>
          <a:xfrm>
            <a:off x="6096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9" name="文本占位符 8"/>
          <p:cNvSpPr>
            <a:spLocks noGrp="1"/>
          </p:cNvSpPr>
          <p:nvPr>
            <p:ph type="body" idx="16386" hasCustomPrompt="1"/>
            <p:custDataLst>
              <p:tags r:id="rId4"/>
            </p:custDataLst>
          </p:nvPr>
        </p:nvSpPr>
        <p:spPr>
          <a:xfrm>
            <a:off x="762000" y="19304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0" name="文本占位符 9"/>
          <p:cNvSpPr>
            <a:spLocks noGrp="1"/>
          </p:cNvSpPr>
          <p:nvPr>
            <p:ph type="body" idx="16387" hasCustomPrompt="1"/>
            <p:custDataLst>
              <p:tags r:id="rId5"/>
            </p:custDataLst>
          </p:nvPr>
        </p:nvSpPr>
        <p:spPr>
          <a:xfrm>
            <a:off x="762000" y="24384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1" name="装饰  0"/>
          <p:cNvSpPr>
            <a:spLocks noGrp="1"/>
          </p:cNvSpPr>
          <p:nvPr>
            <p:ph type="body" idx="16396" hasCustomPrompt="1"/>
            <p:custDataLst>
              <p:tags r:id="rId6"/>
            </p:custDataLst>
          </p:nvPr>
        </p:nvSpPr>
        <p:spPr>
          <a:xfrm>
            <a:off x="45339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2" name="文本占位符 11"/>
          <p:cNvSpPr>
            <a:spLocks noGrp="1"/>
          </p:cNvSpPr>
          <p:nvPr>
            <p:ph type="body" idx="16388" hasCustomPrompt="1"/>
            <p:custDataLst>
              <p:tags r:id="rId7"/>
            </p:custDataLst>
          </p:nvPr>
        </p:nvSpPr>
        <p:spPr>
          <a:xfrm>
            <a:off x="4686300" y="19304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3" name="文本占位符 12"/>
          <p:cNvSpPr>
            <a:spLocks noGrp="1"/>
          </p:cNvSpPr>
          <p:nvPr>
            <p:ph type="body" idx="16389" hasCustomPrompt="1"/>
            <p:custDataLst>
              <p:tags r:id="rId8"/>
            </p:custDataLst>
          </p:nvPr>
        </p:nvSpPr>
        <p:spPr>
          <a:xfrm>
            <a:off x="4686300" y="24384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4" name="装饰  3"/>
          <p:cNvSpPr>
            <a:spLocks noGrp="1"/>
          </p:cNvSpPr>
          <p:nvPr>
            <p:ph type="body" idx="16397" hasCustomPrompt="1"/>
            <p:custDataLst>
              <p:tags r:id="rId9"/>
            </p:custDataLst>
          </p:nvPr>
        </p:nvSpPr>
        <p:spPr>
          <a:xfrm>
            <a:off x="6096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5" name="文本占位符 14"/>
          <p:cNvSpPr>
            <a:spLocks noGrp="1"/>
          </p:cNvSpPr>
          <p:nvPr>
            <p:ph type="body" idx="16390" hasCustomPrompt="1"/>
            <p:custDataLst>
              <p:tags r:id="rId10"/>
            </p:custDataLst>
          </p:nvPr>
        </p:nvSpPr>
        <p:spPr>
          <a:xfrm>
            <a:off x="762000" y="41148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6" name="文本占位符 15"/>
          <p:cNvSpPr>
            <a:spLocks noGrp="1"/>
          </p:cNvSpPr>
          <p:nvPr>
            <p:ph type="body" idx="16391" hasCustomPrompt="1"/>
            <p:custDataLst>
              <p:tags r:id="rId11"/>
            </p:custDataLst>
          </p:nvPr>
        </p:nvSpPr>
        <p:spPr>
          <a:xfrm>
            <a:off x="762000" y="46228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7" name="装饰  6"/>
          <p:cNvSpPr>
            <a:spLocks noGrp="1"/>
          </p:cNvSpPr>
          <p:nvPr>
            <p:ph type="body" idx="16398" hasCustomPrompt="1"/>
            <p:custDataLst>
              <p:tags r:id="rId12"/>
            </p:custDataLst>
          </p:nvPr>
        </p:nvSpPr>
        <p:spPr>
          <a:xfrm>
            <a:off x="45339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8" name="文本占位符 17"/>
          <p:cNvSpPr>
            <a:spLocks noGrp="1"/>
          </p:cNvSpPr>
          <p:nvPr>
            <p:ph type="body" idx="16392" hasCustomPrompt="1"/>
            <p:custDataLst>
              <p:tags r:id="rId13"/>
            </p:custDataLst>
          </p:nvPr>
        </p:nvSpPr>
        <p:spPr>
          <a:xfrm>
            <a:off x="4686300" y="41148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9" name="文本占位符 18"/>
          <p:cNvSpPr>
            <a:spLocks noGrp="1"/>
          </p:cNvSpPr>
          <p:nvPr>
            <p:ph type="body" idx="16393" hasCustomPrompt="1"/>
            <p:custDataLst>
              <p:tags r:id="rId14"/>
            </p:custDataLst>
          </p:nvPr>
        </p:nvSpPr>
        <p:spPr>
          <a:xfrm>
            <a:off x="4686300" y="46228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页-10007_18">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‹Nr.›</a:t>
            </a:fld>
            <a:endParaRPr lang="zh-CN" altLang="en-US"/>
          </a:p>
        </p:txBody>
      </p:sp>
      <p:sp>
        <p:nvSpPr>
          <p:cNvPr id="6" name="标题 5"/>
          <p:cNvSpPr>
            <a:spLocks noGrp="1"/>
          </p:cNvSpPr>
          <p:nvPr>
            <p:ph type="ctrTitle" idx="16385" hasCustomPrompt="1"/>
            <p:custDataLst>
              <p:tags r:id="rId1"/>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文本占位符 6"/>
          <p:cNvSpPr>
            <a:spLocks noGrp="1"/>
          </p:cNvSpPr>
          <p:nvPr>
            <p:ph type="body" idx="16386" hasCustomPrompt="1"/>
            <p:custDataLst>
              <p:tags r:id="rId2"/>
            </p:custDataLst>
          </p:nvPr>
        </p:nvSpPr>
        <p:spPr>
          <a:xfrm>
            <a:off x="609600" y="17780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8" name="文本占位符 7"/>
          <p:cNvSpPr>
            <a:spLocks noGrp="1"/>
          </p:cNvSpPr>
          <p:nvPr>
            <p:ph type="body" idx="16387" hasCustomPrompt="1"/>
            <p:custDataLst>
              <p:tags r:id="rId3"/>
            </p:custDataLst>
          </p:nvPr>
        </p:nvSpPr>
        <p:spPr>
          <a:xfrm>
            <a:off x="609600" y="2336800"/>
            <a:ext cx="32512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9" name="文本占位符 8"/>
          <p:cNvSpPr>
            <a:spLocks noGrp="1"/>
          </p:cNvSpPr>
          <p:nvPr>
            <p:ph type="body" idx="16388" hasCustomPrompt="1"/>
            <p:custDataLst>
              <p:tags r:id="rId4"/>
            </p:custDataLst>
          </p:nvPr>
        </p:nvSpPr>
        <p:spPr>
          <a:xfrm>
            <a:off x="4470400" y="17780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0" name="文本占位符 9"/>
          <p:cNvSpPr>
            <a:spLocks noGrp="1"/>
          </p:cNvSpPr>
          <p:nvPr>
            <p:ph type="body" idx="16389" hasCustomPrompt="1"/>
            <p:custDataLst>
              <p:tags r:id="rId5"/>
            </p:custDataLst>
          </p:nvPr>
        </p:nvSpPr>
        <p:spPr>
          <a:xfrm>
            <a:off x="4470400" y="2336800"/>
            <a:ext cx="32512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1" name="文本占位符 10"/>
          <p:cNvSpPr>
            <a:spLocks noGrp="1"/>
          </p:cNvSpPr>
          <p:nvPr>
            <p:ph type="body" idx="16390" hasCustomPrompt="1"/>
            <p:custDataLst>
              <p:tags r:id="rId6"/>
            </p:custDataLst>
          </p:nvPr>
        </p:nvSpPr>
        <p:spPr>
          <a:xfrm>
            <a:off x="8331200" y="17780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2" name="文本占位符 11"/>
          <p:cNvSpPr>
            <a:spLocks noGrp="1"/>
          </p:cNvSpPr>
          <p:nvPr>
            <p:ph type="body" idx="16391" hasCustomPrompt="1"/>
            <p:custDataLst>
              <p:tags r:id="rId7"/>
            </p:custDataLst>
          </p:nvPr>
        </p:nvSpPr>
        <p:spPr>
          <a:xfrm>
            <a:off x="8331200" y="2336800"/>
            <a:ext cx="32512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正文页-6_42">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‹Nr.›</a:t>
            </a:fld>
            <a:endParaRPr lang="zh-CN" altLang="en-US"/>
          </a:p>
        </p:txBody>
      </p:sp>
      <p:sp>
        <p:nvSpPr>
          <p:cNvPr id="6" name="标题 5"/>
          <p:cNvSpPr>
            <a:spLocks noGrp="1"/>
          </p:cNvSpPr>
          <p:nvPr>
            <p:ph type="ctrTitle" idx="16385" hasCustomPrompt="1"/>
            <p:custDataLst>
              <p:tags r:id="rId1"/>
            </p:custDataLst>
          </p:nvPr>
        </p:nvSpPr>
        <p:spPr>
          <a:xfrm>
            <a:off x="609600" y="533400"/>
            <a:ext cx="73914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内容占位符 6"/>
          <p:cNvSpPr>
            <a:spLocks noGrp="1"/>
          </p:cNvSpPr>
          <p:nvPr>
            <p:ph idx="16394" hasCustomPrompt="1"/>
            <p:custDataLst>
              <p:tags r:id="rId2"/>
            </p:custDataLst>
          </p:nvPr>
        </p:nvSpPr>
        <p:spPr>
          <a:xfrm>
            <a:off x="8610600" y="0"/>
            <a:ext cx="3581400" cy="6858000"/>
          </a:xfrm>
          <a:custGeom>
            <a:avLst/>
            <a:gdLst>
              <a:gd name="connisteX0" fmla="*/ 0 w 3581400"/>
              <a:gd name="connsiteY0" fmla="*/ 0 h 6858000"/>
              <a:gd name="connisteX1" fmla="*/ 3581400 w 3581400"/>
              <a:gd name="connsiteY1" fmla="*/ 0 h 6858000"/>
              <a:gd name="connisteX2" fmla="*/ 3581400 w 3581400"/>
              <a:gd name="connsiteY2" fmla="*/ 6858000 h 6858000"/>
              <a:gd name="connisteX3" fmla="*/ 0 w 3581400"/>
              <a:gd name="connsiteY3" fmla="*/ 6858000 h 6858000"/>
              <a:gd name="connisteX4" fmla="*/ 0 w 3581400"/>
              <a:gd name="connsiteY4" fmla="*/ 0 h 6858000"/>
            </a:gdLst>
            <a:ahLst/>
            <a:cxnLst>
              <a:cxn ang="0">
                <a:pos x="connisteX0" y="connsiteY0"/>
              </a:cxn>
              <a:cxn ang="0">
                <a:pos x="connisteX1" y="connsiteY1"/>
              </a:cxn>
              <a:cxn ang="0">
                <a:pos x="connisteX2" y="connsiteY2"/>
              </a:cxn>
              <a:cxn ang="0">
                <a:pos x="connisteX3" y="connsiteY3"/>
              </a:cxn>
              <a:cxn ang="0">
                <a:pos x="connisteX4" y="connsiteY4"/>
              </a:cxn>
            </a:cxnLst>
            <a:rect l="0" t="0" r="0" b="0"/>
            <a:pathLst>
              <a:path w="3581400" h="6858000">
                <a:moveTo>
                  <a:pt x="0" y="0"/>
                </a:moveTo>
                <a:lnTo>
                  <a:pt x="3581400" y="0"/>
                </a:lnTo>
                <a:lnTo>
                  <a:pt x="3581400" y="6858000"/>
                </a:lnTo>
                <a:lnTo>
                  <a:pt x="0" y="6858000"/>
                </a:lnTo>
                <a:lnTo>
                  <a:pt x="0" y="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8" name="装饰  7"/>
          <p:cNvSpPr>
            <a:spLocks noGrp="1"/>
          </p:cNvSpPr>
          <p:nvPr>
            <p:ph type="body" idx="16395" hasCustomPrompt="1"/>
            <p:custDataLst>
              <p:tags r:id="rId3"/>
            </p:custDataLst>
          </p:nvPr>
        </p:nvSpPr>
        <p:spPr>
          <a:xfrm>
            <a:off x="6096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9" name="文本占位符 8"/>
          <p:cNvSpPr>
            <a:spLocks noGrp="1"/>
          </p:cNvSpPr>
          <p:nvPr>
            <p:ph type="body" idx="16386" hasCustomPrompt="1"/>
            <p:custDataLst>
              <p:tags r:id="rId4"/>
            </p:custDataLst>
          </p:nvPr>
        </p:nvSpPr>
        <p:spPr>
          <a:xfrm>
            <a:off x="762000" y="19304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0" name="文本占位符 9"/>
          <p:cNvSpPr>
            <a:spLocks noGrp="1"/>
          </p:cNvSpPr>
          <p:nvPr>
            <p:ph type="body" idx="16387" hasCustomPrompt="1"/>
            <p:custDataLst>
              <p:tags r:id="rId5"/>
            </p:custDataLst>
          </p:nvPr>
        </p:nvSpPr>
        <p:spPr>
          <a:xfrm>
            <a:off x="762000" y="24384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1" name="装饰  0"/>
          <p:cNvSpPr>
            <a:spLocks noGrp="1"/>
          </p:cNvSpPr>
          <p:nvPr>
            <p:ph type="body" idx="16396" hasCustomPrompt="1"/>
            <p:custDataLst>
              <p:tags r:id="rId6"/>
            </p:custDataLst>
          </p:nvPr>
        </p:nvSpPr>
        <p:spPr>
          <a:xfrm>
            <a:off x="45339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2" name="文本占位符 11"/>
          <p:cNvSpPr>
            <a:spLocks noGrp="1"/>
          </p:cNvSpPr>
          <p:nvPr>
            <p:ph type="body" idx="16388" hasCustomPrompt="1"/>
            <p:custDataLst>
              <p:tags r:id="rId7"/>
            </p:custDataLst>
          </p:nvPr>
        </p:nvSpPr>
        <p:spPr>
          <a:xfrm>
            <a:off x="4686300" y="19304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3" name="文本占位符 12"/>
          <p:cNvSpPr>
            <a:spLocks noGrp="1"/>
          </p:cNvSpPr>
          <p:nvPr>
            <p:ph type="body" idx="16389" hasCustomPrompt="1"/>
            <p:custDataLst>
              <p:tags r:id="rId8"/>
            </p:custDataLst>
          </p:nvPr>
        </p:nvSpPr>
        <p:spPr>
          <a:xfrm>
            <a:off x="4686300" y="24384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4" name="装饰  3"/>
          <p:cNvSpPr>
            <a:spLocks noGrp="1"/>
          </p:cNvSpPr>
          <p:nvPr>
            <p:ph type="body" idx="16397" hasCustomPrompt="1"/>
            <p:custDataLst>
              <p:tags r:id="rId9"/>
            </p:custDataLst>
          </p:nvPr>
        </p:nvSpPr>
        <p:spPr>
          <a:xfrm>
            <a:off x="6096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5" name="文本占位符 14"/>
          <p:cNvSpPr>
            <a:spLocks noGrp="1"/>
          </p:cNvSpPr>
          <p:nvPr>
            <p:ph type="body" idx="16390" hasCustomPrompt="1"/>
            <p:custDataLst>
              <p:tags r:id="rId10"/>
            </p:custDataLst>
          </p:nvPr>
        </p:nvSpPr>
        <p:spPr>
          <a:xfrm>
            <a:off x="762000" y="41148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6" name="文本占位符 15"/>
          <p:cNvSpPr>
            <a:spLocks noGrp="1"/>
          </p:cNvSpPr>
          <p:nvPr>
            <p:ph type="body" idx="16391" hasCustomPrompt="1"/>
            <p:custDataLst>
              <p:tags r:id="rId11"/>
            </p:custDataLst>
          </p:nvPr>
        </p:nvSpPr>
        <p:spPr>
          <a:xfrm>
            <a:off x="762000" y="46228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7" name="装饰  6"/>
          <p:cNvSpPr>
            <a:spLocks noGrp="1"/>
          </p:cNvSpPr>
          <p:nvPr>
            <p:ph type="body" idx="16398" hasCustomPrompt="1"/>
            <p:custDataLst>
              <p:tags r:id="rId12"/>
            </p:custDataLst>
          </p:nvPr>
        </p:nvSpPr>
        <p:spPr>
          <a:xfrm>
            <a:off x="45339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8" name="文本占位符 17"/>
          <p:cNvSpPr>
            <a:spLocks noGrp="1"/>
          </p:cNvSpPr>
          <p:nvPr>
            <p:ph type="body" idx="16392" hasCustomPrompt="1"/>
            <p:custDataLst>
              <p:tags r:id="rId13"/>
            </p:custDataLst>
          </p:nvPr>
        </p:nvSpPr>
        <p:spPr>
          <a:xfrm>
            <a:off x="4686300" y="41148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9" name="文本占位符 18"/>
          <p:cNvSpPr>
            <a:spLocks noGrp="1"/>
          </p:cNvSpPr>
          <p:nvPr>
            <p:ph type="body" idx="16393" hasCustomPrompt="1"/>
            <p:custDataLst>
              <p:tags r:id="rId14"/>
            </p:custDataLst>
          </p:nvPr>
        </p:nvSpPr>
        <p:spPr>
          <a:xfrm>
            <a:off x="4686300" y="46228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正文页-10007_17">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‹Nr.›</a:t>
            </a:fld>
            <a:endParaRPr lang="zh-CN" altLang="en-US"/>
          </a:p>
        </p:txBody>
      </p:sp>
      <p:sp>
        <p:nvSpPr>
          <p:cNvPr id="6" name="标题 5"/>
          <p:cNvSpPr>
            <a:spLocks noGrp="1"/>
          </p:cNvSpPr>
          <p:nvPr>
            <p:ph type="ctrTitle" idx="16385" hasCustomPrompt="1"/>
            <p:custDataLst>
              <p:tags r:id="rId1"/>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文本占位符 6"/>
          <p:cNvSpPr>
            <a:spLocks noGrp="1"/>
          </p:cNvSpPr>
          <p:nvPr>
            <p:ph type="body" idx="16386" hasCustomPrompt="1"/>
            <p:custDataLst>
              <p:tags r:id="rId2"/>
            </p:custDataLst>
          </p:nvPr>
        </p:nvSpPr>
        <p:spPr>
          <a:xfrm>
            <a:off x="609600" y="2082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8" name="文本占位符 7"/>
          <p:cNvSpPr>
            <a:spLocks noGrp="1"/>
          </p:cNvSpPr>
          <p:nvPr>
            <p:ph type="body" idx="16387" hasCustomPrompt="1"/>
            <p:custDataLst>
              <p:tags r:id="rId3"/>
            </p:custDataLst>
          </p:nvPr>
        </p:nvSpPr>
        <p:spPr>
          <a:xfrm>
            <a:off x="609600" y="2641600"/>
            <a:ext cx="3251200" cy="3048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9" name="文本占位符 8"/>
          <p:cNvSpPr>
            <a:spLocks noGrp="1"/>
          </p:cNvSpPr>
          <p:nvPr>
            <p:ph type="body" idx="16388" hasCustomPrompt="1"/>
            <p:custDataLst>
              <p:tags r:id="rId4"/>
            </p:custDataLst>
          </p:nvPr>
        </p:nvSpPr>
        <p:spPr>
          <a:xfrm>
            <a:off x="4470400" y="2082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0" name="文本占位符 9"/>
          <p:cNvSpPr>
            <a:spLocks noGrp="1"/>
          </p:cNvSpPr>
          <p:nvPr>
            <p:ph type="body" idx="16389" hasCustomPrompt="1"/>
            <p:custDataLst>
              <p:tags r:id="rId5"/>
            </p:custDataLst>
          </p:nvPr>
        </p:nvSpPr>
        <p:spPr>
          <a:xfrm>
            <a:off x="4470400" y="2641600"/>
            <a:ext cx="3251200" cy="3048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1" name="文本占位符 10"/>
          <p:cNvSpPr>
            <a:spLocks noGrp="1"/>
          </p:cNvSpPr>
          <p:nvPr>
            <p:ph type="body" idx="16390" hasCustomPrompt="1"/>
            <p:custDataLst>
              <p:tags r:id="rId6"/>
            </p:custDataLst>
          </p:nvPr>
        </p:nvSpPr>
        <p:spPr>
          <a:xfrm>
            <a:off x="8331200" y="2082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2" name="文本占位符 11"/>
          <p:cNvSpPr>
            <a:spLocks noGrp="1"/>
          </p:cNvSpPr>
          <p:nvPr>
            <p:ph type="body" idx="16391" hasCustomPrompt="1"/>
            <p:custDataLst>
              <p:tags r:id="rId7"/>
            </p:custDataLst>
          </p:nvPr>
        </p:nvSpPr>
        <p:spPr>
          <a:xfrm>
            <a:off x="8331200" y="2641600"/>
            <a:ext cx="3251200" cy="3048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页-6_41">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‹Nr.›</a:t>
            </a:fld>
            <a:endParaRPr lang="zh-CN" altLang="en-US"/>
          </a:p>
        </p:txBody>
      </p:sp>
      <p:sp>
        <p:nvSpPr>
          <p:cNvPr id="6" name="标题 5"/>
          <p:cNvSpPr>
            <a:spLocks noGrp="1"/>
          </p:cNvSpPr>
          <p:nvPr>
            <p:ph type="ctrTitle" idx="16385" hasCustomPrompt="1"/>
            <p:custDataLst>
              <p:tags r:id="rId1"/>
            </p:custDataLst>
          </p:nvPr>
        </p:nvSpPr>
        <p:spPr>
          <a:xfrm>
            <a:off x="609600" y="533400"/>
            <a:ext cx="63246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内容占位符 6"/>
          <p:cNvSpPr>
            <a:spLocks noGrp="1"/>
          </p:cNvSpPr>
          <p:nvPr>
            <p:ph idx="16394" hasCustomPrompt="1"/>
            <p:custDataLst>
              <p:tags r:id="rId2"/>
            </p:custDataLst>
          </p:nvPr>
        </p:nvSpPr>
        <p:spPr>
          <a:xfrm>
            <a:off x="75438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8" name="装饰  7"/>
          <p:cNvSpPr>
            <a:spLocks noGrp="1"/>
          </p:cNvSpPr>
          <p:nvPr>
            <p:ph type="body" idx="16395" hasCustomPrompt="1"/>
            <p:custDataLst>
              <p:tags r:id="rId3"/>
            </p:custDataLst>
          </p:nvPr>
        </p:nvSpPr>
        <p:spPr>
          <a:xfrm>
            <a:off x="6096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9" name="文本占位符 8"/>
          <p:cNvSpPr>
            <a:spLocks noGrp="1"/>
          </p:cNvSpPr>
          <p:nvPr>
            <p:ph type="body" idx="16386" hasCustomPrompt="1"/>
            <p:custDataLst>
              <p:tags r:id="rId4"/>
            </p:custDataLst>
          </p:nvPr>
        </p:nvSpPr>
        <p:spPr>
          <a:xfrm>
            <a:off x="762000" y="1930400"/>
            <a:ext cx="2781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0" name="文本占位符 9"/>
          <p:cNvSpPr>
            <a:spLocks noGrp="1"/>
          </p:cNvSpPr>
          <p:nvPr>
            <p:ph type="body" idx="16387" hasCustomPrompt="1"/>
            <p:custDataLst>
              <p:tags r:id="rId5"/>
            </p:custDataLst>
          </p:nvPr>
        </p:nvSpPr>
        <p:spPr>
          <a:xfrm>
            <a:off x="762000" y="2438400"/>
            <a:ext cx="2781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1" name="装饰  0"/>
          <p:cNvSpPr>
            <a:spLocks noGrp="1"/>
          </p:cNvSpPr>
          <p:nvPr>
            <p:ph type="body" idx="16396" hasCustomPrompt="1"/>
            <p:custDataLst>
              <p:tags r:id="rId6"/>
            </p:custDataLst>
          </p:nvPr>
        </p:nvSpPr>
        <p:spPr>
          <a:xfrm>
            <a:off x="40005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2" name="文本占位符 11"/>
          <p:cNvSpPr>
            <a:spLocks noGrp="1"/>
          </p:cNvSpPr>
          <p:nvPr>
            <p:ph type="body" idx="16388" hasCustomPrompt="1"/>
            <p:custDataLst>
              <p:tags r:id="rId7"/>
            </p:custDataLst>
          </p:nvPr>
        </p:nvSpPr>
        <p:spPr>
          <a:xfrm>
            <a:off x="4152900" y="1930400"/>
            <a:ext cx="2781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3" name="文本占位符 12"/>
          <p:cNvSpPr>
            <a:spLocks noGrp="1"/>
          </p:cNvSpPr>
          <p:nvPr>
            <p:ph type="body" idx="16389" hasCustomPrompt="1"/>
            <p:custDataLst>
              <p:tags r:id="rId8"/>
            </p:custDataLst>
          </p:nvPr>
        </p:nvSpPr>
        <p:spPr>
          <a:xfrm>
            <a:off x="4152900" y="2438400"/>
            <a:ext cx="2781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4" name="装饰  3"/>
          <p:cNvSpPr>
            <a:spLocks noGrp="1"/>
          </p:cNvSpPr>
          <p:nvPr>
            <p:ph type="body" idx="16397" hasCustomPrompt="1"/>
            <p:custDataLst>
              <p:tags r:id="rId9"/>
            </p:custDataLst>
          </p:nvPr>
        </p:nvSpPr>
        <p:spPr>
          <a:xfrm>
            <a:off x="6096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5" name="文本占位符 14"/>
          <p:cNvSpPr>
            <a:spLocks noGrp="1"/>
          </p:cNvSpPr>
          <p:nvPr>
            <p:ph type="body" idx="16390" hasCustomPrompt="1"/>
            <p:custDataLst>
              <p:tags r:id="rId10"/>
            </p:custDataLst>
          </p:nvPr>
        </p:nvSpPr>
        <p:spPr>
          <a:xfrm>
            <a:off x="762000" y="4114800"/>
            <a:ext cx="2781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6" name="文本占位符 15"/>
          <p:cNvSpPr>
            <a:spLocks noGrp="1"/>
          </p:cNvSpPr>
          <p:nvPr>
            <p:ph type="body" idx="16391" hasCustomPrompt="1"/>
            <p:custDataLst>
              <p:tags r:id="rId11"/>
            </p:custDataLst>
          </p:nvPr>
        </p:nvSpPr>
        <p:spPr>
          <a:xfrm>
            <a:off x="762000" y="4622800"/>
            <a:ext cx="2781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7" name="装饰  6"/>
          <p:cNvSpPr>
            <a:spLocks noGrp="1"/>
          </p:cNvSpPr>
          <p:nvPr>
            <p:ph type="body" idx="16398" hasCustomPrompt="1"/>
            <p:custDataLst>
              <p:tags r:id="rId12"/>
            </p:custDataLst>
          </p:nvPr>
        </p:nvSpPr>
        <p:spPr>
          <a:xfrm>
            <a:off x="40005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8" name="文本占位符 17"/>
          <p:cNvSpPr>
            <a:spLocks noGrp="1"/>
          </p:cNvSpPr>
          <p:nvPr>
            <p:ph type="body" idx="16392" hasCustomPrompt="1"/>
            <p:custDataLst>
              <p:tags r:id="rId13"/>
            </p:custDataLst>
          </p:nvPr>
        </p:nvSpPr>
        <p:spPr>
          <a:xfrm>
            <a:off x="4152900" y="4114800"/>
            <a:ext cx="27813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9" name="文本占位符 18"/>
          <p:cNvSpPr>
            <a:spLocks noGrp="1"/>
          </p:cNvSpPr>
          <p:nvPr>
            <p:ph type="body" idx="16393" hasCustomPrompt="1"/>
            <p:custDataLst>
              <p:tags r:id="rId14"/>
            </p:custDataLst>
          </p:nvPr>
        </p:nvSpPr>
        <p:spPr>
          <a:xfrm>
            <a:off x="4152900" y="4622800"/>
            <a:ext cx="27813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正文页-26_18">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‹Nr.›</a:t>
            </a:fld>
            <a:endParaRPr lang="zh-CN" altLang="en-US"/>
          </a:p>
        </p:txBody>
      </p:sp>
      <p:sp>
        <p:nvSpPr>
          <p:cNvPr id="6" name="标题 5"/>
          <p:cNvSpPr>
            <a:spLocks noGrp="1"/>
          </p:cNvSpPr>
          <p:nvPr>
            <p:ph type="ctrTitle" idx="16385" hasCustomPrompt="1"/>
            <p:custDataLst>
              <p:tags r:id="rId1"/>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装饰  6"/>
          <p:cNvSpPr>
            <a:spLocks noGrp="1"/>
          </p:cNvSpPr>
          <p:nvPr>
            <p:ph type="body" idx="16392" hasCustomPrompt="1"/>
            <p:custDataLst>
              <p:tags r:id="rId2"/>
            </p:custDataLst>
          </p:nvPr>
        </p:nvSpPr>
        <p:spPr>
          <a:xfrm>
            <a:off x="6096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8" name="图片占位符 7"/>
          <p:cNvSpPr>
            <a:spLocks noGrp="1"/>
          </p:cNvSpPr>
          <p:nvPr>
            <p:ph type="pic" idx="16393" hasCustomPrompt="1"/>
            <p:custDataLst>
              <p:tags r:id="rId3"/>
            </p:custDataLst>
          </p:nvPr>
        </p:nvSpPr>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9" name="文本占位符 8"/>
          <p:cNvSpPr>
            <a:spLocks noGrp="1"/>
          </p:cNvSpPr>
          <p:nvPr>
            <p:ph type="body" idx="16386" hasCustomPrompt="1"/>
            <p:custDataLst>
              <p:tags r:id="rId4"/>
            </p:custDataLst>
          </p:nvPr>
        </p:nvSpPr>
        <p:spPr>
          <a:xfrm>
            <a:off x="9144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0" name="文本占位符 9"/>
          <p:cNvSpPr>
            <a:spLocks noGrp="1"/>
          </p:cNvSpPr>
          <p:nvPr>
            <p:ph type="body" idx="16387" hasCustomPrompt="1"/>
            <p:custDataLst>
              <p:tags r:id="rId5"/>
            </p:custDataLst>
          </p:nvPr>
        </p:nvSpPr>
        <p:spPr>
          <a:xfrm>
            <a:off x="9144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1" name="装饰  0"/>
          <p:cNvSpPr>
            <a:spLocks noGrp="1"/>
          </p:cNvSpPr>
          <p:nvPr>
            <p:ph type="body" idx="16394" hasCustomPrompt="1"/>
            <p:custDataLst>
              <p:tags r:id="rId6"/>
            </p:custDataLst>
          </p:nvPr>
        </p:nvSpPr>
        <p:spPr>
          <a:xfrm>
            <a:off x="4368800" y="1524000"/>
            <a:ext cx="3454400" cy="2692400"/>
          </a:xfrm>
          <a:custGeom>
            <a:avLst/>
            <a:gdLst>
              <a:gd name="connisteX0" fmla="*/ 0 w 3454400"/>
              <a:gd name="connsiteY0" fmla="*/ 203200 h 2692400"/>
              <a:gd name="connisteX1" fmla="*/ 203200 w 3454400"/>
              <a:gd name="connsiteY1" fmla="*/ 0 h 2692400"/>
              <a:gd name="connisteX2" fmla="*/ 3251200 w 3454400"/>
              <a:gd name="connsiteY2" fmla="*/ 0 h 2692400"/>
              <a:gd name="connisteX3" fmla="*/ 3454400 w 3454400"/>
              <a:gd name="connsiteY3" fmla="*/ 203200 h 2692400"/>
              <a:gd name="connisteX4" fmla="*/ 3454400 w 3454400"/>
              <a:gd name="connsiteY4" fmla="*/ 2692400 h 2692400"/>
              <a:gd name="connisteX5" fmla="*/ 0 w 3454400"/>
              <a:gd name="connsiteY5" fmla="*/ 2692400 h 2692400"/>
              <a:gd name="connisteX6" fmla="*/ 0 w 3454400"/>
              <a:gd name="connsiteY6" fmla="*/ 20320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203200"/>
                </a:moveTo>
                <a:cubicBezTo>
                  <a:pt x="0" y="90976"/>
                  <a:pt x="90976" y="0"/>
                  <a:pt x="203200" y="0"/>
                </a:cubicBezTo>
                <a:lnTo>
                  <a:pt x="3251200" y="0"/>
                </a:lnTo>
                <a:cubicBezTo>
                  <a:pt x="3363424" y="0"/>
                  <a:pt x="3454400" y="90976"/>
                  <a:pt x="3454400" y="203200"/>
                </a:cubicBezTo>
                <a:lnTo>
                  <a:pt x="3454400" y="2692400"/>
                </a:lnTo>
                <a:lnTo>
                  <a:pt x="0" y="2692400"/>
                </a:ln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2" name="图片占位符 11"/>
          <p:cNvSpPr>
            <a:spLocks noGrp="1"/>
          </p:cNvSpPr>
          <p:nvPr>
            <p:ph type="pic" idx="16395" hasCustomPrompt="1"/>
            <p:custDataLst>
              <p:tags r:id="rId7"/>
            </p:custDataLst>
          </p:nvPr>
        </p:nvSpPr>
        <p:spPr>
          <a:xfrm>
            <a:off x="4368800" y="4216400"/>
            <a:ext cx="3454400" cy="2032000"/>
          </a:xfrm>
          <a:custGeom>
            <a:avLst/>
            <a:gdLst>
              <a:gd name="connisteX0" fmla="*/ 0 w 3454400"/>
              <a:gd name="connsiteY0" fmla="*/ 0 h 2032000"/>
              <a:gd name="connisteX1" fmla="*/ 3454400 w 3454400"/>
              <a:gd name="connsiteY1" fmla="*/ 0 h 2032000"/>
              <a:gd name="connisteX2" fmla="*/ 3454400 w 3454400"/>
              <a:gd name="connsiteY2" fmla="*/ 1828800 h 2032000"/>
              <a:gd name="connisteX3" fmla="*/ 3251200 w 3454400"/>
              <a:gd name="connsiteY3" fmla="*/ 2032000 h 2032000"/>
              <a:gd name="connisteX4" fmla="*/ 203200 w 3454400"/>
              <a:gd name="connsiteY4" fmla="*/ 2032000 h 2032000"/>
              <a:gd name="connisteX5" fmla="*/ 0 w 3454400"/>
              <a:gd name="connsiteY5" fmla="*/ 1828800 h 2032000"/>
              <a:gd name="connisteX6" fmla="*/ 0 w 3454400"/>
              <a:gd name="connsiteY6" fmla="*/ 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032000">
                <a:moveTo>
                  <a:pt x="0" y="0"/>
                </a:moveTo>
                <a:lnTo>
                  <a:pt x="3454400" y="0"/>
                </a:lnTo>
                <a:lnTo>
                  <a:pt x="3454400" y="1828800"/>
                </a:lnTo>
                <a:cubicBezTo>
                  <a:pt x="3454400" y="1941024"/>
                  <a:pt x="3363424" y="2032000"/>
                  <a:pt x="3251200" y="2032000"/>
                </a:cubicBezTo>
                <a:lnTo>
                  <a:pt x="203200" y="2032000"/>
                </a:lnTo>
                <a:cubicBezTo>
                  <a:pt x="90976" y="2032000"/>
                  <a:pt x="0" y="1941024"/>
                  <a:pt x="0" y="1828800"/>
                </a:cubicBez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13" name="文本占位符 12"/>
          <p:cNvSpPr>
            <a:spLocks noGrp="1"/>
          </p:cNvSpPr>
          <p:nvPr>
            <p:ph type="body" idx="16388" hasCustomPrompt="1"/>
            <p:custDataLst>
              <p:tags r:id="rId8"/>
            </p:custDataLst>
          </p:nvPr>
        </p:nvSpPr>
        <p:spPr>
          <a:xfrm>
            <a:off x="4673600" y="1727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4" name="文本占位符 13"/>
          <p:cNvSpPr>
            <a:spLocks noGrp="1"/>
          </p:cNvSpPr>
          <p:nvPr>
            <p:ph type="body" idx="16389" hasCustomPrompt="1"/>
            <p:custDataLst>
              <p:tags r:id="rId9"/>
            </p:custDataLst>
          </p:nvPr>
        </p:nvSpPr>
        <p:spPr>
          <a:xfrm>
            <a:off x="4673600" y="2184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5" name="装饰  4"/>
          <p:cNvSpPr>
            <a:spLocks noGrp="1"/>
          </p:cNvSpPr>
          <p:nvPr>
            <p:ph type="body" idx="16396" hasCustomPrompt="1"/>
            <p:custDataLst>
              <p:tags r:id="rId10"/>
            </p:custDataLst>
          </p:nvPr>
        </p:nvSpPr>
        <p:spPr>
          <a:xfrm>
            <a:off x="81280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6" name="图片占位符 15"/>
          <p:cNvSpPr>
            <a:spLocks noGrp="1"/>
          </p:cNvSpPr>
          <p:nvPr>
            <p:ph type="pic" idx="16397" hasCustomPrompt="1"/>
            <p:custDataLst>
              <p:tags r:id="rId11"/>
            </p:custDataLst>
          </p:nvPr>
        </p:nvSpPr>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17" name="文本占位符 16"/>
          <p:cNvSpPr>
            <a:spLocks noGrp="1"/>
          </p:cNvSpPr>
          <p:nvPr>
            <p:ph type="body" idx="16390" hasCustomPrompt="1"/>
            <p:custDataLst>
              <p:tags r:id="rId12"/>
            </p:custDataLst>
          </p:nvPr>
        </p:nvSpPr>
        <p:spPr>
          <a:xfrm>
            <a:off x="84328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8" name="文本占位符 17"/>
          <p:cNvSpPr>
            <a:spLocks noGrp="1"/>
          </p:cNvSpPr>
          <p:nvPr>
            <p:ph type="body" idx="16391" hasCustomPrompt="1"/>
            <p:custDataLst>
              <p:tags r:id="rId13"/>
            </p:custDataLst>
          </p:nvPr>
        </p:nvSpPr>
        <p:spPr>
          <a:xfrm>
            <a:off x="84328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4274D7-2F61-4F60-8D04-AB2A33DC82AD}" type="slidenum">
              <a:rPr lang="zh-CN" altLang="en-US" smtClean="0"/>
              <a:t>‹Nr.›</a:t>
            </a:fld>
            <a:endParaRPr lang="zh-CN" altLang="en-US"/>
          </a:p>
        </p:txBody>
      </p:sp>
      <p:pic>
        <p:nvPicPr>
          <p:cNvPr id="7" name="图片 6" descr="新元"/>
          <p:cNvPicPr>
            <a:picLocks noChangeAspect="1"/>
          </p:cNvPicPr>
          <p:nvPr userDrawn="1"/>
        </p:nvPicPr>
        <p:blipFill>
          <a:blip r:embed="rId2"/>
          <a:stretch>
            <a:fillRect/>
          </a:stretch>
        </p:blipFill>
        <p:spPr>
          <a:xfrm>
            <a:off x="9168765" y="67945"/>
            <a:ext cx="2956560" cy="4064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正文页-10013_18">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‹Nr.›</a:t>
            </a:fld>
            <a:endParaRPr lang="zh-CN" altLang="en-US"/>
          </a:p>
        </p:txBody>
      </p:sp>
      <p:sp>
        <p:nvSpPr>
          <p:cNvPr id="6" name="标题 5"/>
          <p:cNvSpPr>
            <a:spLocks noGrp="1"/>
          </p:cNvSpPr>
          <p:nvPr>
            <p:ph type="ctrTitle" idx="16385" hasCustomPrompt="1"/>
            <p:custDataLst>
              <p:tags r:id="rId1"/>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内容占位符 6"/>
          <p:cNvSpPr>
            <a:spLocks noGrp="1"/>
          </p:cNvSpPr>
          <p:nvPr>
            <p:ph idx="16392" hasCustomPrompt="1"/>
            <p:custDataLst>
              <p:tags r:id="rId2"/>
            </p:custDataLst>
          </p:nvPr>
        </p:nvSpPr>
        <p:spPr>
          <a:xfrm>
            <a:off x="609600" y="1524000"/>
            <a:ext cx="10972800" cy="1879600"/>
          </a:xfrm>
          <a:custGeom>
            <a:avLst/>
            <a:gdLst>
              <a:gd name="connisteX0" fmla="*/ 0 w 10972800"/>
              <a:gd name="connsiteY0" fmla="*/ 203200 h 1879600"/>
              <a:gd name="connisteX1" fmla="*/ 203200 w 10972800"/>
              <a:gd name="connsiteY1" fmla="*/ 0 h 1879600"/>
              <a:gd name="connisteX2" fmla="*/ 10769600 w 10972800"/>
              <a:gd name="connsiteY2" fmla="*/ 0 h 1879600"/>
              <a:gd name="connisteX3" fmla="*/ 10972800 w 10972800"/>
              <a:gd name="connsiteY3" fmla="*/ 203200 h 1879600"/>
              <a:gd name="connisteX4" fmla="*/ 10972800 w 10972800"/>
              <a:gd name="connsiteY4" fmla="*/ 1676400 h 1879600"/>
              <a:gd name="connisteX5" fmla="*/ 10769600 w 10972800"/>
              <a:gd name="connsiteY5" fmla="*/ 1879600 h 1879600"/>
              <a:gd name="connisteX6" fmla="*/ 203200 w 10972800"/>
              <a:gd name="connsiteY6" fmla="*/ 1879600 h 1879600"/>
              <a:gd name="connisteX7" fmla="*/ 0 w 10972800"/>
              <a:gd name="connsiteY7" fmla="*/ 1676400 h 1879600"/>
              <a:gd name="connisteX8" fmla="*/ 0 w 10972800"/>
              <a:gd name="connsiteY8" fmla="*/ 203200 h 1879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0972800" h="1879600">
                <a:moveTo>
                  <a:pt x="0" y="203200"/>
                </a:moveTo>
                <a:cubicBezTo>
                  <a:pt x="0" y="90976"/>
                  <a:pt x="90976" y="0"/>
                  <a:pt x="203200" y="0"/>
                </a:cubicBezTo>
                <a:lnTo>
                  <a:pt x="10769600" y="0"/>
                </a:lnTo>
                <a:cubicBezTo>
                  <a:pt x="10881824" y="0"/>
                  <a:pt x="10972800" y="90976"/>
                  <a:pt x="10972800" y="203200"/>
                </a:cubicBezTo>
                <a:lnTo>
                  <a:pt x="10972800" y="1676400"/>
                </a:lnTo>
                <a:cubicBezTo>
                  <a:pt x="10972800" y="1788624"/>
                  <a:pt x="10881824" y="1879600"/>
                  <a:pt x="10769600" y="1879600"/>
                </a:cubicBezTo>
                <a:lnTo>
                  <a:pt x="203200" y="1879600"/>
                </a:lnTo>
                <a:cubicBezTo>
                  <a:pt x="90976" y="1879600"/>
                  <a:pt x="0" y="1788624"/>
                  <a:pt x="0" y="1676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8" name="文本占位符 7"/>
          <p:cNvSpPr>
            <a:spLocks noGrp="1"/>
          </p:cNvSpPr>
          <p:nvPr>
            <p:ph type="body" idx="16386" hasCustomPrompt="1"/>
            <p:custDataLst>
              <p:tags r:id="rId3"/>
            </p:custDataLst>
          </p:nvPr>
        </p:nvSpPr>
        <p:spPr>
          <a:xfrm>
            <a:off x="609600" y="3860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9" name="文本占位符 8"/>
          <p:cNvSpPr>
            <a:spLocks noGrp="1"/>
          </p:cNvSpPr>
          <p:nvPr>
            <p:ph type="body" idx="16387" hasCustomPrompt="1"/>
            <p:custDataLst>
              <p:tags r:id="rId4"/>
            </p:custDataLst>
          </p:nvPr>
        </p:nvSpPr>
        <p:spPr>
          <a:xfrm>
            <a:off x="609600" y="4419600"/>
            <a:ext cx="32512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0" name="文本占位符 9"/>
          <p:cNvSpPr>
            <a:spLocks noGrp="1"/>
          </p:cNvSpPr>
          <p:nvPr>
            <p:ph type="body" idx="16388" hasCustomPrompt="1"/>
            <p:custDataLst>
              <p:tags r:id="rId5"/>
            </p:custDataLst>
          </p:nvPr>
        </p:nvSpPr>
        <p:spPr>
          <a:xfrm>
            <a:off x="4470400" y="3860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1" name="文本占位符 10"/>
          <p:cNvSpPr>
            <a:spLocks noGrp="1"/>
          </p:cNvSpPr>
          <p:nvPr>
            <p:ph type="body" idx="16389" hasCustomPrompt="1"/>
            <p:custDataLst>
              <p:tags r:id="rId6"/>
            </p:custDataLst>
          </p:nvPr>
        </p:nvSpPr>
        <p:spPr>
          <a:xfrm>
            <a:off x="4470400" y="4419600"/>
            <a:ext cx="32512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2" name="文本占位符 11"/>
          <p:cNvSpPr>
            <a:spLocks noGrp="1"/>
          </p:cNvSpPr>
          <p:nvPr>
            <p:ph type="body" idx="16390" hasCustomPrompt="1"/>
            <p:custDataLst>
              <p:tags r:id="rId7"/>
            </p:custDataLst>
          </p:nvPr>
        </p:nvSpPr>
        <p:spPr>
          <a:xfrm>
            <a:off x="8331200" y="3860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p>
        </p:txBody>
      </p:sp>
      <p:sp>
        <p:nvSpPr>
          <p:cNvPr id="13" name="文本占位符 12"/>
          <p:cNvSpPr>
            <a:spLocks noGrp="1"/>
          </p:cNvSpPr>
          <p:nvPr>
            <p:ph type="body" idx="16391" hasCustomPrompt="1"/>
            <p:custDataLst>
              <p:tags r:id="rId8"/>
            </p:custDataLst>
          </p:nvPr>
        </p:nvSpPr>
        <p:spPr>
          <a:xfrm>
            <a:off x="8331200" y="4419600"/>
            <a:ext cx="32512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正文页-2_17">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‹Nr.›</a:t>
            </a:fld>
            <a:endParaRPr lang="zh-CN" altLang="en-US"/>
          </a:p>
        </p:txBody>
      </p:sp>
      <p:sp>
        <p:nvSpPr>
          <p:cNvPr id="6" name="标题 5"/>
          <p:cNvSpPr>
            <a:spLocks noGrp="1"/>
          </p:cNvSpPr>
          <p:nvPr>
            <p:ph type="ctrTitle" idx="16385" hasCustomPrompt="1"/>
            <p:custDataLst>
              <p:tags r:id="rId1"/>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7" name="装饰  6"/>
          <p:cNvSpPr>
            <a:spLocks noGrp="1"/>
          </p:cNvSpPr>
          <p:nvPr>
            <p:ph type="body" idx="16392" hasCustomPrompt="1"/>
            <p:custDataLst>
              <p:tags r:id="rId2"/>
            </p:custDataLst>
          </p:nvPr>
        </p:nvSpPr>
        <p:spPr>
          <a:xfrm>
            <a:off x="6096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8" name="图片占位符 7"/>
          <p:cNvSpPr>
            <a:spLocks noGrp="1"/>
          </p:cNvSpPr>
          <p:nvPr>
            <p:ph type="pic" idx="16393" hasCustomPrompt="1"/>
            <p:custDataLst>
              <p:tags r:id="rId3"/>
            </p:custDataLst>
          </p:nvPr>
        </p:nvSpPr>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9" name="文本占位符 8"/>
          <p:cNvSpPr>
            <a:spLocks noGrp="1"/>
          </p:cNvSpPr>
          <p:nvPr>
            <p:ph type="body" idx="16386" hasCustomPrompt="1"/>
            <p:custDataLst>
              <p:tags r:id="rId4"/>
            </p:custDataLst>
          </p:nvPr>
        </p:nvSpPr>
        <p:spPr>
          <a:xfrm>
            <a:off x="914400" y="38608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0" name="文本占位符 9"/>
          <p:cNvSpPr>
            <a:spLocks noGrp="1"/>
          </p:cNvSpPr>
          <p:nvPr>
            <p:ph type="body" idx="16387" hasCustomPrompt="1"/>
            <p:custDataLst>
              <p:tags r:id="rId5"/>
            </p:custDataLst>
          </p:nvPr>
        </p:nvSpPr>
        <p:spPr>
          <a:xfrm>
            <a:off x="914400" y="44196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
        <p:nvSpPr>
          <p:cNvPr id="11" name="装饰  0"/>
          <p:cNvSpPr>
            <a:spLocks noGrp="1"/>
          </p:cNvSpPr>
          <p:nvPr>
            <p:ph type="body" idx="16394" hasCustomPrompt="1"/>
            <p:custDataLst>
              <p:tags r:id="rId6"/>
            </p:custDataLst>
          </p:nvPr>
        </p:nvSpPr>
        <p:spPr>
          <a:xfrm>
            <a:off x="43688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2" name="图片占位符 11"/>
          <p:cNvSpPr>
            <a:spLocks noGrp="1"/>
          </p:cNvSpPr>
          <p:nvPr>
            <p:ph type="pic" idx="16395" hasCustomPrompt="1"/>
            <p:custDataLst>
              <p:tags r:id="rId7"/>
            </p:custDataLst>
          </p:nvPr>
        </p:nvSpPr>
        <p:spPr>
          <a:xfrm>
            <a:off x="43688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13" name="文本占位符 12"/>
          <p:cNvSpPr>
            <a:spLocks noGrp="1"/>
          </p:cNvSpPr>
          <p:nvPr>
            <p:ph type="body" idx="16388" hasCustomPrompt="1"/>
            <p:custDataLst>
              <p:tags r:id="rId8"/>
            </p:custDataLst>
          </p:nvPr>
        </p:nvSpPr>
        <p:spPr>
          <a:xfrm>
            <a:off x="4673600" y="38608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a:t>项标题</a:t>
            </a:r>
          </a:p>
        </p:txBody>
      </p:sp>
      <p:sp>
        <p:nvSpPr>
          <p:cNvPr id="14" name="文本占位符 13"/>
          <p:cNvSpPr>
            <a:spLocks noGrp="1"/>
          </p:cNvSpPr>
          <p:nvPr>
            <p:ph type="body" idx="16389" hasCustomPrompt="1"/>
            <p:custDataLst>
              <p:tags r:id="rId9"/>
            </p:custDataLst>
          </p:nvPr>
        </p:nvSpPr>
        <p:spPr>
          <a:xfrm>
            <a:off x="4673600" y="44196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a:t>单击此处添加项正文</a:t>
            </a:r>
          </a:p>
        </p:txBody>
      </p:sp>
      <p:sp>
        <p:nvSpPr>
          <p:cNvPr id="15" name="装饰  4"/>
          <p:cNvSpPr>
            <a:spLocks noGrp="1"/>
          </p:cNvSpPr>
          <p:nvPr>
            <p:ph type="body" idx="16396" hasCustomPrompt="1"/>
            <p:custDataLst>
              <p:tags r:id="rId10"/>
            </p:custDataLst>
          </p:nvPr>
        </p:nvSpPr>
        <p:spPr>
          <a:xfrm>
            <a:off x="81280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a:t> </a:t>
            </a:r>
          </a:p>
        </p:txBody>
      </p:sp>
      <p:sp>
        <p:nvSpPr>
          <p:cNvPr id="16" name="图片占位符 15"/>
          <p:cNvSpPr>
            <a:spLocks noGrp="1"/>
          </p:cNvSpPr>
          <p:nvPr>
            <p:ph type="pic" idx="16397" hasCustomPrompt="1"/>
            <p:custDataLst>
              <p:tags r:id="rId11"/>
            </p:custDataLst>
          </p:nvPr>
        </p:nvSpPr>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17" name="文本占位符 16"/>
          <p:cNvSpPr>
            <a:spLocks noGrp="1"/>
          </p:cNvSpPr>
          <p:nvPr>
            <p:ph type="body" idx="16390" hasCustomPrompt="1"/>
            <p:custDataLst>
              <p:tags r:id="rId12"/>
            </p:custDataLst>
          </p:nvPr>
        </p:nvSpPr>
        <p:spPr>
          <a:xfrm>
            <a:off x="8432800" y="38608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p>
        </p:txBody>
      </p:sp>
      <p:sp>
        <p:nvSpPr>
          <p:cNvPr id="18" name="文本占位符 17"/>
          <p:cNvSpPr>
            <a:spLocks noGrp="1"/>
          </p:cNvSpPr>
          <p:nvPr>
            <p:ph type="body" idx="16391" hasCustomPrompt="1"/>
            <p:custDataLst>
              <p:tags r:id="rId13"/>
            </p:custDataLst>
          </p:nvPr>
        </p:nvSpPr>
        <p:spPr>
          <a:xfrm>
            <a:off x="8432800" y="44196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4274D7-2F61-4F60-8D04-AB2A33DC82AD}" type="slidenum">
              <a:rPr lang="zh-CN" altLang="en-US" smtClean="0"/>
              <a:t>‹Nr.›</a:t>
            </a:fld>
            <a:endParaRPr lang="zh-CN" altLang="en-US"/>
          </a:p>
        </p:txBody>
      </p:sp>
      <p:pic>
        <p:nvPicPr>
          <p:cNvPr id="7" name="图片 6" descr="新元"/>
          <p:cNvPicPr>
            <a:picLocks noChangeAspect="1"/>
          </p:cNvPicPr>
          <p:nvPr userDrawn="1"/>
        </p:nvPicPr>
        <p:blipFill>
          <a:blip r:embed="rId2"/>
          <a:stretch>
            <a:fillRect/>
          </a:stretch>
        </p:blipFill>
        <p:spPr>
          <a:xfrm>
            <a:off x="8105775" y="67945"/>
            <a:ext cx="4019550" cy="55245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1"/>
            </p:custDataLst>
          </p:nvPr>
        </p:nvSpPr>
        <p:spPr/>
        <p:txBody>
          <a:bodyPr/>
          <a:lstStyle/>
          <a:p>
            <a:fld id="{760FBDFE-C587-4B4C-A407-44438C67B59E}" type="datetimeFigureOut">
              <a:rPr lang="zh-CN" altLang="en-US" smtClean="0"/>
              <a:t>2026/1/27</a:t>
            </a:fld>
            <a:endParaRPr lang="zh-CN" altLang="en-US"/>
          </a:p>
        </p:txBody>
      </p:sp>
      <p:sp>
        <p:nvSpPr>
          <p:cNvPr id="6" name="页脚占位符 5"/>
          <p:cNvSpPr>
            <a:spLocks noGrp="1"/>
          </p:cNvSpPr>
          <p:nvPr>
            <p:ph type="ftr" sz="quarter" idx="11"/>
            <p:custDataLst>
              <p:tags r:id="rId2"/>
            </p:custDataLst>
          </p:nvPr>
        </p:nvSpPr>
        <p:spPr/>
        <p:txBody>
          <a:bodyPr/>
          <a:lstStyle/>
          <a:p>
            <a:endParaRPr lang="zh-CN" altLang="en-US" dirty="0"/>
          </a:p>
        </p:txBody>
      </p:sp>
      <p:sp>
        <p:nvSpPr>
          <p:cNvPr id="7" name="灯片编号占位符 6"/>
          <p:cNvSpPr>
            <a:spLocks noGrp="1"/>
          </p:cNvSpPr>
          <p:nvPr>
            <p:ph type="sldNum" sz="quarter" idx="12"/>
            <p:custDataLst>
              <p:tags r:id="rId3"/>
            </p:custDataLst>
          </p:nvPr>
        </p:nvSpPr>
        <p:spPr/>
        <p:txBody>
          <a:bodyPr/>
          <a:lstStyle/>
          <a:p>
            <a:fld id="{49AE70B2-8BF9-45C0-BB95-33D1B9D3A854}" type="slidenum">
              <a:rPr lang="zh-CN" altLang="en-US" smtClean="0"/>
              <a:t>‹Nr.›</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89140AF-4593-4C56-A441-3A29F21BD9E4}" type="datetimeFigureOut">
              <a:rPr lang="zh-CN" altLang="en-US" smtClean="0"/>
              <a:t>2026/1/27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4274D7-2F61-4F60-8D04-AB2A33DC82AD}" type="slidenum">
              <a:rPr lang="zh-CN" altLang="en-US" smtClean="0"/>
              <a:t>‹Nr.›</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140AF-4593-4C56-A441-3A29F21BD9E4}" type="datetimeFigureOut">
              <a:rPr lang="zh-CN" altLang="en-US" smtClean="0"/>
              <a:t>2026/1/27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274D7-2F61-4F60-8D04-AB2A33DC82AD}" type="slidenum">
              <a:rPr lang="zh-CN" altLang="en-US" smtClean="0"/>
              <a:t>‹Nr.›</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140AF-4593-4C56-A441-3A29F21BD9E4}" type="datetimeFigureOut">
              <a:rPr lang="zh-CN" altLang="en-US" smtClean="0"/>
              <a:t>2026/1/27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274D7-2F61-4F60-8D04-AB2A33DC82AD}" type="slidenum">
              <a:rPr lang="zh-CN" altLang="en-US" smtClean="0"/>
              <a:t>‹Nr.›</a:t>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oleObject" Target="../embeddings/oleObject2.bin"/><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slideLayout" Target="../slideLayouts/slideLayout2.xml"/><Relationship Id="rId2" Type="http://schemas.openxmlformats.org/officeDocument/2006/relationships/tags" Target="../tags/tag168.xml"/><Relationship Id="rId16" Type="http://schemas.openxmlformats.org/officeDocument/2006/relationships/image" Target="../media/image18.emf"/><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5" Type="http://schemas.openxmlformats.org/officeDocument/2006/relationships/tags" Target="../tags/tag171.xml"/><Relationship Id="rId15" Type="http://schemas.openxmlformats.org/officeDocument/2006/relationships/oleObject" Target="../embeddings/oleObject3.bin"/><Relationship Id="rId10" Type="http://schemas.openxmlformats.org/officeDocument/2006/relationships/tags" Target="../tags/tag176.xml"/><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image" Target="../media/image17.emf"/></Relationships>
</file>

<file path=ppt/slides/_rels/slide11.xml.rels><?xml version="1.0" encoding="UTF-8" standalone="yes"?>
<Relationships xmlns="http://schemas.openxmlformats.org/package/2006/relationships"><Relationship Id="rId8" Type="http://schemas.openxmlformats.org/officeDocument/2006/relationships/tags" Target="../tags/tag185.xml"/><Relationship Id="rId13" Type="http://schemas.openxmlformats.org/officeDocument/2006/relationships/oleObject" Target="../embeddings/oleObject4.bin"/><Relationship Id="rId3" Type="http://schemas.openxmlformats.org/officeDocument/2006/relationships/tags" Target="../tags/tag180.xml"/><Relationship Id="rId7" Type="http://schemas.openxmlformats.org/officeDocument/2006/relationships/tags" Target="../tags/tag184.xml"/><Relationship Id="rId12" Type="http://schemas.openxmlformats.org/officeDocument/2006/relationships/slideLayout" Target="../slideLayouts/slideLayout2.xml"/><Relationship Id="rId2" Type="http://schemas.openxmlformats.org/officeDocument/2006/relationships/tags" Target="../tags/tag179.xml"/><Relationship Id="rId16" Type="http://schemas.openxmlformats.org/officeDocument/2006/relationships/image" Target="../media/image20.emf"/><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tags" Target="../tags/tag188.xml"/><Relationship Id="rId5" Type="http://schemas.openxmlformats.org/officeDocument/2006/relationships/tags" Target="../tags/tag182.xml"/><Relationship Id="rId15" Type="http://schemas.openxmlformats.org/officeDocument/2006/relationships/oleObject" Target="../embeddings/oleObject5.bin"/><Relationship Id="rId10" Type="http://schemas.openxmlformats.org/officeDocument/2006/relationships/tags" Target="../tags/tag187.xml"/><Relationship Id="rId4" Type="http://schemas.openxmlformats.org/officeDocument/2006/relationships/tags" Target="../tags/tag181.xml"/><Relationship Id="rId9" Type="http://schemas.openxmlformats.org/officeDocument/2006/relationships/tags" Target="../tags/tag186.xml"/><Relationship Id="rId14" Type="http://schemas.openxmlformats.org/officeDocument/2006/relationships/image" Target="../media/image19.emf"/></Relationships>
</file>

<file path=ppt/slides/_rels/slide12.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tags" Target="../tags/tag201.xml"/><Relationship Id="rId18" Type="http://schemas.openxmlformats.org/officeDocument/2006/relationships/tags" Target="../tags/tag206.xml"/><Relationship Id="rId26" Type="http://schemas.openxmlformats.org/officeDocument/2006/relationships/tags" Target="../tags/tag214.xml"/><Relationship Id="rId3" Type="http://schemas.openxmlformats.org/officeDocument/2006/relationships/tags" Target="../tags/tag191.xml"/><Relationship Id="rId21" Type="http://schemas.openxmlformats.org/officeDocument/2006/relationships/tags" Target="../tags/tag209.xml"/><Relationship Id="rId7" Type="http://schemas.openxmlformats.org/officeDocument/2006/relationships/tags" Target="../tags/tag195.xml"/><Relationship Id="rId12" Type="http://schemas.openxmlformats.org/officeDocument/2006/relationships/tags" Target="../tags/tag200.xml"/><Relationship Id="rId17" Type="http://schemas.openxmlformats.org/officeDocument/2006/relationships/tags" Target="../tags/tag205.xml"/><Relationship Id="rId25" Type="http://schemas.openxmlformats.org/officeDocument/2006/relationships/tags" Target="../tags/tag213.xml"/><Relationship Id="rId2" Type="http://schemas.openxmlformats.org/officeDocument/2006/relationships/tags" Target="../tags/tag190.xml"/><Relationship Id="rId16" Type="http://schemas.openxmlformats.org/officeDocument/2006/relationships/tags" Target="../tags/tag204.xml"/><Relationship Id="rId20" Type="http://schemas.openxmlformats.org/officeDocument/2006/relationships/tags" Target="../tags/tag208.xml"/><Relationship Id="rId29" Type="http://schemas.openxmlformats.org/officeDocument/2006/relationships/tags" Target="../tags/tag217.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24" Type="http://schemas.openxmlformats.org/officeDocument/2006/relationships/tags" Target="../tags/tag212.xml"/><Relationship Id="rId32" Type="http://schemas.openxmlformats.org/officeDocument/2006/relationships/image" Target="../media/image22.png"/><Relationship Id="rId5" Type="http://schemas.openxmlformats.org/officeDocument/2006/relationships/tags" Target="../tags/tag193.xml"/><Relationship Id="rId15" Type="http://schemas.openxmlformats.org/officeDocument/2006/relationships/tags" Target="../tags/tag203.xml"/><Relationship Id="rId23" Type="http://schemas.openxmlformats.org/officeDocument/2006/relationships/tags" Target="../tags/tag211.xml"/><Relationship Id="rId28" Type="http://schemas.openxmlformats.org/officeDocument/2006/relationships/tags" Target="../tags/tag216.xml"/><Relationship Id="rId10" Type="http://schemas.openxmlformats.org/officeDocument/2006/relationships/tags" Target="../tags/tag198.xml"/><Relationship Id="rId19" Type="http://schemas.openxmlformats.org/officeDocument/2006/relationships/tags" Target="../tags/tag207.xml"/><Relationship Id="rId31" Type="http://schemas.openxmlformats.org/officeDocument/2006/relationships/image" Target="../media/image21.png"/><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tags" Target="../tags/tag202.xml"/><Relationship Id="rId22" Type="http://schemas.openxmlformats.org/officeDocument/2006/relationships/tags" Target="../tags/tag210.xml"/><Relationship Id="rId27" Type="http://schemas.openxmlformats.org/officeDocument/2006/relationships/tags" Target="../tags/tag215.xml"/><Relationship Id="rId30"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20.xml"/><Relationship Id="rId7" Type="http://schemas.openxmlformats.org/officeDocument/2006/relationships/tags" Target="../tags/tag224.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s>
</file>

<file path=ppt/slides/_rels/slide14.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tags" Target="../tags/tag242.xml"/><Relationship Id="rId26" Type="http://schemas.openxmlformats.org/officeDocument/2006/relationships/image" Target="../media/image26.png"/><Relationship Id="rId3" Type="http://schemas.openxmlformats.org/officeDocument/2006/relationships/tags" Target="../tags/tag227.xml"/><Relationship Id="rId21" Type="http://schemas.openxmlformats.org/officeDocument/2006/relationships/tags" Target="../tags/tag245.xml"/><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tags" Target="../tags/tag241.xml"/><Relationship Id="rId25" Type="http://schemas.openxmlformats.org/officeDocument/2006/relationships/image" Target="../media/image25.png"/><Relationship Id="rId2" Type="http://schemas.openxmlformats.org/officeDocument/2006/relationships/tags" Target="../tags/tag226.xml"/><Relationship Id="rId16" Type="http://schemas.openxmlformats.org/officeDocument/2006/relationships/tags" Target="../tags/tag240.xml"/><Relationship Id="rId20" Type="http://schemas.openxmlformats.org/officeDocument/2006/relationships/tags" Target="../tags/tag244.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24" Type="http://schemas.openxmlformats.org/officeDocument/2006/relationships/image" Target="../media/image24.png"/><Relationship Id="rId5" Type="http://schemas.openxmlformats.org/officeDocument/2006/relationships/tags" Target="../tags/tag229.xml"/><Relationship Id="rId15" Type="http://schemas.openxmlformats.org/officeDocument/2006/relationships/tags" Target="../tags/tag239.xml"/><Relationship Id="rId23" Type="http://schemas.openxmlformats.org/officeDocument/2006/relationships/image" Target="../media/image23.png"/><Relationship Id="rId10" Type="http://schemas.openxmlformats.org/officeDocument/2006/relationships/tags" Target="../tags/tag234.xml"/><Relationship Id="rId19" Type="http://schemas.openxmlformats.org/officeDocument/2006/relationships/tags" Target="../tags/tag243.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 Id="rId2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tags" Target="../tags/tag263.xml"/><Relationship Id="rId3" Type="http://schemas.openxmlformats.org/officeDocument/2006/relationships/tags" Target="../tags/tag248.xml"/><Relationship Id="rId21" Type="http://schemas.openxmlformats.org/officeDocument/2006/relationships/image" Target="../media/image27.png"/><Relationship Id="rId7" Type="http://schemas.openxmlformats.org/officeDocument/2006/relationships/tags" Target="../tags/tag252.xml"/><Relationship Id="rId12" Type="http://schemas.openxmlformats.org/officeDocument/2006/relationships/tags" Target="../tags/tag257.xml"/><Relationship Id="rId17" Type="http://schemas.openxmlformats.org/officeDocument/2006/relationships/tags" Target="../tags/tag262.xml"/><Relationship Id="rId2" Type="http://schemas.openxmlformats.org/officeDocument/2006/relationships/tags" Target="../tags/tag247.xml"/><Relationship Id="rId16" Type="http://schemas.openxmlformats.org/officeDocument/2006/relationships/tags" Target="../tags/tag261.xml"/><Relationship Id="rId20" Type="http://schemas.openxmlformats.org/officeDocument/2006/relationships/slideLayout" Target="../slideLayouts/slideLayout2.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24" Type="http://schemas.openxmlformats.org/officeDocument/2006/relationships/image" Target="../media/image30.png"/><Relationship Id="rId5" Type="http://schemas.openxmlformats.org/officeDocument/2006/relationships/tags" Target="../tags/tag250.xml"/><Relationship Id="rId15" Type="http://schemas.openxmlformats.org/officeDocument/2006/relationships/tags" Target="../tags/tag260.xml"/><Relationship Id="rId23" Type="http://schemas.openxmlformats.org/officeDocument/2006/relationships/image" Target="../media/image29.png"/><Relationship Id="rId10" Type="http://schemas.openxmlformats.org/officeDocument/2006/relationships/tags" Target="../tags/tag255.xml"/><Relationship Id="rId19" Type="http://schemas.openxmlformats.org/officeDocument/2006/relationships/tags" Target="../tags/tag264.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tags" Target="../tags/tag259.xml"/><Relationship Id="rId22"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tags" Target="../tags/tag272.xml"/><Relationship Id="rId3" Type="http://schemas.openxmlformats.org/officeDocument/2006/relationships/tags" Target="../tags/tag267.xml"/><Relationship Id="rId7" Type="http://schemas.openxmlformats.org/officeDocument/2006/relationships/tags" Target="../tags/tag271.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chart" Target="../charts/chart1.xml"/><Relationship Id="rId5" Type="http://schemas.openxmlformats.org/officeDocument/2006/relationships/tags" Target="../tags/tag269.xml"/><Relationship Id="rId10" Type="http://schemas.openxmlformats.org/officeDocument/2006/relationships/slideLayout" Target="../slideLayouts/slideLayout2.xml"/><Relationship Id="rId4" Type="http://schemas.openxmlformats.org/officeDocument/2006/relationships/tags" Target="../tags/tag268.xml"/><Relationship Id="rId9" Type="http://schemas.openxmlformats.org/officeDocument/2006/relationships/tags" Target="../tags/tag273.xml"/></Relationships>
</file>

<file path=ppt/slides/_rels/slide17.xml.rels><?xml version="1.0" encoding="UTF-8" standalone="yes"?>
<Relationships xmlns="http://schemas.openxmlformats.org/package/2006/relationships"><Relationship Id="rId8" Type="http://schemas.openxmlformats.org/officeDocument/2006/relationships/tags" Target="../tags/tag281.xml"/><Relationship Id="rId13" Type="http://schemas.openxmlformats.org/officeDocument/2006/relationships/slideLayout" Target="../slideLayouts/slideLayout2.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tags" Target="../tags/tag285.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tags" Target="../tags/tag284.xml"/><Relationship Id="rId5" Type="http://schemas.openxmlformats.org/officeDocument/2006/relationships/tags" Target="../tags/tag278.xml"/><Relationship Id="rId10" Type="http://schemas.openxmlformats.org/officeDocument/2006/relationships/tags" Target="../tags/tag283.xml"/><Relationship Id="rId4" Type="http://schemas.openxmlformats.org/officeDocument/2006/relationships/tags" Target="../tags/tag277.xml"/><Relationship Id="rId9" Type="http://schemas.openxmlformats.org/officeDocument/2006/relationships/tags" Target="../tags/tag282.xml"/></Relationships>
</file>

<file path=ppt/slides/_rels/slide18.xml.rels><?xml version="1.0" encoding="UTF-8" standalone="yes"?>
<Relationships xmlns="http://schemas.openxmlformats.org/package/2006/relationships"><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291.xml"/><Relationship Id="rId7" Type="http://schemas.openxmlformats.org/officeDocument/2006/relationships/notesSlide" Target="../notesSlides/notesSlide5.xml"/><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slideLayout" Target="../slideLayouts/slideLayout2.xml"/><Relationship Id="rId5" Type="http://schemas.openxmlformats.org/officeDocument/2006/relationships/tags" Target="../tags/tag293.xml"/><Relationship Id="rId4" Type="http://schemas.openxmlformats.org/officeDocument/2006/relationships/tags" Target="../tags/tag292.xml"/></Relationships>
</file>

<file path=ppt/slides/_rels/slide2.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tags" Target="../tags/tag123.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5" Type="http://schemas.openxmlformats.org/officeDocument/2006/relationships/tags" Target="../tags/tag116.xml"/><Relationship Id="rId15" Type="http://schemas.openxmlformats.org/officeDocument/2006/relationships/image" Target="../media/image5.jpeg"/><Relationship Id="rId10" Type="http://schemas.openxmlformats.org/officeDocument/2006/relationships/tags" Target="../tags/tag121.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1.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tags" Target="../tags/tag307.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tags" Target="../tags/tag306.xml"/><Relationship Id="rId2" Type="http://schemas.openxmlformats.org/officeDocument/2006/relationships/tags" Target="../tags/tag296.xml"/><Relationship Id="rId16" Type="http://schemas.openxmlformats.org/officeDocument/2006/relationships/slideLayout" Target="../slideLayouts/slideLayout2.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5" Type="http://schemas.openxmlformats.org/officeDocument/2006/relationships/tags" Target="../tags/tag299.xml"/><Relationship Id="rId15" Type="http://schemas.openxmlformats.org/officeDocument/2006/relationships/tags" Target="../tags/tag309.xml"/><Relationship Id="rId10" Type="http://schemas.openxmlformats.org/officeDocument/2006/relationships/tags" Target="../tags/tag304.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tags" Target="../tags/tag308.xml"/></Relationships>
</file>

<file path=ppt/slides/_rels/slide22.xml.rels><?xml version="1.0" encoding="UTF-8" standalone="yes"?>
<Relationships xmlns="http://schemas.openxmlformats.org/package/2006/relationships"><Relationship Id="rId8" Type="http://schemas.openxmlformats.org/officeDocument/2006/relationships/tags" Target="../tags/tag317.xml"/><Relationship Id="rId13" Type="http://schemas.openxmlformats.org/officeDocument/2006/relationships/tags" Target="../tags/tag322.xml"/><Relationship Id="rId3" Type="http://schemas.openxmlformats.org/officeDocument/2006/relationships/tags" Target="../tags/tag312.xml"/><Relationship Id="rId7" Type="http://schemas.openxmlformats.org/officeDocument/2006/relationships/tags" Target="../tags/tag316.xml"/><Relationship Id="rId12" Type="http://schemas.openxmlformats.org/officeDocument/2006/relationships/tags" Target="../tags/tag321.xml"/><Relationship Id="rId17" Type="http://schemas.openxmlformats.org/officeDocument/2006/relationships/image" Target="../media/image31.jpeg"/><Relationship Id="rId2" Type="http://schemas.openxmlformats.org/officeDocument/2006/relationships/tags" Target="../tags/tag311.xml"/><Relationship Id="rId16" Type="http://schemas.openxmlformats.org/officeDocument/2006/relationships/notesSlide" Target="../notesSlides/notesSlide6.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5" Type="http://schemas.openxmlformats.org/officeDocument/2006/relationships/tags" Target="../tags/tag314.xml"/><Relationship Id="rId15" Type="http://schemas.openxmlformats.org/officeDocument/2006/relationships/slideLayout" Target="../slideLayouts/slideLayout2.xml"/><Relationship Id="rId10" Type="http://schemas.openxmlformats.org/officeDocument/2006/relationships/tags" Target="../tags/tag319.xml"/><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tags" Target="../tags/tag323.xml"/></Relationships>
</file>

<file path=ppt/slides/_rels/slide23.xml.rels><?xml version="1.0" encoding="UTF-8" standalone="yes"?>
<Relationships xmlns="http://schemas.openxmlformats.org/package/2006/relationships"><Relationship Id="rId3" Type="http://schemas.openxmlformats.org/officeDocument/2006/relationships/tags" Target="../tags/tag326.xml"/><Relationship Id="rId7" Type="http://schemas.openxmlformats.org/officeDocument/2006/relationships/slideLayout" Target="../slideLayouts/slideLayout2.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s>
</file>

<file path=ppt/slides/_rels/slide24.xml.rels><?xml version="1.0" encoding="UTF-8" standalone="yes"?>
<Relationships xmlns="http://schemas.openxmlformats.org/package/2006/relationships"><Relationship Id="rId8" Type="http://schemas.openxmlformats.org/officeDocument/2006/relationships/tags" Target="../tags/tag337.xml"/><Relationship Id="rId13" Type="http://schemas.openxmlformats.org/officeDocument/2006/relationships/tags" Target="../tags/tag342.xml"/><Relationship Id="rId18" Type="http://schemas.openxmlformats.org/officeDocument/2006/relationships/tags" Target="../tags/tag347.xml"/><Relationship Id="rId26" Type="http://schemas.openxmlformats.org/officeDocument/2006/relationships/image" Target="../media/image35.png"/><Relationship Id="rId3" Type="http://schemas.openxmlformats.org/officeDocument/2006/relationships/tags" Target="../tags/tag332.xml"/><Relationship Id="rId21" Type="http://schemas.openxmlformats.org/officeDocument/2006/relationships/tags" Target="../tags/tag350.xml"/><Relationship Id="rId7" Type="http://schemas.openxmlformats.org/officeDocument/2006/relationships/tags" Target="../tags/tag336.xml"/><Relationship Id="rId12" Type="http://schemas.openxmlformats.org/officeDocument/2006/relationships/tags" Target="../tags/tag341.xml"/><Relationship Id="rId17" Type="http://schemas.openxmlformats.org/officeDocument/2006/relationships/tags" Target="../tags/tag346.xml"/><Relationship Id="rId25" Type="http://schemas.openxmlformats.org/officeDocument/2006/relationships/image" Target="../media/image34.png"/><Relationship Id="rId2" Type="http://schemas.openxmlformats.org/officeDocument/2006/relationships/tags" Target="../tags/tag331.xml"/><Relationship Id="rId16" Type="http://schemas.openxmlformats.org/officeDocument/2006/relationships/tags" Target="../tags/tag345.xml"/><Relationship Id="rId20" Type="http://schemas.openxmlformats.org/officeDocument/2006/relationships/tags" Target="../tags/tag349.xml"/><Relationship Id="rId1" Type="http://schemas.openxmlformats.org/officeDocument/2006/relationships/tags" Target="../tags/tag330.xml"/><Relationship Id="rId6" Type="http://schemas.openxmlformats.org/officeDocument/2006/relationships/tags" Target="../tags/tag335.xml"/><Relationship Id="rId11" Type="http://schemas.openxmlformats.org/officeDocument/2006/relationships/tags" Target="../tags/tag340.xml"/><Relationship Id="rId24" Type="http://schemas.openxmlformats.org/officeDocument/2006/relationships/image" Target="../media/image33.png"/><Relationship Id="rId5" Type="http://schemas.openxmlformats.org/officeDocument/2006/relationships/tags" Target="../tags/tag334.xml"/><Relationship Id="rId15" Type="http://schemas.openxmlformats.org/officeDocument/2006/relationships/tags" Target="../tags/tag344.xml"/><Relationship Id="rId23" Type="http://schemas.openxmlformats.org/officeDocument/2006/relationships/image" Target="../media/image32.png"/><Relationship Id="rId10" Type="http://schemas.openxmlformats.org/officeDocument/2006/relationships/tags" Target="../tags/tag339.xml"/><Relationship Id="rId19" Type="http://schemas.openxmlformats.org/officeDocument/2006/relationships/tags" Target="../tags/tag348.xml"/><Relationship Id="rId4" Type="http://schemas.openxmlformats.org/officeDocument/2006/relationships/tags" Target="../tags/tag333.xml"/><Relationship Id="rId9" Type="http://schemas.openxmlformats.org/officeDocument/2006/relationships/tags" Target="../tags/tag338.xml"/><Relationship Id="rId14" Type="http://schemas.openxmlformats.org/officeDocument/2006/relationships/tags" Target="../tags/tag343.xml"/><Relationship Id="rId2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3" Type="http://schemas.openxmlformats.org/officeDocument/2006/relationships/tags" Target="../tags/tag363.xml"/><Relationship Id="rId18" Type="http://schemas.openxmlformats.org/officeDocument/2006/relationships/tags" Target="../tags/tag368.xml"/><Relationship Id="rId26" Type="http://schemas.openxmlformats.org/officeDocument/2006/relationships/tags" Target="../tags/tag376.xml"/><Relationship Id="rId21" Type="http://schemas.openxmlformats.org/officeDocument/2006/relationships/tags" Target="../tags/tag371.xml"/><Relationship Id="rId34" Type="http://schemas.openxmlformats.org/officeDocument/2006/relationships/tags" Target="../tags/tag384.xml"/><Relationship Id="rId7" Type="http://schemas.openxmlformats.org/officeDocument/2006/relationships/tags" Target="../tags/tag357.xml"/><Relationship Id="rId12" Type="http://schemas.openxmlformats.org/officeDocument/2006/relationships/tags" Target="../tags/tag362.xml"/><Relationship Id="rId17" Type="http://schemas.openxmlformats.org/officeDocument/2006/relationships/tags" Target="../tags/tag367.xml"/><Relationship Id="rId25" Type="http://schemas.openxmlformats.org/officeDocument/2006/relationships/tags" Target="../tags/tag375.xml"/><Relationship Id="rId33" Type="http://schemas.openxmlformats.org/officeDocument/2006/relationships/tags" Target="../tags/tag383.xml"/><Relationship Id="rId38" Type="http://schemas.openxmlformats.org/officeDocument/2006/relationships/image" Target="../media/image37.png"/><Relationship Id="rId2" Type="http://schemas.openxmlformats.org/officeDocument/2006/relationships/tags" Target="../tags/tag352.xml"/><Relationship Id="rId16" Type="http://schemas.openxmlformats.org/officeDocument/2006/relationships/tags" Target="../tags/tag366.xml"/><Relationship Id="rId20" Type="http://schemas.openxmlformats.org/officeDocument/2006/relationships/tags" Target="../tags/tag370.xml"/><Relationship Id="rId29" Type="http://schemas.openxmlformats.org/officeDocument/2006/relationships/tags" Target="../tags/tag379.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tags" Target="../tags/tag361.xml"/><Relationship Id="rId24" Type="http://schemas.openxmlformats.org/officeDocument/2006/relationships/tags" Target="../tags/tag374.xml"/><Relationship Id="rId32" Type="http://schemas.openxmlformats.org/officeDocument/2006/relationships/tags" Target="../tags/tag382.xml"/><Relationship Id="rId37" Type="http://schemas.openxmlformats.org/officeDocument/2006/relationships/image" Target="../media/image36.png"/><Relationship Id="rId5" Type="http://schemas.openxmlformats.org/officeDocument/2006/relationships/tags" Target="../tags/tag355.xml"/><Relationship Id="rId15" Type="http://schemas.openxmlformats.org/officeDocument/2006/relationships/tags" Target="../tags/tag365.xml"/><Relationship Id="rId23" Type="http://schemas.openxmlformats.org/officeDocument/2006/relationships/tags" Target="../tags/tag373.xml"/><Relationship Id="rId28" Type="http://schemas.openxmlformats.org/officeDocument/2006/relationships/tags" Target="../tags/tag378.xml"/><Relationship Id="rId36" Type="http://schemas.openxmlformats.org/officeDocument/2006/relationships/slideLayout" Target="../slideLayouts/slideLayout2.xml"/><Relationship Id="rId10" Type="http://schemas.openxmlformats.org/officeDocument/2006/relationships/tags" Target="../tags/tag360.xml"/><Relationship Id="rId19" Type="http://schemas.openxmlformats.org/officeDocument/2006/relationships/tags" Target="../tags/tag369.xml"/><Relationship Id="rId31" Type="http://schemas.openxmlformats.org/officeDocument/2006/relationships/tags" Target="../tags/tag381.xml"/><Relationship Id="rId4" Type="http://schemas.openxmlformats.org/officeDocument/2006/relationships/tags" Target="../tags/tag354.xml"/><Relationship Id="rId9" Type="http://schemas.openxmlformats.org/officeDocument/2006/relationships/tags" Target="../tags/tag359.xml"/><Relationship Id="rId14" Type="http://schemas.openxmlformats.org/officeDocument/2006/relationships/tags" Target="../tags/tag364.xml"/><Relationship Id="rId22" Type="http://schemas.openxmlformats.org/officeDocument/2006/relationships/tags" Target="../tags/tag372.xml"/><Relationship Id="rId27" Type="http://schemas.openxmlformats.org/officeDocument/2006/relationships/tags" Target="../tags/tag377.xml"/><Relationship Id="rId30" Type="http://schemas.openxmlformats.org/officeDocument/2006/relationships/tags" Target="../tags/tag380.xml"/><Relationship Id="rId35" Type="http://schemas.openxmlformats.org/officeDocument/2006/relationships/tags" Target="../tags/tag385.xml"/><Relationship Id="rId8" Type="http://schemas.openxmlformats.org/officeDocument/2006/relationships/tags" Target="../tags/tag358.xml"/><Relationship Id="rId3" Type="http://schemas.openxmlformats.org/officeDocument/2006/relationships/tags" Target="../tags/tag3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393.xml"/><Relationship Id="rId3" Type="http://schemas.openxmlformats.org/officeDocument/2006/relationships/tags" Target="../tags/tag388.xml"/><Relationship Id="rId7" Type="http://schemas.openxmlformats.org/officeDocument/2006/relationships/tags" Target="../tags/tag392.xml"/><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tags" Target="../tags/tag391.xml"/><Relationship Id="rId11" Type="http://schemas.openxmlformats.org/officeDocument/2006/relationships/slideLayout" Target="../slideLayouts/slideLayout22.xml"/><Relationship Id="rId5" Type="http://schemas.openxmlformats.org/officeDocument/2006/relationships/tags" Target="../tags/tag390.xml"/><Relationship Id="rId10" Type="http://schemas.openxmlformats.org/officeDocument/2006/relationships/tags" Target="../tags/tag395.xml"/><Relationship Id="rId4" Type="http://schemas.openxmlformats.org/officeDocument/2006/relationships/tags" Target="../tags/tag389.xml"/><Relationship Id="rId9" Type="http://schemas.openxmlformats.org/officeDocument/2006/relationships/tags" Target="../tags/tag39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6.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99.xml"/><Relationship Id="rId7" Type="http://schemas.openxmlformats.org/officeDocument/2006/relationships/tags" Target="../tags/tag403.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tags" Target="../tags/tag127.xml"/><Relationship Id="rId7" Type="http://schemas.openxmlformats.org/officeDocument/2006/relationships/notesSlide" Target="../notesSlides/notesSlide2.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2.xml"/><Relationship Id="rId5" Type="http://schemas.openxmlformats.org/officeDocument/2006/relationships/tags" Target="../tags/tag129.xml"/><Relationship Id="rId4" Type="http://schemas.openxmlformats.org/officeDocument/2006/relationships/tags" Target="../tags/tag128.xml"/></Relationships>
</file>

<file path=ppt/slides/_rels/slide30.xml.rels><?xml version="1.0" encoding="UTF-8" standalone="yes"?>
<Relationships xmlns="http://schemas.openxmlformats.org/package/2006/relationships"><Relationship Id="rId8" Type="http://schemas.openxmlformats.org/officeDocument/2006/relationships/tags" Target="../tags/tag411.xml"/><Relationship Id="rId13" Type="http://schemas.openxmlformats.org/officeDocument/2006/relationships/image" Target="../media/image39.png"/><Relationship Id="rId3" Type="http://schemas.openxmlformats.org/officeDocument/2006/relationships/tags" Target="../tags/tag406.xml"/><Relationship Id="rId7" Type="http://schemas.openxmlformats.org/officeDocument/2006/relationships/tags" Target="../tags/tag410.xml"/><Relationship Id="rId12" Type="http://schemas.openxmlformats.org/officeDocument/2006/relationships/notesSlide" Target="../notesSlides/notesSlide7.xml"/><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tags" Target="../tags/tag409.xml"/><Relationship Id="rId11" Type="http://schemas.openxmlformats.org/officeDocument/2006/relationships/slideLayout" Target="../slideLayouts/slideLayout2.xml"/><Relationship Id="rId5" Type="http://schemas.openxmlformats.org/officeDocument/2006/relationships/tags" Target="../tags/tag408.xml"/><Relationship Id="rId10" Type="http://schemas.openxmlformats.org/officeDocument/2006/relationships/tags" Target="../tags/tag413.xml"/><Relationship Id="rId4" Type="http://schemas.openxmlformats.org/officeDocument/2006/relationships/tags" Target="../tags/tag407.xml"/><Relationship Id="rId9" Type="http://schemas.openxmlformats.org/officeDocument/2006/relationships/tags" Target="../tags/tag412.xml"/></Relationships>
</file>

<file path=ppt/slides/_rels/slide31.xml.rels><?xml version="1.0" encoding="UTF-8" standalone="yes"?>
<Relationships xmlns="http://schemas.openxmlformats.org/package/2006/relationships"><Relationship Id="rId8" Type="http://schemas.openxmlformats.org/officeDocument/2006/relationships/tags" Target="../tags/tag421.xml"/><Relationship Id="rId13" Type="http://schemas.openxmlformats.org/officeDocument/2006/relationships/slideLayout" Target="../slideLayouts/slideLayout6.xml"/><Relationship Id="rId18" Type="http://schemas.openxmlformats.org/officeDocument/2006/relationships/image" Target="../media/image44.svg"/><Relationship Id="rId3" Type="http://schemas.openxmlformats.org/officeDocument/2006/relationships/tags" Target="../tags/tag416.xml"/><Relationship Id="rId7" Type="http://schemas.openxmlformats.org/officeDocument/2006/relationships/tags" Target="../tags/tag420.xml"/><Relationship Id="rId12" Type="http://schemas.openxmlformats.org/officeDocument/2006/relationships/tags" Target="../tags/tag425.xml"/><Relationship Id="rId17" Type="http://schemas.openxmlformats.org/officeDocument/2006/relationships/image" Target="../media/image43.png"/><Relationship Id="rId2" Type="http://schemas.openxmlformats.org/officeDocument/2006/relationships/tags" Target="../tags/tag415.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5" Type="http://schemas.openxmlformats.org/officeDocument/2006/relationships/tags" Target="../tags/tag418.xml"/><Relationship Id="rId15" Type="http://schemas.openxmlformats.org/officeDocument/2006/relationships/image" Target="../media/image41.png"/><Relationship Id="rId10" Type="http://schemas.openxmlformats.org/officeDocument/2006/relationships/tags" Target="../tags/tag423.xml"/><Relationship Id="rId19" Type="http://schemas.openxmlformats.org/officeDocument/2006/relationships/image" Target="../media/image45.png"/><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image" Target="../media/image40.jpeg"/></Relationships>
</file>

<file path=ppt/slides/_rels/slide32.xml.rels><?xml version="1.0" encoding="UTF-8" standalone="yes"?>
<Relationships xmlns="http://schemas.openxmlformats.org/package/2006/relationships"><Relationship Id="rId8" Type="http://schemas.openxmlformats.org/officeDocument/2006/relationships/tags" Target="../tags/tag433.xml"/><Relationship Id="rId13" Type="http://schemas.openxmlformats.org/officeDocument/2006/relationships/image" Target="../media/image45.png"/><Relationship Id="rId3" Type="http://schemas.openxmlformats.org/officeDocument/2006/relationships/tags" Target="../tags/tag428.xml"/><Relationship Id="rId7" Type="http://schemas.openxmlformats.org/officeDocument/2006/relationships/tags" Target="../tags/tag432.xml"/><Relationship Id="rId12" Type="http://schemas.openxmlformats.org/officeDocument/2006/relationships/image" Target="../media/image47.png"/><Relationship Id="rId2" Type="http://schemas.openxmlformats.org/officeDocument/2006/relationships/tags" Target="../tags/tag427.xml"/><Relationship Id="rId16" Type="http://schemas.openxmlformats.org/officeDocument/2006/relationships/image" Target="../media/image50.png"/><Relationship Id="rId1" Type="http://schemas.openxmlformats.org/officeDocument/2006/relationships/tags" Target="../tags/tag426.xml"/><Relationship Id="rId6" Type="http://schemas.openxmlformats.org/officeDocument/2006/relationships/tags" Target="../tags/tag431.xml"/><Relationship Id="rId11" Type="http://schemas.openxmlformats.org/officeDocument/2006/relationships/slideLayout" Target="../slideLayouts/slideLayout6.xml"/><Relationship Id="rId5" Type="http://schemas.openxmlformats.org/officeDocument/2006/relationships/tags" Target="../tags/tag430.xml"/><Relationship Id="rId15" Type="http://schemas.openxmlformats.org/officeDocument/2006/relationships/image" Target="../media/image49.png"/><Relationship Id="rId10" Type="http://schemas.openxmlformats.org/officeDocument/2006/relationships/tags" Target="../tags/tag435.xml"/><Relationship Id="rId4" Type="http://schemas.openxmlformats.org/officeDocument/2006/relationships/tags" Target="../tags/tag429.xml"/><Relationship Id="rId9" Type="http://schemas.openxmlformats.org/officeDocument/2006/relationships/tags" Target="../tags/tag434.xml"/><Relationship Id="rId14" Type="http://schemas.openxmlformats.org/officeDocument/2006/relationships/image" Target="../media/image48.svg"/></Relationships>
</file>

<file path=ppt/slides/_rels/slide33.xml.rels><?xml version="1.0" encoding="UTF-8" standalone="yes"?>
<Relationships xmlns="http://schemas.openxmlformats.org/package/2006/relationships"><Relationship Id="rId8" Type="http://schemas.openxmlformats.org/officeDocument/2006/relationships/tags" Target="../tags/tag443.xml"/><Relationship Id="rId3" Type="http://schemas.openxmlformats.org/officeDocument/2006/relationships/tags" Target="../tags/tag438.xml"/><Relationship Id="rId7" Type="http://schemas.openxmlformats.org/officeDocument/2006/relationships/tags" Target="../tags/tag442.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tags" Target="../tags/tag441.xml"/><Relationship Id="rId5" Type="http://schemas.openxmlformats.org/officeDocument/2006/relationships/tags" Target="../tags/tag440.xml"/><Relationship Id="rId4" Type="http://schemas.openxmlformats.org/officeDocument/2006/relationships/tags" Target="../tags/tag439.xml"/><Relationship Id="rId9"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tags" Target="../tags/tag134.xml"/><Relationship Id="rId7" Type="http://schemas.openxmlformats.org/officeDocument/2006/relationships/notesSlide" Target="../notesSlides/notesSlide3.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tags" Target="../tags/tag13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tags" Target="../tags/tag139.xml"/><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slideLayout" Target="../slideLayouts/slideLayout2.xml"/><Relationship Id="rId15" Type="http://schemas.openxmlformats.org/officeDocument/2006/relationships/image" Target="../media/image15.emf"/><Relationship Id="rId10" Type="http://schemas.openxmlformats.org/officeDocument/2006/relationships/image" Target="../media/image11.png"/><Relationship Id="rId4" Type="http://schemas.openxmlformats.org/officeDocument/2006/relationships/tags" Target="../tags/tag140.xml"/><Relationship Id="rId9" Type="http://schemas.openxmlformats.org/officeDocument/2006/relationships/image" Target="../media/image10.svg"/><Relationship Id="rId1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image" Target="../media/image16.jpeg"/><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0" Type="http://schemas.openxmlformats.org/officeDocument/2006/relationships/tags" Target="../tags/tag150.xml"/><Relationship Id="rId4" Type="http://schemas.openxmlformats.org/officeDocument/2006/relationships/tags" Target="../tags/tag144.xml"/><Relationship Id="rId9" Type="http://schemas.openxmlformats.org/officeDocument/2006/relationships/tags" Target="../tags/tag149.xml"/></Relationships>
</file>

<file path=ppt/slides/_rels/slide8.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slideLayout" Target="../slideLayouts/slideLayout2.xml"/><Relationship Id="rId5" Type="http://schemas.openxmlformats.org/officeDocument/2006/relationships/tags" Target="../tags/tag156.xml"/><Relationship Id="rId4" Type="http://schemas.openxmlformats.org/officeDocument/2006/relationships/tags" Target="../tags/tag155.xml"/></Relationships>
</file>

<file path=ppt/slides/_rels/slide9.xml.rels><?xml version="1.0" encoding="UTF-8" standalone="yes"?>
<Relationships xmlns="http://schemas.openxmlformats.org/package/2006/relationships"><Relationship Id="rId8" Type="http://schemas.openxmlformats.org/officeDocument/2006/relationships/tags" Target="../tags/tag164.xml"/><Relationship Id="rId3" Type="http://schemas.openxmlformats.org/officeDocument/2006/relationships/tags" Target="../tags/tag159.xml"/><Relationship Id="rId7" Type="http://schemas.openxmlformats.org/officeDocument/2006/relationships/tags" Target="../tags/tag163.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slideLayout" Target="../slideLayouts/slideLayout2.xml"/><Relationship Id="rId5" Type="http://schemas.openxmlformats.org/officeDocument/2006/relationships/tags" Target="../tags/tag161.xml"/><Relationship Id="rId10" Type="http://schemas.openxmlformats.org/officeDocument/2006/relationships/tags" Target="../tags/tag166.xml"/><Relationship Id="rId4" Type="http://schemas.openxmlformats.org/officeDocument/2006/relationships/tags" Target="../tags/tag160.xml"/><Relationship Id="rId9" Type="http://schemas.openxmlformats.org/officeDocument/2006/relationships/tags" Target="../tags/tag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2" name="图形 914"/>
          <p:cNvGrpSpPr/>
          <p:nvPr/>
        </p:nvGrpSpPr>
        <p:grpSpPr>
          <a:xfrm>
            <a:off x="290109" y="6057900"/>
            <a:ext cx="161925" cy="423862"/>
            <a:chOff x="2893218" y="277812"/>
            <a:chExt cx="161925" cy="423862"/>
          </a:xfrm>
          <a:solidFill>
            <a:srgbClr val="5A595C"/>
          </a:solidFill>
        </p:grpSpPr>
        <p:sp>
          <p:nvSpPr>
            <p:cNvPr id="933" name="任意多边形: 形状 932"/>
            <p:cNvSpPr/>
            <p:nvPr/>
          </p:nvSpPr>
          <p:spPr>
            <a:xfrm>
              <a:off x="3002756" y="27781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4" name="任意多边形: 形状 933"/>
            <p:cNvSpPr/>
            <p:nvPr/>
          </p:nvSpPr>
          <p:spPr>
            <a:xfrm>
              <a:off x="3002756" y="358775"/>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5" name="任意多边形: 形状 934"/>
            <p:cNvSpPr/>
            <p:nvPr/>
          </p:nvSpPr>
          <p:spPr>
            <a:xfrm>
              <a:off x="3002756" y="438943"/>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6" name="任意多边形: 形状 935"/>
            <p:cNvSpPr/>
            <p:nvPr/>
          </p:nvSpPr>
          <p:spPr>
            <a:xfrm>
              <a:off x="3002756" y="519906"/>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7" y="52388"/>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7" name="任意多边形: 形状 936"/>
            <p:cNvSpPr/>
            <p:nvPr/>
          </p:nvSpPr>
          <p:spPr>
            <a:xfrm>
              <a:off x="3002756" y="600075"/>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7" y="52388"/>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8" name="任意多边形: 形状 937"/>
            <p:cNvSpPr/>
            <p:nvPr/>
          </p:nvSpPr>
          <p:spPr>
            <a:xfrm>
              <a:off x="2893218" y="327025"/>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9" name="任意多边形: 形状 938"/>
            <p:cNvSpPr/>
            <p:nvPr/>
          </p:nvSpPr>
          <p:spPr>
            <a:xfrm>
              <a:off x="2893218" y="407193"/>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0" name="任意多边形: 形状 939"/>
            <p:cNvSpPr/>
            <p:nvPr/>
          </p:nvSpPr>
          <p:spPr>
            <a:xfrm>
              <a:off x="2893218" y="488156"/>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1" name="任意多边形: 形状 940"/>
            <p:cNvSpPr/>
            <p:nvPr/>
          </p:nvSpPr>
          <p:spPr>
            <a:xfrm>
              <a:off x="2893218" y="568325"/>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2" name="任意多边形: 形状 941"/>
            <p:cNvSpPr/>
            <p:nvPr/>
          </p:nvSpPr>
          <p:spPr>
            <a:xfrm>
              <a:off x="2893218" y="649287"/>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14" name="组合 13"/>
          <p:cNvGrpSpPr/>
          <p:nvPr/>
        </p:nvGrpSpPr>
        <p:grpSpPr>
          <a:xfrm>
            <a:off x="7565635" y="0"/>
            <a:ext cx="4336256" cy="6858793"/>
            <a:chOff x="7624762" y="0"/>
            <a:chExt cx="4336256" cy="6858793"/>
          </a:xfrm>
        </p:grpSpPr>
        <p:sp>
          <p:nvSpPr>
            <p:cNvPr id="918" name="任意多边形: 形状 917"/>
            <p:cNvSpPr/>
            <p:nvPr/>
          </p:nvSpPr>
          <p:spPr>
            <a:xfrm>
              <a:off x="7624762" y="0"/>
              <a:ext cx="3639343" cy="3680939"/>
            </a:xfrm>
            <a:custGeom>
              <a:avLst/>
              <a:gdLst>
                <a:gd name="connsiteX0" fmla="*/ 3332163 w 3639343"/>
                <a:gd name="connsiteY0" fmla="*/ 1570038 h 3680939"/>
                <a:gd name="connsiteX1" fmla="*/ 1038225 w 3639343"/>
                <a:gd name="connsiteY1" fmla="*/ 3571875 h 3680939"/>
                <a:gd name="connsiteX2" fmla="*/ 0 w 3639343"/>
                <a:gd name="connsiteY2" fmla="*/ 3007519 h 3680939"/>
                <a:gd name="connsiteX3" fmla="*/ 0 w 3639343"/>
                <a:gd name="connsiteY3" fmla="*/ 0 h 3680939"/>
                <a:gd name="connsiteX4" fmla="*/ 3639344 w 3639343"/>
                <a:gd name="connsiteY4" fmla="*/ 0 h 3680939"/>
                <a:gd name="connsiteX5" fmla="*/ 3639344 w 3639343"/>
                <a:gd name="connsiteY5" fmla="*/ 1004888 h 3680939"/>
                <a:gd name="connsiteX6" fmla="*/ 3332163 w 3639343"/>
                <a:gd name="connsiteY6" fmla="*/ 1570038 h 368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343" h="3680939">
                  <a:moveTo>
                    <a:pt x="3332163" y="1570038"/>
                  </a:moveTo>
                  <a:lnTo>
                    <a:pt x="1038225" y="3571875"/>
                  </a:lnTo>
                  <a:cubicBezTo>
                    <a:pt x="590550" y="3861594"/>
                    <a:pt x="0" y="3540125"/>
                    <a:pt x="0" y="3007519"/>
                  </a:cubicBezTo>
                  <a:lnTo>
                    <a:pt x="0" y="0"/>
                  </a:lnTo>
                  <a:lnTo>
                    <a:pt x="3639344" y="0"/>
                  </a:lnTo>
                  <a:lnTo>
                    <a:pt x="3639344" y="1004888"/>
                  </a:lnTo>
                  <a:cubicBezTo>
                    <a:pt x="3639344" y="1233488"/>
                    <a:pt x="3524250" y="1445419"/>
                    <a:pt x="3332163" y="1570038"/>
                  </a:cubicBezTo>
                  <a:close/>
                </a:path>
              </a:pathLst>
            </a:custGeom>
            <a:solidFill>
              <a:srgbClr val="1193D1"/>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pic>
          <p:nvPicPr>
            <p:cNvPr id="10" name="图片 9" descr="D:/工作相关/@@@ppt/4.jpg4"/>
            <p:cNvPicPr>
              <a:picLocks noChangeAspect="1"/>
            </p:cNvPicPr>
            <p:nvPr/>
          </p:nvPicPr>
          <p:blipFill>
            <a:blip r:embed="rId3"/>
            <a:srcRect l="45673" r="9673"/>
            <a:stretch>
              <a:fillRect/>
            </a:stretch>
          </p:blipFill>
          <p:spPr>
            <a:xfrm>
              <a:off x="8314531" y="0"/>
              <a:ext cx="3639344" cy="5093814"/>
            </a:xfrm>
            <a:custGeom>
              <a:avLst/>
              <a:gdLst>
                <a:gd name="connsiteX0" fmla="*/ 0 w 3639344"/>
                <a:gd name="connsiteY0" fmla="*/ 0 h 5093814"/>
                <a:gd name="connsiteX1" fmla="*/ 3639344 w 3639344"/>
                <a:gd name="connsiteY1" fmla="*/ 0 h 5093814"/>
                <a:gd name="connsiteX2" fmla="*/ 3639344 w 3639344"/>
                <a:gd name="connsiteY2" fmla="*/ 2936081 h 5093814"/>
                <a:gd name="connsiteX3" fmla="*/ 3332163 w 3639344"/>
                <a:gd name="connsiteY3" fmla="*/ 3500438 h 5093814"/>
                <a:gd name="connsiteX4" fmla="*/ 1038225 w 3639344"/>
                <a:gd name="connsiteY4" fmla="*/ 4984750 h 5093814"/>
                <a:gd name="connsiteX5" fmla="*/ 0 w 3639344"/>
                <a:gd name="connsiteY5" fmla="*/ 4420394 h 50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9344" h="5093814">
                  <a:moveTo>
                    <a:pt x="0" y="0"/>
                  </a:moveTo>
                  <a:lnTo>
                    <a:pt x="3639344" y="0"/>
                  </a:lnTo>
                  <a:lnTo>
                    <a:pt x="3639344" y="2936081"/>
                  </a:lnTo>
                  <a:cubicBezTo>
                    <a:pt x="3639344" y="3163888"/>
                    <a:pt x="3523457" y="3376613"/>
                    <a:pt x="3332163" y="3500438"/>
                  </a:cubicBezTo>
                  <a:lnTo>
                    <a:pt x="1038225" y="4984750"/>
                  </a:lnTo>
                  <a:cubicBezTo>
                    <a:pt x="590550" y="5274469"/>
                    <a:pt x="0" y="4953000"/>
                    <a:pt x="0" y="4420394"/>
                  </a:cubicBezTo>
                  <a:close/>
                </a:path>
              </a:pathLst>
            </a:custGeom>
          </p:spPr>
        </p:pic>
        <p:sp>
          <p:nvSpPr>
            <p:cNvPr id="920" name="任意多边形: 形状 919"/>
            <p:cNvSpPr/>
            <p:nvPr/>
          </p:nvSpPr>
          <p:spPr>
            <a:xfrm>
              <a:off x="9776618" y="4327179"/>
              <a:ext cx="2184400" cy="2531614"/>
            </a:xfrm>
            <a:custGeom>
              <a:avLst/>
              <a:gdLst>
                <a:gd name="connsiteX0" fmla="*/ 184944 w 2184400"/>
                <a:gd name="connsiteY0" fmla="*/ 956021 h 2531614"/>
                <a:gd name="connsiteX1" fmla="*/ 1561306 w 2184400"/>
                <a:gd name="connsiteY1" fmla="*/ 65433 h 2531614"/>
                <a:gd name="connsiteX2" fmla="*/ 2184400 w 2184400"/>
                <a:gd name="connsiteY2" fmla="*/ 404364 h 2531614"/>
                <a:gd name="connsiteX3" fmla="*/ 2184400 w 2184400"/>
                <a:gd name="connsiteY3" fmla="*/ 2531614 h 2531614"/>
                <a:gd name="connsiteX4" fmla="*/ 0 w 2184400"/>
                <a:gd name="connsiteY4" fmla="*/ 2531614 h 2531614"/>
                <a:gd name="connsiteX5" fmla="*/ 0 w 2184400"/>
                <a:gd name="connsiteY5" fmla="*/ 1294158 h 2531614"/>
                <a:gd name="connsiteX6" fmla="*/ 184944 w 2184400"/>
                <a:gd name="connsiteY6" fmla="*/ 956021 h 253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2531614">
                  <a:moveTo>
                    <a:pt x="184944" y="956021"/>
                  </a:moveTo>
                  <a:lnTo>
                    <a:pt x="1561306" y="65433"/>
                  </a:lnTo>
                  <a:cubicBezTo>
                    <a:pt x="1829594" y="-108398"/>
                    <a:pt x="2184400" y="84483"/>
                    <a:pt x="2184400" y="404364"/>
                  </a:cubicBezTo>
                  <a:lnTo>
                    <a:pt x="2184400" y="2531614"/>
                  </a:lnTo>
                  <a:lnTo>
                    <a:pt x="0" y="2531614"/>
                  </a:lnTo>
                  <a:lnTo>
                    <a:pt x="0" y="1294158"/>
                  </a:lnTo>
                  <a:cubicBezTo>
                    <a:pt x="0" y="1157633"/>
                    <a:pt x="69850" y="1029840"/>
                    <a:pt x="184944" y="956021"/>
                  </a:cubicBezTo>
                  <a:close/>
                </a:path>
              </a:pathLst>
            </a:custGeom>
            <a:solidFill>
              <a:srgbClr val="224098"/>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nvGrpSpPr>
            <p:cNvPr id="921" name="图形 914"/>
            <p:cNvGrpSpPr/>
            <p:nvPr/>
          </p:nvGrpSpPr>
          <p:grpSpPr>
            <a:xfrm>
              <a:off x="11736387" y="3651250"/>
              <a:ext cx="162718" cy="423068"/>
              <a:chOff x="9069387" y="3651250"/>
              <a:chExt cx="162718" cy="423068"/>
            </a:xfrm>
            <a:solidFill>
              <a:srgbClr val="5A595C"/>
            </a:solidFill>
          </p:grpSpPr>
          <p:sp>
            <p:nvSpPr>
              <p:cNvPr id="922" name="任意多边形: 形状 921"/>
              <p:cNvSpPr/>
              <p:nvPr/>
            </p:nvSpPr>
            <p:spPr>
              <a:xfrm>
                <a:off x="9069387" y="4021931"/>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3" name="任意多边形: 形状 922"/>
              <p:cNvSpPr/>
              <p:nvPr/>
            </p:nvSpPr>
            <p:spPr>
              <a:xfrm>
                <a:off x="9069387" y="39417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4" name="任意多边形: 形状 923"/>
              <p:cNvSpPr/>
              <p:nvPr/>
            </p:nvSpPr>
            <p:spPr>
              <a:xfrm>
                <a:off x="9069387" y="3860800"/>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5" name="任意多边形: 形状 924"/>
              <p:cNvSpPr/>
              <p:nvPr/>
            </p:nvSpPr>
            <p:spPr>
              <a:xfrm>
                <a:off x="9069387" y="3780631"/>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6" name="任意多边形: 形状 925"/>
              <p:cNvSpPr/>
              <p:nvPr/>
            </p:nvSpPr>
            <p:spPr>
              <a:xfrm>
                <a:off x="9069387" y="3699668"/>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7" name="任意多边形: 形状 926"/>
              <p:cNvSpPr/>
              <p:nvPr/>
            </p:nvSpPr>
            <p:spPr>
              <a:xfrm>
                <a:off x="9179718" y="3973512"/>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8" name="任意多边形: 形状 927"/>
              <p:cNvSpPr/>
              <p:nvPr/>
            </p:nvSpPr>
            <p:spPr>
              <a:xfrm>
                <a:off x="9179718" y="3892550"/>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9" name="任意多边形: 形状 928"/>
              <p:cNvSpPr/>
              <p:nvPr/>
            </p:nvSpPr>
            <p:spPr>
              <a:xfrm>
                <a:off x="9179718" y="3812381"/>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0" name="任意多边形: 形状 929"/>
              <p:cNvSpPr/>
              <p:nvPr/>
            </p:nvSpPr>
            <p:spPr>
              <a:xfrm>
                <a:off x="9179718" y="3731418"/>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1" name="任意多边形: 形状 930"/>
              <p:cNvSpPr/>
              <p:nvPr/>
            </p:nvSpPr>
            <p:spPr>
              <a:xfrm>
                <a:off x="9179718" y="3651250"/>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943" name="图形 914"/>
            <p:cNvGrpSpPr/>
            <p:nvPr/>
          </p:nvGrpSpPr>
          <p:grpSpPr>
            <a:xfrm>
              <a:off x="8741568" y="6269831"/>
              <a:ext cx="423862" cy="162718"/>
              <a:chOff x="6074568" y="6269831"/>
              <a:chExt cx="423862" cy="162718"/>
            </a:xfrm>
            <a:solidFill>
              <a:srgbClr val="5A595C"/>
            </a:solidFill>
          </p:grpSpPr>
          <p:sp>
            <p:nvSpPr>
              <p:cNvPr id="944" name="任意多边形: 形状 943"/>
              <p:cNvSpPr/>
              <p:nvPr/>
            </p:nvSpPr>
            <p:spPr>
              <a:xfrm>
                <a:off x="6446043" y="63801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5" name="任意多边形: 形状 944"/>
              <p:cNvSpPr/>
              <p:nvPr/>
            </p:nvSpPr>
            <p:spPr>
              <a:xfrm>
                <a:off x="6365081" y="63801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6" name="任意多边形: 形状 945"/>
              <p:cNvSpPr/>
              <p:nvPr/>
            </p:nvSpPr>
            <p:spPr>
              <a:xfrm>
                <a:off x="6284912" y="6380162"/>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7" name="任意多边形: 形状 946"/>
              <p:cNvSpPr/>
              <p:nvPr/>
            </p:nvSpPr>
            <p:spPr>
              <a:xfrm>
                <a:off x="6203950" y="63801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8" name="任意多边形: 形状 947"/>
              <p:cNvSpPr/>
              <p:nvPr/>
            </p:nvSpPr>
            <p:spPr>
              <a:xfrm>
                <a:off x="6123781" y="63801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9" name="任意多边形: 形状 948"/>
              <p:cNvSpPr/>
              <p:nvPr/>
            </p:nvSpPr>
            <p:spPr>
              <a:xfrm>
                <a:off x="6397625" y="6269831"/>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7" y="52388"/>
                      <a:pt x="0" y="40660"/>
                      <a:pt x="0" y="26194"/>
                    </a:cubicBezTo>
                    <a:cubicBezTo>
                      <a:pt x="0" y="11728"/>
                      <a:pt x="11727" y="0"/>
                      <a:pt x="26194" y="0"/>
                    </a:cubicBezTo>
                    <a:cubicBezTo>
                      <a:pt x="40660" y="0"/>
                      <a:pt x="52388" y="11728"/>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0" name="任意多边形: 形状 949"/>
              <p:cNvSpPr/>
              <p:nvPr/>
            </p:nvSpPr>
            <p:spPr>
              <a:xfrm>
                <a:off x="6316662" y="6269831"/>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8"/>
                      <a:pt x="11727" y="0"/>
                      <a:pt x="26194" y="0"/>
                    </a:cubicBezTo>
                    <a:cubicBezTo>
                      <a:pt x="40660" y="0"/>
                      <a:pt x="52387" y="11728"/>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1" name="任意多边形: 形状 950"/>
              <p:cNvSpPr/>
              <p:nvPr/>
            </p:nvSpPr>
            <p:spPr>
              <a:xfrm>
                <a:off x="6235700" y="6269831"/>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8"/>
                      <a:pt x="11728" y="0"/>
                      <a:pt x="26194" y="0"/>
                    </a:cubicBezTo>
                    <a:cubicBezTo>
                      <a:pt x="40660" y="0"/>
                      <a:pt x="52388" y="11728"/>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2" name="任意多边形: 形状 951"/>
              <p:cNvSpPr/>
              <p:nvPr/>
            </p:nvSpPr>
            <p:spPr>
              <a:xfrm>
                <a:off x="6155531" y="6269831"/>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7" y="52388"/>
                      <a:pt x="0" y="40660"/>
                      <a:pt x="0" y="26194"/>
                    </a:cubicBezTo>
                    <a:cubicBezTo>
                      <a:pt x="0" y="11728"/>
                      <a:pt x="11727" y="0"/>
                      <a:pt x="26194" y="0"/>
                    </a:cubicBezTo>
                    <a:cubicBezTo>
                      <a:pt x="40660" y="0"/>
                      <a:pt x="52388" y="11728"/>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3" name="任意多边形: 形状 952"/>
              <p:cNvSpPr/>
              <p:nvPr/>
            </p:nvSpPr>
            <p:spPr>
              <a:xfrm>
                <a:off x="6074568" y="6269831"/>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8"/>
                      <a:pt x="11727" y="0"/>
                      <a:pt x="26194" y="0"/>
                    </a:cubicBezTo>
                    <a:cubicBezTo>
                      <a:pt x="40660" y="0"/>
                      <a:pt x="52387" y="11728"/>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954" name="图形 914"/>
            <p:cNvGrpSpPr/>
            <p:nvPr/>
          </p:nvGrpSpPr>
          <p:grpSpPr>
            <a:xfrm>
              <a:off x="9865518" y="3802856"/>
              <a:ext cx="1449387" cy="1450975"/>
              <a:chOff x="7198518" y="3802856"/>
              <a:chExt cx="1449387" cy="1450975"/>
            </a:xfrm>
          </p:grpSpPr>
          <p:sp>
            <p:nvSpPr>
              <p:cNvPr id="955" name="任意多边形: 形状 954"/>
              <p:cNvSpPr/>
              <p:nvPr/>
            </p:nvSpPr>
            <p:spPr>
              <a:xfrm>
                <a:off x="7198518" y="3802856"/>
                <a:ext cx="1449387" cy="1450975"/>
              </a:xfrm>
              <a:custGeom>
                <a:avLst/>
                <a:gdLst>
                  <a:gd name="connsiteX0" fmla="*/ 0 w 1449387"/>
                  <a:gd name="connsiteY0" fmla="*/ 725487 h 1450975"/>
                  <a:gd name="connsiteX1" fmla="*/ 724694 w 1449387"/>
                  <a:gd name="connsiteY1" fmla="*/ 0 h 1450975"/>
                  <a:gd name="connsiteX2" fmla="*/ 1449387 w 1449387"/>
                  <a:gd name="connsiteY2" fmla="*/ 725487 h 1450975"/>
                  <a:gd name="connsiteX3" fmla="*/ 724694 w 1449387"/>
                  <a:gd name="connsiteY3" fmla="*/ 1450975 h 1450975"/>
                  <a:gd name="connsiteX4" fmla="*/ 0 w 1449387"/>
                  <a:gd name="connsiteY4" fmla="*/ 725487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387" h="1450975">
                    <a:moveTo>
                      <a:pt x="0" y="725487"/>
                    </a:moveTo>
                    <a:cubicBezTo>
                      <a:pt x="0" y="325437"/>
                      <a:pt x="325438" y="0"/>
                      <a:pt x="724694" y="0"/>
                    </a:cubicBezTo>
                    <a:cubicBezTo>
                      <a:pt x="1123950" y="0"/>
                      <a:pt x="1449387" y="325437"/>
                      <a:pt x="1449387" y="725487"/>
                    </a:cubicBezTo>
                    <a:cubicBezTo>
                      <a:pt x="1449387" y="1125538"/>
                      <a:pt x="1123950" y="1450975"/>
                      <a:pt x="724694" y="1450975"/>
                    </a:cubicBezTo>
                    <a:cubicBezTo>
                      <a:pt x="325438" y="1450181"/>
                      <a:pt x="0" y="1124744"/>
                      <a:pt x="0" y="725487"/>
                    </a:cubicBezTo>
                    <a:close/>
                  </a:path>
                </a:pathLst>
              </a:custGeom>
              <a:solidFill>
                <a:srgbClr val="FFFFFF"/>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6" name="任意多边形: 形状 955"/>
              <p:cNvSpPr/>
              <p:nvPr/>
            </p:nvSpPr>
            <p:spPr>
              <a:xfrm>
                <a:off x="7312818" y="3917156"/>
                <a:ext cx="1220787" cy="1222375"/>
              </a:xfrm>
              <a:custGeom>
                <a:avLst/>
                <a:gdLst>
                  <a:gd name="connsiteX0" fmla="*/ 1220787 w 1220787"/>
                  <a:gd name="connsiteY0" fmla="*/ 611188 h 1222375"/>
                  <a:gd name="connsiteX1" fmla="*/ 610393 w 1220787"/>
                  <a:gd name="connsiteY1" fmla="*/ 1222375 h 1222375"/>
                  <a:gd name="connsiteX2" fmla="*/ -1 w 1220787"/>
                  <a:gd name="connsiteY2" fmla="*/ 611188 h 1222375"/>
                  <a:gd name="connsiteX3" fmla="*/ 610393 w 1220787"/>
                  <a:gd name="connsiteY3" fmla="*/ 0 h 1222375"/>
                  <a:gd name="connsiteX4" fmla="*/ 1220787 w 1220787"/>
                  <a:gd name="connsiteY4" fmla="*/ 611188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787" h="1222375">
                    <a:moveTo>
                      <a:pt x="1220787" y="611188"/>
                    </a:moveTo>
                    <a:cubicBezTo>
                      <a:pt x="1220787" y="948737"/>
                      <a:pt x="947505" y="1222375"/>
                      <a:pt x="610393" y="1222375"/>
                    </a:cubicBezTo>
                    <a:cubicBezTo>
                      <a:pt x="273282" y="1222375"/>
                      <a:pt x="-1" y="948737"/>
                      <a:pt x="-1" y="611188"/>
                    </a:cubicBezTo>
                    <a:cubicBezTo>
                      <a:pt x="-1" y="273638"/>
                      <a:pt x="273282" y="0"/>
                      <a:pt x="610393" y="0"/>
                    </a:cubicBezTo>
                    <a:cubicBezTo>
                      <a:pt x="947505" y="0"/>
                      <a:pt x="1220787" y="273638"/>
                      <a:pt x="1220787" y="611188"/>
                    </a:cubicBezTo>
                    <a:close/>
                  </a:path>
                </a:pathLst>
              </a:custGeom>
              <a:blipFill rotWithShape="1">
                <a:blip r:embed="rId4"/>
                <a:stretch>
                  <a:fillRect/>
                </a:stretch>
              </a:blip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sp>
        <p:nvSpPr>
          <p:cNvPr id="15" name="任意多边形: 形状 14"/>
          <p:cNvSpPr/>
          <p:nvPr/>
        </p:nvSpPr>
        <p:spPr>
          <a:xfrm>
            <a:off x="-17171" y="2093221"/>
            <a:ext cx="278868" cy="2666403"/>
          </a:xfrm>
          <a:custGeom>
            <a:avLst/>
            <a:gdLst>
              <a:gd name="connsiteX0" fmla="*/ 0 w 123825"/>
              <a:gd name="connsiteY0" fmla="*/ 0 h 1183957"/>
              <a:gd name="connsiteX1" fmla="*/ 123825 w 123825"/>
              <a:gd name="connsiteY1" fmla="*/ 0 h 1183957"/>
              <a:gd name="connsiteX2" fmla="*/ 123825 w 123825"/>
              <a:gd name="connsiteY2" fmla="*/ 1183958 h 1183957"/>
              <a:gd name="connsiteX3" fmla="*/ 0 w 123825"/>
              <a:gd name="connsiteY3" fmla="*/ 1183958 h 1183957"/>
            </a:gdLst>
            <a:ahLst/>
            <a:cxnLst>
              <a:cxn ang="0">
                <a:pos x="connsiteX0" y="connsiteY0"/>
              </a:cxn>
              <a:cxn ang="0">
                <a:pos x="connsiteX1" y="connsiteY1"/>
              </a:cxn>
              <a:cxn ang="0">
                <a:pos x="connsiteX2" y="connsiteY2"/>
              </a:cxn>
              <a:cxn ang="0">
                <a:pos x="connsiteX3" y="connsiteY3"/>
              </a:cxn>
            </a:cxnLst>
            <a:rect l="l" t="t" r="r" b="b"/>
            <a:pathLst>
              <a:path w="123825" h="1183957">
                <a:moveTo>
                  <a:pt x="0" y="0"/>
                </a:moveTo>
                <a:lnTo>
                  <a:pt x="123825" y="0"/>
                </a:lnTo>
                <a:lnTo>
                  <a:pt x="123825" y="1183958"/>
                </a:lnTo>
                <a:lnTo>
                  <a:pt x="0" y="1183958"/>
                </a:lnTo>
                <a:close/>
              </a:path>
            </a:pathLst>
          </a:custGeom>
          <a:solidFill>
            <a:srgbClr val="1193D1"/>
          </a:solidFill>
          <a:ln w="9525"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nvGrpSpPr>
          <p:cNvPr id="2" name="组合 1"/>
          <p:cNvGrpSpPr/>
          <p:nvPr/>
        </p:nvGrpSpPr>
        <p:grpSpPr>
          <a:xfrm>
            <a:off x="660559" y="1426047"/>
            <a:ext cx="6708140" cy="4521835"/>
            <a:chOff x="498945" y="863603"/>
            <a:chExt cx="6708140" cy="4521835"/>
          </a:xfrm>
        </p:grpSpPr>
        <p:sp>
          <p:nvSpPr>
            <p:cNvPr id="3" name="文本框 2"/>
            <p:cNvSpPr txBox="1"/>
            <p:nvPr/>
          </p:nvSpPr>
          <p:spPr>
            <a:xfrm>
              <a:off x="498945" y="863603"/>
              <a:ext cx="6328410" cy="2553335"/>
            </a:xfrm>
            <a:prstGeom prst="rect">
              <a:avLst/>
            </a:prstGeom>
            <a:noFill/>
          </p:spPr>
          <p:txBody>
            <a:bodyPr wrap="none" rtlCol="0">
              <a:spAutoFit/>
            </a:bodyPr>
            <a:lstStyle/>
            <a:p>
              <a:r>
                <a:rPr lang="en-US" altLang="zh-CN" sz="16000" b="1" dirty="0">
                  <a:solidFill>
                    <a:schemeClr val="tx1">
                      <a:alpha val="5000"/>
                    </a:schemeClr>
                  </a:solidFill>
                  <a:latin typeface="思源黑体 CN Bold" panose="020B0800000000000000" pitchFamily="34" charset="-122"/>
                  <a:ea typeface="思源黑体 CN Bold" panose="020B0800000000000000" pitchFamily="34" charset="-122"/>
                </a:rPr>
                <a:t>NEWERA</a:t>
              </a:r>
            </a:p>
          </p:txBody>
        </p:sp>
        <p:cxnSp>
          <p:nvCxnSpPr>
            <p:cNvPr id="5" name="直接连接符 4"/>
            <p:cNvCxnSpPr/>
            <p:nvPr/>
          </p:nvCxnSpPr>
          <p:spPr>
            <a:xfrm>
              <a:off x="765235" y="3838170"/>
              <a:ext cx="6300000" cy="11221"/>
            </a:xfrm>
            <a:prstGeom prst="line">
              <a:avLst/>
            </a:prstGeom>
            <a:ln w="28575">
              <a:solidFill>
                <a:srgbClr val="1193D1"/>
              </a:solidFill>
            </a:ln>
          </p:spPr>
          <p:style>
            <a:lnRef idx="1">
              <a:schemeClr val="accent1"/>
            </a:lnRef>
            <a:fillRef idx="0">
              <a:schemeClr val="accent1"/>
            </a:fillRef>
            <a:effectRef idx="0">
              <a:schemeClr val="accent1"/>
            </a:effectRef>
            <a:fontRef idx="minor">
              <a:schemeClr val="tx1"/>
            </a:fontRef>
          </p:style>
        </p:cxnSp>
        <p:sp>
          <p:nvSpPr>
            <p:cNvPr id="7" name="矩形: 圆角 6"/>
            <p:cNvSpPr/>
            <p:nvPr/>
          </p:nvSpPr>
          <p:spPr>
            <a:xfrm>
              <a:off x="691985" y="4923793"/>
              <a:ext cx="2651125" cy="461645"/>
            </a:xfrm>
            <a:prstGeom prst="roundRect">
              <a:avLst>
                <a:gd name="adj" fmla="val 50000"/>
              </a:avLst>
            </a:pr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charset="0"/>
                  <a:ea typeface="思源黑体 CN Medium" panose="020B0600000000000000" pitchFamily="34" charset="-122"/>
                  <a:cs typeface="Times New Roman" panose="02020603050405020304" charset="0"/>
                </a:rPr>
                <a:t>Presenter: Hou Zhiwei</a:t>
              </a:r>
            </a:p>
          </p:txBody>
        </p:sp>
        <p:sp>
          <p:nvSpPr>
            <p:cNvPr id="8" name="文本框 7"/>
            <p:cNvSpPr txBox="1"/>
            <p:nvPr/>
          </p:nvSpPr>
          <p:spPr>
            <a:xfrm>
              <a:off x="592290" y="1641478"/>
              <a:ext cx="6614795" cy="1077218"/>
            </a:xfrm>
            <a:prstGeom prst="rect">
              <a:avLst/>
            </a:prstGeom>
            <a:noFill/>
          </p:spPr>
          <p:txBody>
            <a:bodyPr wrap="square" rtlCol="0">
              <a:spAutoFit/>
            </a:bodyPr>
            <a:lstStyle/>
            <a:p>
              <a:r>
                <a:rPr lang="zh-CN" altLang="en-US" sz="3200" b="1" dirty="0">
                  <a:solidFill>
                    <a:srgbClr val="000000"/>
                  </a:solidFill>
                  <a:latin typeface="Times New Roman" panose="02020603050405020304" charset="0"/>
                  <a:ea typeface="微软雅黑" panose="020B0503020204020204" charset="-122"/>
                  <a:cs typeface="Times New Roman" panose="02020603050405020304" charset="0"/>
                </a:rPr>
                <a:t>Application Technology Report</a:t>
              </a:r>
              <a:endParaRPr lang="en-US" altLang="zh-CN" sz="3200" b="1" dirty="0">
                <a:solidFill>
                  <a:srgbClr val="000000"/>
                </a:solidFill>
                <a:latin typeface="Times New Roman" panose="02020603050405020304" charset="0"/>
                <a:ea typeface="微软雅黑" panose="020B0503020204020204" charset="-122"/>
                <a:cs typeface="Times New Roman" panose="02020603050405020304" charset="0"/>
              </a:endParaRPr>
            </a:p>
            <a:p>
              <a:r>
                <a:rPr lang="en-US" altLang="zh-CN" sz="3200" b="1" dirty="0">
                  <a:solidFill>
                    <a:srgbClr val="000000"/>
                  </a:solidFill>
                  <a:latin typeface="Times New Roman" panose="02020603050405020304" charset="0"/>
                  <a:ea typeface="微软雅黑" panose="020B0503020204020204" charset="-122"/>
                  <a:cs typeface="Times New Roman" panose="02020603050405020304" charset="0"/>
                </a:rPr>
                <a:t>On </a:t>
              </a:r>
              <a:r>
                <a:rPr lang="en-US" altLang="zh-CN" sz="3200" b="1" dirty="0">
                  <a:solidFill>
                    <a:srgbClr val="1193D1"/>
                  </a:solidFill>
                  <a:latin typeface="Times New Roman" panose="02020603050405020304" charset="0"/>
                  <a:ea typeface="微软雅黑" panose="020B0503020204020204" charset="-122"/>
                  <a:cs typeface="Times New Roman" panose="02020603050405020304" charset="0"/>
                  <a:sym typeface="+mn-ea"/>
                </a:rPr>
                <a:t>Fluorosilicone Materials</a:t>
              </a:r>
              <a:endParaRPr lang="en-US" altLang="zh-CN" sz="4800" b="1" dirty="0">
                <a:solidFill>
                  <a:srgbClr val="1193D1"/>
                </a:solidFill>
                <a:latin typeface="Times New Roman" panose="02020603050405020304" charset="0"/>
                <a:ea typeface="微软雅黑" panose="020B0503020204020204" charset="-122"/>
                <a:cs typeface="Times New Roman" panose="02020603050405020304" charset="0"/>
              </a:endParaRPr>
            </a:p>
          </p:txBody>
        </p:sp>
      </p:grpSp>
      <p:sp>
        <p:nvSpPr>
          <p:cNvPr id="9" name="矩形: 圆角 8"/>
          <p:cNvSpPr/>
          <p:nvPr/>
        </p:nvSpPr>
        <p:spPr>
          <a:xfrm>
            <a:off x="5083933" y="4366904"/>
            <a:ext cx="2146487" cy="72000"/>
          </a:xfrm>
          <a:prstGeom prst="roundRect">
            <a:avLst>
              <a:gd name="adj" fmla="val 50000"/>
            </a:avLst>
          </a:pr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65471" y="-1124076"/>
            <a:ext cx="12722942" cy="8598152"/>
            <a:chOff x="-5715000" y="-6019800"/>
            <a:chExt cx="25031700" cy="16916400"/>
          </a:xfrm>
        </p:grpSpPr>
        <p:grpSp>
          <p:nvGrpSpPr>
            <p:cNvPr id="4" name="组合 3"/>
            <p:cNvGrpSpPr/>
            <p:nvPr/>
          </p:nvGrpSpPr>
          <p:grpSpPr>
            <a:xfrm>
              <a:off x="-57150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18897600" y="-6019800"/>
              <a:ext cx="419100" cy="16916400"/>
              <a:chOff x="-5715000" y="-6019800"/>
              <a:chExt cx="419100" cy="16916400"/>
            </a:xfrm>
          </p:grpSpPr>
          <p:sp>
            <p:nvSpPr>
              <p:cNvPr id="9" name="椭圆 8"/>
              <p:cNvSpPr/>
              <p:nvPr/>
            </p:nvSpPr>
            <p:spPr>
              <a:xfrm>
                <a:off x="-5715000" y="-60198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715000" y="104775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 name="组合 10"/>
          <p:cNvGrpSpPr/>
          <p:nvPr/>
        </p:nvGrpSpPr>
        <p:grpSpPr>
          <a:xfrm>
            <a:off x="0" y="266700"/>
            <a:ext cx="6694805" cy="721360"/>
            <a:chOff x="0" y="520700"/>
            <a:chExt cx="6694805" cy="721360"/>
          </a:xfrm>
        </p:grpSpPr>
        <p:grpSp>
          <p:nvGrpSpPr>
            <p:cNvPr id="52" name="组合 51"/>
            <p:cNvGrpSpPr/>
            <p:nvPr/>
          </p:nvGrpSpPr>
          <p:grpSpPr>
            <a:xfrm>
              <a:off x="0" y="520700"/>
              <a:ext cx="1422400" cy="622584"/>
              <a:chOff x="0" y="1571046"/>
              <a:chExt cx="9198047" cy="4025163"/>
            </a:xfrm>
          </p:grpSpPr>
          <p:sp>
            <p:nvSpPr>
              <p:cNvPr id="53" name="矩形: 单圆角 52"/>
              <p:cNvSpPr/>
              <p:nvPr/>
            </p:nvSpPr>
            <p:spPr>
              <a:xfrm>
                <a:off x="0" y="1571046"/>
                <a:ext cx="9198047" cy="3773154"/>
              </a:xfrm>
              <a:prstGeom prst="round1Rect">
                <a:avLst>
                  <a:gd name="adj" fmla="val 34510"/>
                </a:avLst>
              </a:prstGeom>
              <a:gradFill flip="none" rotWithShape="1">
                <a:gsLst>
                  <a:gs pos="0">
                    <a:srgbClr val="D6D6FF"/>
                  </a:gs>
                  <a:gs pos="100000">
                    <a:srgbClr val="D6D6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j-ea"/>
                  <a:ea typeface="+mj-ea"/>
                </a:endParaRPr>
              </a:p>
            </p:txBody>
          </p:sp>
          <p:sp>
            <p:nvSpPr>
              <p:cNvPr id="54" name="矩形: 单圆角 53"/>
              <p:cNvSpPr/>
              <p:nvPr/>
            </p:nvSpPr>
            <p:spPr>
              <a:xfrm>
                <a:off x="0" y="1823055"/>
                <a:ext cx="8839200" cy="3773154"/>
              </a:xfrm>
              <a:prstGeom prst="round1Rect">
                <a:avLst>
                  <a:gd name="adj" fmla="val 30227"/>
                </a:avLst>
              </a:prstGeom>
              <a:gradFill flip="none" rotWithShape="1">
                <a:gsLst>
                  <a:gs pos="0">
                    <a:srgbClr val="3DB8FF"/>
                  </a:gs>
                  <a:gs pos="70000">
                    <a:srgbClr val="2489FF"/>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j-ea"/>
                  <a:ea typeface="+mj-ea"/>
                </a:endParaRPr>
              </a:p>
            </p:txBody>
          </p:sp>
        </p:grpSp>
        <p:sp>
          <p:nvSpPr>
            <p:cNvPr id="55" name="文本框 54"/>
            <p:cNvSpPr txBox="1"/>
            <p:nvPr/>
          </p:nvSpPr>
          <p:spPr>
            <a:xfrm flipH="1">
              <a:off x="1549400" y="596900"/>
              <a:ext cx="5145405" cy="645160"/>
            </a:xfrm>
            <a:prstGeom prst="rect">
              <a:avLst/>
            </a:prstGeom>
            <a:noFill/>
          </p:spPr>
          <p:txBody>
            <a:bodyPr wrap="square" rtlCol="0">
              <a:spAutoFit/>
            </a:bodyPr>
            <a:lstStyle/>
            <a:p>
              <a:pPr algn="just"/>
              <a:r>
                <a:rPr lang="en-US" altLang="zh-CN" sz="3600" b="1" spc="340" dirty="0">
                  <a:solidFill>
                    <a:schemeClr val="accent1"/>
                  </a:solidFill>
                  <a:uFillTx/>
                  <a:latin typeface="Times New Roman" panose="02020603050405020304" charset="0"/>
                  <a:ea typeface="微软雅黑" panose="020B0503020204020204" charset="-122"/>
                  <a:cs typeface="Times New Roman" panose="02020603050405020304" charset="0"/>
                  <a:sym typeface="+mn-ea"/>
                </a:rPr>
                <a:t>Fluorosilicone Oil</a:t>
              </a:r>
              <a:endParaRPr lang="zh-CN" altLang="en-US" sz="3600" dirty="0">
                <a:gradFill>
                  <a:gsLst>
                    <a:gs pos="0">
                      <a:srgbClr val="3DB8FF"/>
                    </a:gs>
                    <a:gs pos="70000">
                      <a:srgbClr val="2489FF"/>
                    </a:gs>
                  </a:gsLst>
                  <a:lin ang="2700000" scaled="0"/>
                </a:gradFill>
                <a:latin typeface="字魂35号-经典雅黑" panose="00000500000000000000" pitchFamily="2" charset="-122"/>
                <a:ea typeface="字魂35号-经典雅黑" panose="00000500000000000000" pitchFamily="2" charset="-122"/>
              </a:endParaRPr>
            </a:p>
          </p:txBody>
        </p:sp>
      </p:grpSp>
      <p:grpSp>
        <p:nvGrpSpPr>
          <p:cNvPr id="12" name="组合 11"/>
          <p:cNvGrpSpPr/>
          <p:nvPr>
            <p:custDataLst>
              <p:tags r:id="rId2"/>
            </p:custDataLst>
          </p:nvPr>
        </p:nvGrpSpPr>
        <p:grpSpPr>
          <a:xfrm>
            <a:off x="1253490" y="1224280"/>
            <a:ext cx="4413250" cy="3284855"/>
            <a:chOff x="1219200" y="2046514"/>
            <a:chExt cx="4731657" cy="1553028"/>
          </a:xfrm>
        </p:grpSpPr>
        <p:sp>
          <p:nvSpPr>
            <p:cNvPr id="13" name="矩形 12"/>
            <p:cNvSpPr/>
            <p:nvPr>
              <p:custDataLst>
                <p:tags r:id="rId10"/>
              </p:custDataLst>
            </p:nvPr>
          </p:nvSpPr>
          <p:spPr>
            <a:xfrm>
              <a:off x="1219200" y="2046514"/>
              <a:ext cx="4731657" cy="1480457"/>
            </a:xfrm>
            <a:prstGeom prst="rect">
              <a:avLst/>
            </a:prstGeom>
            <a:gradFill flip="none" rotWithShape="1">
              <a:gsLst>
                <a:gs pos="0">
                  <a:srgbClr val="3DB8FF"/>
                </a:gs>
                <a:gs pos="70000">
                  <a:srgbClr val="2489FF"/>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chemeClr val="bg1"/>
                </a:solidFill>
                <a:latin typeface="+mj-ea"/>
                <a:ea typeface="+mj-ea"/>
              </a:endParaRPr>
            </a:p>
          </p:txBody>
        </p:sp>
        <p:sp>
          <p:nvSpPr>
            <p:cNvPr id="17" name="矩形 16"/>
            <p:cNvSpPr/>
            <p:nvPr>
              <p:custDataLst>
                <p:tags r:id="rId11"/>
              </p:custDataLst>
            </p:nvPr>
          </p:nvSpPr>
          <p:spPr>
            <a:xfrm>
              <a:off x="1219200" y="2119085"/>
              <a:ext cx="4731657" cy="14804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chemeClr val="bg1"/>
                </a:solidFill>
                <a:latin typeface="+mj-ea"/>
                <a:ea typeface="+mj-ea"/>
              </a:endParaRPr>
            </a:p>
          </p:txBody>
        </p:sp>
      </p:grpSp>
      <p:grpSp>
        <p:nvGrpSpPr>
          <p:cNvPr id="20" name="组合 19"/>
          <p:cNvGrpSpPr/>
          <p:nvPr>
            <p:custDataLst>
              <p:tags r:id="rId3"/>
            </p:custDataLst>
          </p:nvPr>
        </p:nvGrpSpPr>
        <p:grpSpPr>
          <a:xfrm>
            <a:off x="6283960" y="1224280"/>
            <a:ext cx="4413250" cy="3275330"/>
            <a:chOff x="1219200" y="2046514"/>
            <a:chExt cx="4731657" cy="1553028"/>
          </a:xfrm>
        </p:grpSpPr>
        <p:sp>
          <p:nvSpPr>
            <p:cNvPr id="21" name="矩形 20"/>
            <p:cNvSpPr/>
            <p:nvPr>
              <p:custDataLst>
                <p:tags r:id="rId8"/>
              </p:custDataLst>
            </p:nvPr>
          </p:nvSpPr>
          <p:spPr>
            <a:xfrm>
              <a:off x="1219200" y="2046514"/>
              <a:ext cx="4731657" cy="1480457"/>
            </a:xfrm>
            <a:prstGeom prst="rect">
              <a:avLst/>
            </a:prstGeom>
            <a:gradFill flip="none" rotWithShape="1">
              <a:gsLst>
                <a:gs pos="0">
                  <a:srgbClr val="3DB8FF"/>
                </a:gs>
                <a:gs pos="70000">
                  <a:srgbClr val="2489FF"/>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chemeClr val="bg1"/>
                </a:solidFill>
                <a:latin typeface="+mj-ea"/>
                <a:ea typeface="+mj-ea"/>
              </a:endParaRPr>
            </a:p>
          </p:txBody>
        </p:sp>
        <p:sp>
          <p:nvSpPr>
            <p:cNvPr id="23" name="矩形 22"/>
            <p:cNvSpPr/>
            <p:nvPr>
              <p:custDataLst>
                <p:tags r:id="rId9"/>
              </p:custDataLst>
            </p:nvPr>
          </p:nvSpPr>
          <p:spPr>
            <a:xfrm>
              <a:off x="1219200" y="2119085"/>
              <a:ext cx="4731657" cy="14804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chemeClr val="bg1"/>
                </a:solidFill>
                <a:latin typeface="+mj-ea"/>
                <a:ea typeface="+mj-ea"/>
              </a:endParaRPr>
            </a:p>
          </p:txBody>
        </p:sp>
      </p:grpSp>
      <p:sp>
        <p:nvSpPr>
          <p:cNvPr id="26" name="矩形 25"/>
          <p:cNvSpPr/>
          <p:nvPr>
            <p:custDataLst>
              <p:tags r:id="rId4"/>
            </p:custDataLst>
          </p:nvPr>
        </p:nvSpPr>
        <p:spPr>
          <a:xfrm>
            <a:off x="1422400" y="1561465"/>
            <a:ext cx="4072255" cy="2756535"/>
          </a:xfrm>
          <a:prstGeom prst="rect">
            <a:avLst/>
          </a:prstGeom>
          <a:noFill/>
        </p:spPr>
        <p:txBody>
          <a:bodyPr wrap="square" lIns="0" tIns="0" rIns="0" bIns="0" rtlCol="0">
            <a:noAutofit/>
          </a:bodyPr>
          <a:lstStyle/>
          <a:p>
            <a:pPr lvl="0" indent="-248285" algn="l" fontAlgn="ctr">
              <a:lnSpc>
                <a:spcPct val="120000"/>
              </a:lnSpc>
              <a:spcBef>
                <a:spcPts val="0"/>
              </a:spcBef>
              <a:spcAft>
                <a:spcPts val="200"/>
              </a:spcAft>
              <a:buSzPct val="100000"/>
              <a:buFont typeface="Wingdings" panose="05000000000000000000" charset="0"/>
              <a:buNone/>
            </a:pPr>
            <a:r>
              <a:rPr lang="en-US" altLang="zh-CN"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Characteristics</a:t>
            </a:r>
            <a:r>
              <a:rPr lang="zh-CN" altLang="en-US"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t>
            </a:r>
            <a:r>
              <a:rPr lang="en-US" altLang="zh-CN" b="1" spc="70"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rPr>
              <a:t>Hydroxyl-terminated fluorosiloxane polymer</a:t>
            </a:r>
          </a:p>
          <a:p>
            <a:pPr lvl="0" indent="-248285" fontAlgn="ctr">
              <a:lnSpc>
                <a:spcPct val="120000"/>
              </a:lnSpc>
              <a:spcAft>
                <a:spcPts val="200"/>
              </a:spcAft>
              <a:buSzPct val="100000"/>
            </a:pPr>
            <a:r>
              <a:rPr lang="en-US" altLang="zh-CN"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Applications</a:t>
            </a:r>
            <a:r>
              <a:rPr lang="zh-CN" altLang="en-US"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t>
            </a:r>
            <a:r>
              <a:rPr lang="en-US" altLang="zh-CN" b="1" dirty="0">
                <a:solidFill>
                  <a:schemeClr val="tx1">
                    <a:lumMod val="75000"/>
                    <a:lumOff val="25000"/>
                  </a:schemeClr>
                </a:solidFill>
                <a:latin typeface="Times New Roman" panose="02020603050405020304" charset="0"/>
                <a:ea typeface="思源黑体 CN Regular" panose="020B0500000000000000" pitchFamily="34" charset="-122"/>
                <a:cs typeface="Times New Roman" panose="02020603050405020304" charset="0"/>
                <a:sym typeface="+mn-lt"/>
              </a:rPr>
              <a:t> Used as the structuring control agent for fluorosilicone rubber, and as the base gum or diluent for condensation‑cure, room temperature vulcanizing (RTV) fluorosilicone rubber.</a:t>
            </a:r>
          </a:p>
        </p:txBody>
      </p:sp>
      <p:sp>
        <p:nvSpPr>
          <p:cNvPr id="28" name="矩形 27"/>
          <p:cNvSpPr/>
          <p:nvPr>
            <p:custDataLst>
              <p:tags r:id="rId5"/>
            </p:custDataLst>
          </p:nvPr>
        </p:nvSpPr>
        <p:spPr>
          <a:xfrm>
            <a:off x="6695440" y="1629410"/>
            <a:ext cx="3742055" cy="2503249"/>
          </a:xfrm>
          <a:prstGeom prst="rect">
            <a:avLst/>
          </a:prstGeom>
          <a:noFill/>
        </p:spPr>
        <p:txBody>
          <a:bodyPr wrap="square" lIns="0" tIns="0" rIns="0" bIns="0" rtlCol="0">
            <a:spAutoFit/>
          </a:bodyPr>
          <a:lstStyle/>
          <a:p>
            <a:pPr marL="0" lvl="0" indent="-285750" algn="l" fontAlgn="ctr">
              <a:lnSpc>
                <a:spcPct val="120000"/>
              </a:lnSpc>
              <a:spcBef>
                <a:spcPts val="0"/>
              </a:spcBef>
              <a:spcAft>
                <a:spcPts val="800"/>
              </a:spcAft>
              <a:buSzPct val="100000"/>
              <a:buFont typeface="Wingdings" panose="05000000000000000000" charset="0"/>
              <a:buNone/>
            </a:pPr>
            <a:r>
              <a:rPr lang="en-US" altLang="zh-CN"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Characteristics</a:t>
            </a:r>
            <a:r>
              <a:rPr lang="zh-CN" altLang="en-US" sz="2000" b="1" spc="70" dirty="0">
                <a:gradFill>
                  <a:gsLst>
                    <a:gs pos="50000">
                      <a:srgbClr val="1F5FBF"/>
                    </a:gs>
                    <a:gs pos="0">
                      <a:srgbClr val="1486CB"/>
                    </a:gs>
                    <a:gs pos="100000">
                      <a:srgbClr val="2A34B2"/>
                    </a:gs>
                  </a:gsLst>
                  <a:lin ang="5400000" scaled="1"/>
                </a:gradFill>
                <a:latin typeface="Arial" panose="020B0604020202020204" pitchFamily="34" charset="0"/>
                <a:ea typeface="微软雅黑" panose="020B0503020204020204" charset="-122"/>
                <a:sym typeface="+mn-ea"/>
              </a:rPr>
              <a:t>：</a:t>
            </a:r>
            <a:r>
              <a:rPr lang="en-US" altLang="zh-CN" b="1" spc="70"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mn-ea"/>
              </a:rPr>
              <a:t>Methyl-terminated fluorosiloxane polymer</a:t>
            </a:r>
          </a:p>
          <a:p>
            <a:pPr lvl="0" indent="-285750" fontAlgn="ctr">
              <a:lnSpc>
                <a:spcPct val="120000"/>
              </a:lnSpc>
              <a:spcAft>
                <a:spcPts val="800"/>
              </a:spcAft>
              <a:buSzPct val="100000"/>
            </a:pPr>
            <a:r>
              <a:rPr lang="en-US" altLang="zh-CN"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Applications</a:t>
            </a:r>
            <a:r>
              <a:rPr lang="zh-CN" altLang="en-US" sz="2000" b="1" spc="70" dirty="0">
                <a:gradFill>
                  <a:gsLst>
                    <a:gs pos="50000">
                      <a:srgbClr val="1F5FBF"/>
                    </a:gs>
                    <a:gs pos="0">
                      <a:srgbClr val="1486CB"/>
                    </a:gs>
                    <a:gs pos="100000">
                      <a:srgbClr val="2A34B2"/>
                    </a:gs>
                  </a:gsLst>
                  <a:lin ang="5400000" scaled="1"/>
                </a:gradFill>
                <a:latin typeface="Arial" panose="020B0604020202020204" pitchFamily="34" charset="0"/>
                <a:ea typeface="微软雅黑" panose="020B0503020204020204" charset="-122"/>
                <a:sym typeface="+mn-ea"/>
              </a:rPr>
              <a:t>：</a:t>
            </a:r>
            <a:r>
              <a:rPr lang="en-US" altLang="zh-CN" b="1" dirty="0">
                <a:solidFill>
                  <a:schemeClr val="tx1">
                    <a:lumMod val="75000"/>
                    <a:lumOff val="25000"/>
                  </a:schemeClr>
                </a:solidFill>
                <a:latin typeface="Times New Roman" panose="02020603050405020304" charset="0"/>
                <a:ea typeface="思源黑体 CN Regular" panose="020B0500000000000000" pitchFamily="34" charset="-122"/>
                <a:cs typeface="Times New Roman" panose="02020603050405020304" charset="0"/>
                <a:sym typeface="+mn-lt"/>
              </a:rPr>
              <a:t> Used as a defoamer, lubricant, and high‑voltage cable insulating fluid; also functions as a release agent, barrier coating agent, and gloss enhancer.</a:t>
            </a:r>
          </a:p>
        </p:txBody>
      </p:sp>
      <p:sp>
        <p:nvSpPr>
          <p:cNvPr id="31" name="矩形: 圆角 30"/>
          <p:cNvSpPr/>
          <p:nvPr>
            <p:custDataLst>
              <p:tags r:id="rId6"/>
            </p:custDataLst>
          </p:nvPr>
        </p:nvSpPr>
        <p:spPr>
          <a:xfrm>
            <a:off x="1253490" y="1044575"/>
            <a:ext cx="4413250" cy="516890"/>
          </a:xfrm>
          <a:prstGeom prst="roundRect">
            <a:avLst>
              <a:gd name="adj" fmla="val 50000"/>
            </a:avLst>
          </a:prstGeom>
          <a:solidFill>
            <a:srgbClr val="126BA3"/>
          </a:solidFill>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400" b="1" noProof="0">
                <a:ln>
                  <a:noFill/>
                </a:ln>
                <a:solidFill>
                  <a:srgbClr val="FFFFFF"/>
                </a:solidFill>
                <a:effectLst/>
                <a:uLnTx/>
                <a:uFillTx/>
                <a:latin typeface="Times New Roman" panose="02020603050405020304" charset="0"/>
                <a:cs typeface="Times New Roman" panose="02020603050405020304" charset="0"/>
              </a:rPr>
              <a:t>Hydroxy Fluorosilicone Oil</a:t>
            </a:r>
            <a:endParaRPr lang="en-US" altLang="zh-CN" sz="2000" dirty="0">
              <a:solidFill>
                <a:schemeClr val="bg1"/>
              </a:solidFill>
              <a:latin typeface="+mj-ea"/>
              <a:ea typeface="+mj-ea"/>
            </a:endParaRPr>
          </a:p>
        </p:txBody>
      </p:sp>
      <p:sp>
        <p:nvSpPr>
          <p:cNvPr id="32" name="矩形: 圆角 31"/>
          <p:cNvSpPr/>
          <p:nvPr>
            <p:custDataLst>
              <p:tags r:id="rId7"/>
            </p:custDataLst>
          </p:nvPr>
        </p:nvSpPr>
        <p:spPr>
          <a:xfrm>
            <a:off x="6283960" y="1044575"/>
            <a:ext cx="4412615" cy="516890"/>
          </a:xfrm>
          <a:prstGeom prst="roundRect">
            <a:avLst>
              <a:gd name="adj" fmla="val 50000"/>
            </a:avLst>
          </a:prstGeom>
          <a:solidFill>
            <a:srgbClr val="126BA3"/>
          </a:solidFill>
        </p:spPr>
        <p:style>
          <a:lnRef idx="0">
            <a:srgbClr val="FFFFFF"/>
          </a:lnRef>
          <a:fillRef idx="1">
            <a:schemeClr val="accent1"/>
          </a:fillRef>
          <a:effectRef idx="0">
            <a:srgbClr val="FFFFFF"/>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400" b="1" noProof="0">
                <a:ln>
                  <a:noFill/>
                </a:ln>
                <a:solidFill>
                  <a:srgbClr val="FFFFFF"/>
                </a:solidFill>
                <a:effectLst/>
                <a:uLnTx/>
                <a:uFillTx/>
                <a:latin typeface="Times New Roman" panose="02020603050405020304" charset="0"/>
                <a:cs typeface="Times New Roman" panose="02020603050405020304" charset="0"/>
                <a:sym typeface="+mn-lt"/>
              </a:rPr>
              <a:t>Methyl  Fluorosilicone Oil</a:t>
            </a:r>
            <a:endParaRPr lang="en-US" altLang="zh-CN" sz="2400" b="1" noProof="0" dirty="0">
              <a:ln>
                <a:noFill/>
              </a:ln>
              <a:solidFill>
                <a:srgbClr val="FFFFFF"/>
              </a:solidFill>
              <a:effectLst/>
              <a:uLnTx/>
              <a:uFillTx/>
              <a:latin typeface="Times New Roman" panose="02020603050405020304" charset="0"/>
              <a:ea typeface="+mj-ea"/>
              <a:cs typeface="Times New Roman" panose="02020603050405020304" charset="0"/>
              <a:sym typeface="+mn-lt"/>
            </a:endParaRPr>
          </a:p>
        </p:txBody>
      </p:sp>
      <p:graphicFrame>
        <p:nvGraphicFramePr>
          <p:cNvPr id="19" name="对象 18"/>
          <p:cNvGraphicFramePr/>
          <p:nvPr/>
        </p:nvGraphicFramePr>
        <p:xfrm>
          <a:off x="1755140" y="4786630"/>
          <a:ext cx="2943860" cy="1786255"/>
        </p:xfrm>
        <a:graphic>
          <a:graphicData uri="http://schemas.openxmlformats.org/presentationml/2006/ole">
            <mc:AlternateContent xmlns:mc="http://schemas.openxmlformats.org/markup-compatibility/2006">
              <mc:Choice xmlns:v="urn:schemas-microsoft-com:vml" Requires="v">
                <p:oleObj r:id="rId13" imgW="1400810" imgH="925830" progId="">
                  <p:embed/>
                </p:oleObj>
              </mc:Choice>
              <mc:Fallback>
                <p:oleObj r:id="rId13" imgW="1400810" imgH="925830" progId="">
                  <p:embed/>
                  <p:pic>
                    <p:nvPicPr>
                      <p:cNvPr id="0" name="图片 24"/>
                      <p:cNvPicPr/>
                      <p:nvPr/>
                    </p:nvPicPr>
                    <p:blipFill>
                      <a:blip r:embed="rId14"/>
                      <a:stretch>
                        <a:fillRect/>
                      </a:stretch>
                    </p:blipFill>
                    <p:spPr>
                      <a:xfrm>
                        <a:off x="1755140" y="4786630"/>
                        <a:ext cx="2943860" cy="1786255"/>
                      </a:xfrm>
                      <a:prstGeom prst="rect">
                        <a:avLst/>
                      </a:prstGeom>
                    </p:spPr>
                  </p:pic>
                </p:oleObj>
              </mc:Fallback>
            </mc:AlternateContent>
          </a:graphicData>
        </a:graphic>
      </p:graphicFrame>
      <p:graphicFrame>
        <p:nvGraphicFramePr>
          <p:cNvPr id="36" name="对象 35"/>
          <p:cNvGraphicFramePr/>
          <p:nvPr/>
        </p:nvGraphicFramePr>
        <p:xfrm>
          <a:off x="6508115" y="4582795"/>
          <a:ext cx="3929380" cy="2102485"/>
        </p:xfrm>
        <a:graphic>
          <a:graphicData uri="http://schemas.openxmlformats.org/presentationml/2006/ole">
            <mc:AlternateContent xmlns:mc="http://schemas.openxmlformats.org/markup-compatibility/2006">
              <mc:Choice xmlns:v="urn:schemas-microsoft-com:vml" Requires="v">
                <p:oleObj r:id="rId15" imgW="2303145" imgH="1076325" progId="">
                  <p:embed/>
                </p:oleObj>
              </mc:Choice>
              <mc:Fallback>
                <p:oleObj r:id="rId15" imgW="2303145" imgH="1076325" progId="">
                  <p:embed/>
                  <p:pic>
                    <p:nvPicPr>
                      <p:cNvPr id="0" name="图片 36"/>
                      <p:cNvPicPr/>
                      <p:nvPr/>
                    </p:nvPicPr>
                    <p:blipFill>
                      <a:blip r:embed="rId16"/>
                      <a:stretch>
                        <a:fillRect/>
                      </a:stretch>
                    </p:blipFill>
                    <p:spPr>
                      <a:xfrm>
                        <a:off x="6508115" y="4582795"/>
                        <a:ext cx="3929380" cy="2102485"/>
                      </a:xfrm>
                      <a:prstGeom prst="rect">
                        <a:avLst/>
                      </a:prstGeom>
                    </p:spPr>
                  </p:pic>
                </p:oleObj>
              </mc:Fallback>
            </mc:AlternateContent>
          </a:graphicData>
        </a:graphic>
      </p:graphicFrame>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65471" y="-870076"/>
            <a:ext cx="12722942" cy="8598152"/>
            <a:chOff x="-5715000" y="-6019800"/>
            <a:chExt cx="25031700" cy="16916400"/>
          </a:xfrm>
        </p:grpSpPr>
        <p:grpSp>
          <p:nvGrpSpPr>
            <p:cNvPr id="4" name="组合 3"/>
            <p:cNvGrpSpPr/>
            <p:nvPr/>
          </p:nvGrpSpPr>
          <p:grpSpPr>
            <a:xfrm>
              <a:off x="-57150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18897600" y="-6019800"/>
              <a:ext cx="419100" cy="16916400"/>
              <a:chOff x="-5715000" y="-6019800"/>
              <a:chExt cx="419100" cy="16916400"/>
            </a:xfrm>
          </p:grpSpPr>
          <p:sp>
            <p:nvSpPr>
              <p:cNvPr id="9" name="椭圆 8"/>
              <p:cNvSpPr/>
              <p:nvPr/>
            </p:nvSpPr>
            <p:spPr>
              <a:xfrm>
                <a:off x="-5715000" y="-60198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715000" y="104775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 name="组合 10"/>
          <p:cNvGrpSpPr/>
          <p:nvPr/>
        </p:nvGrpSpPr>
        <p:grpSpPr>
          <a:xfrm>
            <a:off x="0" y="520700"/>
            <a:ext cx="7204710" cy="721360"/>
            <a:chOff x="0" y="520700"/>
            <a:chExt cx="7204710" cy="721360"/>
          </a:xfrm>
        </p:grpSpPr>
        <p:grpSp>
          <p:nvGrpSpPr>
            <p:cNvPr id="52" name="组合 51"/>
            <p:cNvGrpSpPr/>
            <p:nvPr/>
          </p:nvGrpSpPr>
          <p:grpSpPr>
            <a:xfrm>
              <a:off x="0" y="520700"/>
              <a:ext cx="1422400" cy="622584"/>
              <a:chOff x="0" y="1571046"/>
              <a:chExt cx="9198047" cy="4025163"/>
            </a:xfrm>
          </p:grpSpPr>
          <p:sp>
            <p:nvSpPr>
              <p:cNvPr id="53" name="矩形: 单圆角 52"/>
              <p:cNvSpPr/>
              <p:nvPr/>
            </p:nvSpPr>
            <p:spPr>
              <a:xfrm>
                <a:off x="0" y="1571046"/>
                <a:ext cx="9198047" cy="3773154"/>
              </a:xfrm>
              <a:prstGeom prst="round1Rect">
                <a:avLst>
                  <a:gd name="adj" fmla="val 34510"/>
                </a:avLst>
              </a:prstGeom>
              <a:gradFill flip="none" rotWithShape="1">
                <a:gsLst>
                  <a:gs pos="0">
                    <a:srgbClr val="D6D6FF"/>
                  </a:gs>
                  <a:gs pos="100000">
                    <a:srgbClr val="D6D6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j-ea"/>
                  <a:ea typeface="+mj-ea"/>
                </a:endParaRPr>
              </a:p>
            </p:txBody>
          </p:sp>
          <p:sp>
            <p:nvSpPr>
              <p:cNvPr id="54" name="矩形: 单圆角 53"/>
              <p:cNvSpPr/>
              <p:nvPr/>
            </p:nvSpPr>
            <p:spPr>
              <a:xfrm>
                <a:off x="0" y="1823055"/>
                <a:ext cx="8839200" cy="3773154"/>
              </a:xfrm>
              <a:prstGeom prst="round1Rect">
                <a:avLst>
                  <a:gd name="adj" fmla="val 30227"/>
                </a:avLst>
              </a:prstGeom>
              <a:gradFill flip="none" rotWithShape="1">
                <a:gsLst>
                  <a:gs pos="0">
                    <a:srgbClr val="3DB8FF"/>
                  </a:gs>
                  <a:gs pos="70000">
                    <a:srgbClr val="2489FF"/>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mj-ea"/>
                  <a:ea typeface="+mj-ea"/>
                </a:endParaRPr>
              </a:p>
            </p:txBody>
          </p:sp>
        </p:grpSp>
        <p:sp>
          <p:nvSpPr>
            <p:cNvPr id="55" name="文本框 54"/>
            <p:cNvSpPr txBox="1"/>
            <p:nvPr/>
          </p:nvSpPr>
          <p:spPr>
            <a:xfrm flipH="1">
              <a:off x="1549400" y="596900"/>
              <a:ext cx="5655310" cy="645160"/>
            </a:xfrm>
            <a:prstGeom prst="rect">
              <a:avLst/>
            </a:prstGeom>
            <a:noFill/>
          </p:spPr>
          <p:txBody>
            <a:bodyPr wrap="square" rtlCol="0">
              <a:spAutoFit/>
            </a:bodyPr>
            <a:lstStyle/>
            <a:p>
              <a:pPr algn="just"/>
              <a:r>
                <a:rPr lang="en-US" altLang="zh-CN" sz="3600" b="1" spc="340" dirty="0">
                  <a:solidFill>
                    <a:schemeClr val="accent1"/>
                  </a:solidFill>
                  <a:uFillTx/>
                  <a:latin typeface="Times New Roman" panose="02020603050405020304" charset="0"/>
                  <a:ea typeface="微软雅黑" panose="020B0503020204020204" charset="-122"/>
                  <a:cs typeface="Times New Roman" panose="02020603050405020304" charset="0"/>
                  <a:sym typeface="+mn-ea"/>
                </a:rPr>
                <a:t>Fluorosilicone Oil</a:t>
              </a:r>
            </a:p>
          </p:txBody>
        </p:sp>
      </p:grpSp>
      <p:grpSp>
        <p:nvGrpSpPr>
          <p:cNvPr id="12" name="组合 11"/>
          <p:cNvGrpSpPr/>
          <p:nvPr>
            <p:custDataLst>
              <p:tags r:id="rId2"/>
            </p:custDataLst>
          </p:nvPr>
        </p:nvGrpSpPr>
        <p:grpSpPr>
          <a:xfrm>
            <a:off x="1316990" y="1550035"/>
            <a:ext cx="4601210" cy="3038475"/>
            <a:chOff x="1219200" y="4020457"/>
            <a:chExt cx="4731657" cy="1553028"/>
          </a:xfrm>
        </p:grpSpPr>
        <p:sp>
          <p:nvSpPr>
            <p:cNvPr id="16" name="矩形 15"/>
            <p:cNvSpPr/>
            <p:nvPr>
              <p:custDataLst>
                <p:tags r:id="rId10"/>
              </p:custDataLst>
            </p:nvPr>
          </p:nvSpPr>
          <p:spPr>
            <a:xfrm>
              <a:off x="1219200" y="4020457"/>
              <a:ext cx="4731657" cy="1480457"/>
            </a:xfrm>
            <a:prstGeom prst="rect">
              <a:avLst/>
            </a:prstGeom>
            <a:gradFill flip="none" rotWithShape="1">
              <a:gsLst>
                <a:gs pos="0">
                  <a:srgbClr val="3DB8FF"/>
                </a:gs>
                <a:gs pos="70000">
                  <a:srgbClr val="2489FF"/>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chemeClr val="bg1"/>
                </a:solidFill>
                <a:latin typeface="+mj-ea"/>
                <a:ea typeface="+mj-ea"/>
              </a:endParaRPr>
            </a:p>
          </p:txBody>
        </p:sp>
        <p:sp>
          <p:nvSpPr>
            <p:cNvPr id="18" name="矩形 17"/>
            <p:cNvSpPr/>
            <p:nvPr>
              <p:custDataLst>
                <p:tags r:id="rId11"/>
              </p:custDataLst>
            </p:nvPr>
          </p:nvSpPr>
          <p:spPr>
            <a:xfrm>
              <a:off x="1219200" y="4093028"/>
              <a:ext cx="4731657" cy="14804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chemeClr val="bg1"/>
                </a:solidFill>
                <a:latin typeface="+mj-ea"/>
                <a:ea typeface="+mj-ea"/>
              </a:endParaRPr>
            </a:p>
          </p:txBody>
        </p:sp>
      </p:grpSp>
      <p:grpSp>
        <p:nvGrpSpPr>
          <p:cNvPr id="20" name="组合 19"/>
          <p:cNvGrpSpPr/>
          <p:nvPr>
            <p:custDataLst>
              <p:tags r:id="rId3"/>
            </p:custDataLst>
          </p:nvPr>
        </p:nvGrpSpPr>
        <p:grpSpPr>
          <a:xfrm>
            <a:off x="6283960" y="1550035"/>
            <a:ext cx="4564380" cy="3038475"/>
            <a:chOff x="1219200" y="4020457"/>
            <a:chExt cx="4731657" cy="1553028"/>
          </a:xfrm>
        </p:grpSpPr>
        <p:sp>
          <p:nvSpPr>
            <p:cNvPr id="22" name="矩形 21"/>
            <p:cNvSpPr/>
            <p:nvPr>
              <p:custDataLst>
                <p:tags r:id="rId8"/>
              </p:custDataLst>
            </p:nvPr>
          </p:nvSpPr>
          <p:spPr>
            <a:xfrm>
              <a:off x="1219200" y="4020457"/>
              <a:ext cx="4731657" cy="1480457"/>
            </a:xfrm>
            <a:prstGeom prst="rect">
              <a:avLst/>
            </a:prstGeom>
            <a:gradFill flip="none" rotWithShape="1">
              <a:gsLst>
                <a:gs pos="0">
                  <a:srgbClr val="3DB8FF"/>
                </a:gs>
                <a:gs pos="70000">
                  <a:srgbClr val="2489FF"/>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chemeClr val="bg1"/>
                </a:solidFill>
                <a:latin typeface="+mj-ea"/>
                <a:ea typeface="+mj-ea"/>
              </a:endParaRPr>
            </a:p>
          </p:txBody>
        </p:sp>
        <p:sp>
          <p:nvSpPr>
            <p:cNvPr id="24" name="矩形 23"/>
            <p:cNvSpPr/>
            <p:nvPr>
              <p:custDataLst>
                <p:tags r:id="rId9"/>
              </p:custDataLst>
            </p:nvPr>
          </p:nvSpPr>
          <p:spPr>
            <a:xfrm>
              <a:off x="1219200" y="4093028"/>
              <a:ext cx="4731657" cy="14804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chemeClr val="bg1"/>
                </a:solidFill>
                <a:latin typeface="+mj-ea"/>
                <a:ea typeface="+mj-ea"/>
              </a:endParaRPr>
            </a:p>
          </p:txBody>
        </p:sp>
      </p:grpSp>
      <p:sp>
        <p:nvSpPr>
          <p:cNvPr id="27" name="矩形 26"/>
          <p:cNvSpPr/>
          <p:nvPr>
            <p:custDataLst>
              <p:tags r:id="rId4"/>
            </p:custDataLst>
          </p:nvPr>
        </p:nvSpPr>
        <p:spPr>
          <a:xfrm>
            <a:off x="1549400" y="1901048"/>
            <a:ext cx="4235580" cy="1579920"/>
          </a:xfrm>
          <a:prstGeom prst="rect">
            <a:avLst/>
          </a:prstGeom>
          <a:noFill/>
        </p:spPr>
        <p:txBody>
          <a:bodyPr wrap="square" lIns="0" tIns="0" rIns="0" bIns="0" rtlCol="0">
            <a:spAutoFit/>
          </a:bodyPr>
          <a:lstStyle/>
          <a:p>
            <a:pPr lvl="0" indent="-285750" fontAlgn="ctr">
              <a:lnSpc>
                <a:spcPct val="120000"/>
              </a:lnSpc>
              <a:spcAft>
                <a:spcPts val="800"/>
              </a:spcAft>
              <a:buSzPct val="100000"/>
            </a:pPr>
            <a:r>
              <a:rPr lang="en-US" altLang="zh-CN"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Characteristics: </a:t>
            </a:r>
            <a:r>
              <a:rPr lang="en-US" altLang="zh-CN" sz="2000" spc="100" dirty="0">
                <a:latin typeface="Times New Roman" panose="02020603050405020304" charset="0"/>
                <a:ea typeface="微软雅黑" panose="020B0503020204020204" charset="-122"/>
                <a:cs typeface="Times New Roman" panose="02020603050405020304" charset="0"/>
              </a:rPr>
              <a:t>Vinyl‑terminated fluorosiloxane</a:t>
            </a:r>
            <a:endParaRPr lang="en-US" altLang="zh-CN" sz="2000" spc="100" dirty="0">
              <a:solidFill>
                <a:schemeClr val="tx1"/>
              </a:solidFill>
              <a:latin typeface="Times New Roman" panose="02020603050405020304" charset="0"/>
              <a:ea typeface="微软雅黑" panose="020B0503020204020204" charset="-122"/>
              <a:cs typeface="Times New Roman" panose="02020603050405020304" charset="0"/>
            </a:endParaRPr>
          </a:p>
          <a:p>
            <a:pPr marL="0" lvl="0" indent="-285750" algn="l" fontAlgn="ctr">
              <a:lnSpc>
                <a:spcPct val="120000"/>
              </a:lnSpc>
              <a:spcBef>
                <a:spcPts val="0"/>
              </a:spcBef>
              <a:spcAft>
                <a:spcPts val="800"/>
              </a:spcAft>
              <a:buSzPct val="100000"/>
              <a:buFont typeface="Wingdings" panose="05000000000000000000" charset="0"/>
              <a:buNone/>
            </a:pPr>
            <a:r>
              <a:rPr lang="en-US" altLang="zh-CN"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Applications</a:t>
            </a:r>
            <a:r>
              <a:rPr lang="zh-CN" altLang="en-US"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t>
            </a:r>
            <a:r>
              <a:rPr lang="en-US" altLang="zh-CN" sz="2000" spc="70"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mn-lt"/>
              </a:rPr>
              <a:t>Base gum for addition-cure fluorosilicone rubber </a:t>
            </a:r>
          </a:p>
        </p:txBody>
      </p:sp>
      <p:sp>
        <p:nvSpPr>
          <p:cNvPr id="29" name="矩形 28"/>
          <p:cNvSpPr/>
          <p:nvPr>
            <p:custDataLst>
              <p:tags r:id="rId5"/>
            </p:custDataLst>
          </p:nvPr>
        </p:nvSpPr>
        <p:spPr>
          <a:xfrm>
            <a:off x="6329678" y="1901190"/>
            <a:ext cx="4518662" cy="2687915"/>
          </a:xfrm>
          <a:prstGeom prst="rect">
            <a:avLst/>
          </a:prstGeom>
          <a:noFill/>
        </p:spPr>
        <p:txBody>
          <a:bodyPr wrap="square" lIns="0" tIns="0" rIns="0" bIns="0" rtlCol="0">
            <a:spAutoFit/>
          </a:bodyPr>
          <a:lstStyle/>
          <a:p>
            <a:pPr lvl="0" indent="-285750" fontAlgn="ctr">
              <a:lnSpc>
                <a:spcPct val="120000"/>
              </a:lnSpc>
              <a:spcAft>
                <a:spcPts val="800"/>
              </a:spcAft>
              <a:buSzPct val="100000"/>
            </a:pPr>
            <a:r>
              <a:rPr lang="en-US" altLang="zh-CN"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Characteristics</a:t>
            </a:r>
            <a:r>
              <a:rPr lang="zh-CN" altLang="en-US"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t>
            </a:r>
            <a:r>
              <a:rPr lang="en-US" altLang="zh-CN" sz="2000" b="1" spc="70"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mn-ea"/>
              </a:rPr>
              <a:t> </a:t>
            </a:r>
            <a:r>
              <a:rPr lang="en-US" altLang="zh-CN" sz="2000" spc="70"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mn-ea"/>
              </a:rPr>
              <a:t>Si‑H (silane‑hydride) terminated fluorosiloxane polymer.</a:t>
            </a:r>
          </a:p>
          <a:p>
            <a:pPr lvl="0" indent="-285750" fontAlgn="ctr">
              <a:lnSpc>
                <a:spcPct val="120000"/>
              </a:lnSpc>
              <a:spcAft>
                <a:spcPts val="800"/>
              </a:spcAft>
              <a:buSzPct val="100000"/>
            </a:pPr>
            <a:r>
              <a:rPr lang="en-US" altLang="zh-CN"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Applications</a:t>
            </a:r>
            <a:r>
              <a:rPr lang="zh-CN" altLang="en-US" sz="2000" b="1" spc="70" dirty="0">
                <a:gradFill>
                  <a:gsLst>
                    <a:gs pos="50000">
                      <a:srgbClr val="1F5FBF"/>
                    </a:gs>
                    <a:gs pos="0">
                      <a:srgbClr val="1486CB"/>
                    </a:gs>
                    <a:gs pos="100000">
                      <a:srgbClr val="2A34B2"/>
                    </a:gs>
                  </a:gsLst>
                  <a:lin ang="5400000" scaled="1"/>
                </a:gradFill>
                <a:latin typeface="Times New Roman" panose="02020603050405020304" charset="0"/>
                <a:ea typeface="微软雅黑" panose="020B0503020204020204" charset="-122"/>
                <a:cs typeface="Times New Roman" panose="02020603050405020304" charset="0"/>
                <a:sym typeface="+mn-ea"/>
              </a:rPr>
              <a:t>：</a:t>
            </a:r>
            <a:r>
              <a:rPr lang="en-US" altLang="zh-CN" sz="2000" b="1" spc="70"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mn-ea"/>
              </a:rPr>
              <a:t> </a:t>
            </a:r>
            <a:r>
              <a:rPr lang="en-US" altLang="zh-CN" sz="2000" spc="70"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mn-ea"/>
              </a:rPr>
              <a:t>Functions as a crosslinker for addition‑cure fluorosilicone rubber and as a water‑repellent agent for substrates like rubber and metal.</a:t>
            </a:r>
          </a:p>
        </p:txBody>
      </p:sp>
      <p:sp>
        <p:nvSpPr>
          <p:cNvPr id="33" name="矩形: 圆角 32"/>
          <p:cNvSpPr/>
          <p:nvPr>
            <p:custDataLst>
              <p:tags r:id="rId6"/>
            </p:custDataLst>
          </p:nvPr>
        </p:nvSpPr>
        <p:spPr>
          <a:xfrm>
            <a:off x="1316990" y="1311910"/>
            <a:ext cx="4601845" cy="516890"/>
          </a:xfrm>
          <a:prstGeom prst="roundRect">
            <a:avLst>
              <a:gd name="adj" fmla="val 50000"/>
            </a:avLst>
          </a:prstGeom>
          <a:solidFill>
            <a:srgbClr val="126BA3"/>
          </a:solidFill>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400" b="1" dirty="0">
                <a:solidFill>
                  <a:schemeClr val="bg1"/>
                </a:solidFill>
                <a:latin typeface="Times New Roman" panose="02020603050405020304" charset="0"/>
                <a:ea typeface="+mj-ea"/>
                <a:cs typeface="Times New Roman" panose="02020603050405020304" charset="0"/>
              </a:rPr>
              <a:t>Vinyl Fluorosilicone Oil</a:t>
            </a:r>
          </a:p>
        </p:txBody>
      </p:sp>
      <p:sp>
        <p:nvSpPr>
          <p:cNvPr id="34" name="矩形: 圆角 33"/>
          <p:cNvSpPr/>
          <p:nvPr>
            <p:custDataLst>
              <p:tags r:id="rId7"/>
            </p:custDataLst>
          </p:nvPr>
        </p:nvSpPr>
        <p:spPr>
          <a:xfrm>
            <a:off x="6206594" y="1242060"/>
            <a:ext cx="4697730" cy="659130"/>
          </a:xfrm>
          <a:prstGeom prst="roundRect">
            <a:avLst>
              <a:gd name="adj" fmla="val 50000"/>
            </a:avLst>
          </a:prstGeom>
          <a:solidFill>
            <a:srgbClr val="126BA3"/>
          </a:solidFill>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400" dirty="0">
                <a:solidFill>
                  <a:schemeClr val="bg1"/>
                </a:solidFill>
                <a:latin typeface="Times New Roman" panose="02020603050405020304" charset="0"/>
                <a:ea typeface="+mj-ea"/>
                <a:cs typeface="Times New Roman" panose="02020603050405020304" charset="0"/>
              </a:rPr>
              <a:t>Si‑H Functional Fluorosilicone Oil</a:t>
            </a:r>
          </a:p>
        </p:txBody>
      </p:sp>
      <p:graphicFrame>
        <p:nvGraphicFramePr>
          <p:cNvPr id="40" name="对象 39"/>
          <p:cNvGraphicFramePr/>
          <p:nvPr/>
        </p:nvGraphicFramePr>
        <p:xfrm>
          <a:off x="1549400" y="4781550"/>
          <a:ext cx="4085590" cy="1689735"/>
        </p:xfrm>
        <a:graphic>
          <a:graphicData uri="http://schemas.openxmlformats.org/presentationml/2006/ole">
            <mc:AlternateContent xmlns:mc="http://schemas.openxmlformats.org/markup-compatibility/2006">
              <mc:Choice xmlns:v="urn:schemas-microsoft-com:vml" Requires="v">
                <p:oleObj r:id="rId13" imgW="2222500" imgH="1001395" progId="">
                  <p:embed/>
                </p:oleObj>
              </mc:Choice>
              <mc:Fallback>
                <p:oleObj r:id="rId13" imgW="2222500" imgH="1001395" progId="">
                  <p:embed/>
                  <p:pic>
                    <p:nvPicPr>
                      <p:cNvPr id="0" name="图片 40"/>
                      <p:cNvPicPr/>
                      <p:nvPr/>
                    </p:nvPicPr>
                    <p:blipFill>
                      <a:blip r:embed="rId14"/>
                      <a:stretch>
                        <a:fillRect/>
                      </a:stretch>
                    </p:blipFill>
                    <p:spPr>
                      <a:xfrm>
                        <a:off x="1549400" y="4781550"/>
                        <a:ext cx="4085590" cy="1689735"/>
                      </a:xfrm>
                      <a:prstGeom prst="rect">
                        <a:avLst/>
                      </a:prstGeom>
                    </p:spPr>
                  </p:pic>
                </p:oleObj>
              </mc:Fallback>
            </mc:AlternateContent>
          </a:graphicData>
        </a:graphic>
      </p:graphicFrame>
      <p:graphicFrame>
        <p:nvGraphicFramePr>
          <p:cNvPr id="44" name="对象 43"/>
          <p:cNvGraphicFramePr/>
          <p:nvPr/>
        </p:nvGraphicFramePr>
        <p:xfrm>
          <a:off x="7204710" y="4791710"/>
          <a:ext cx="2969260" cy="1742440"/>
        </p:xfrm>
        <a:graphic>
          <a:graphicData uri="http://schemas.openxmlformats.org/presentationml/2006/ole">
            <mc:AlternateContent xmlns:mc="http://schemas.openxmlformats.org/markup-compatibility/2006">
              <mc:Choice xmlns:v="urn:schemas-microsoft-com:vml" Requires="v">
                <p:oleObj r:id="rId15" imgW="1499235" imgH="1001395" progId="">
                  <p:embed/>
                </p:oleObj>
              </mc:Choice>
              <mc:Fallback>
                <p:oleObj r:id="rId15" imgW="1499235" imgH="1001395" progId="">
                  <p:embed/>
                  <p:pic>
                    <p:nvPicPr>
                      <p:cNvPr id="0" name="图片 44"/>
                      <p:cNvPicPr/>
                      <p:nvPr/>
                    </p:nvPicPr>
                    <p:blipFill>
                      <a:blip r:embed="rId16"/>
                      <a:stretch>
                        <a:fillRect/>
                      </a:stretch>
                    </p:blipFill>
                    <p:spPr>
                      <a:xfrm>
                        <a:off x="7204710" y="4791710"/>
                        <a:ext cx="2969260" cy="1742440"/>
                      </a:xfrm>
                      <a:prstGeom prst="rect">
                        <a:avLst/>
                      </a:prstGeom>
                    </p:spPr>
                  </p:pic>
                </p:oleObj>
              </mc:Fallback>
            </mc:AlternateContent>
          </a:graphicData>
        </a:graphic>
      </p:graphicFrame>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形状1231"/>
          <p:cNvSpPr/>
          <p:nvPr>
            <p:custDataLst>
              <p:tags r:id="rId2"/>
            </p:custDataLst>
          </p:nvPr>
        </p:nvSpPr>
        <p:spPr>
          <a:xfrm>
            <a:off x="5751830" y="1552575"/>
            <a:ext cx="5397500" cy="2295525"/>
          </a:xfrm>
          <a:prstGeom prst="roundRect">
            <a:avLst>
              <a:gd name="adj" fmla="val 3839"/>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dirty="0">
              <a:solidFill>
                <a:prstClr val="white"/>
              </a:solidFill>
              <a:latin typeface="阿里巴巴普惠体 3.0 55 Regular" panose="00020600040101010101" pitchFamily="18" charset="-122"/>
              <a:ea typeface="阿里巴巴普惠体 3.0 55 Regular" panose="00020600040101010101" pitchFamily="18" charset="-122"/>
              <a:cs typeface="+mn-ea"/>
              <a:sym typeface="黑体" panose="02010609060101010101" charset="-122"/>
            </a:endParaRPr>
          </a:p>
        </p:txBody>
      </p:sp>
      <p:grpSp>
        <p:nvGrpSpPr>
          <p:cNvPr id="935" name="组合 934"/>
          <p:cNvGrpSpPr/>
          <p:nvPr>
            <p:custDataLst>
              <p:tags r:id="rId3"/>
            </p:custDataLst>
          </p:nvPr>
        </p:nvGrpSpPr>
        <p:grpSpPr>
          <a:xfrm>
            <a:off x="5751830" y="4095750"/>
            <a:ext cx="5397500" cy="2504440"/>
            <a:chOff x="9913" y="1410"/>
            <a:chExt cx="8500" cy="4220"/>
          </a:xfrm>
        </p:grpSpPr>
        <p:sp>
          <p:nvSpPr>
            <p:cNvPr id="10" name="形状1237"/>
            <p:cNvSpPr/>
            <p:nvPr>
              <p:custDataLst>
                <p:tags r:id="rId26"/>
              </p:custDataLst>
            </p:nvPr>
          </p:nvSpPr>
          <p:spPr>
            <a:xfrm>
              <a:off x="9913" y="1410"/>
              <a:ext cx="8500" cy="4220"/>
            </a:xfrm>
            <a:prstGeom prst="roundRect">
              <a:avLst>
                <a:gd name="adj" fmla="val 3839"/>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dirty="0">
                <a:solidFill>
                  <a:prstClr val="white"/>
                </a:solidFill>
                <a:latin typeface="阿里巴巴普惠体 3.0 55 Regular" panose="00020600040101010101" pitchFamily="18" charset="-122"/>
                <a:ea typeface="阿里巴巴普惠体 3.0 55 Regular" panose="00020600040101010101" pitchFamily="18" charset="-122"/>
                <a:cs typeface="+mn-ea"/>
                <a:sym typeface="黑体" panose="02010609060101010101" charset="-122"/>
              </a:endParaRPr>
            </a:p>
          </p:txBody>
        </p:sp>
        <p:sp>
          <p:nvSpPr>
            <p:cNvPr id="11" name="形状1238"/>
            <p:cNvSpPr/>
            <p:nvPr>
              <p:custDataLst>
                <p:tags r:id="rId27"/>
              </p:custDataLst>
            </p:nvPr>
          </p:nvSpPr>
          <p:spPr>
            <a:xfrm>
              <a:off x="10090" y="2321"/>
              <a:ext cx="8146" cy="3033"/>
            </a:xfrm>
            <a:prstGeom prst="roundRect">
              <a:avLst>
                <a:gd name="adj" fmla="val 2511"/>
              </a:avLst>
            </a:prstGeom>
            <a:solidFill>
              <a:sysClr val="window" lastClr="FFFFFF"/>
            </a:solidFill>
            <a:ln w="12700" cap="flat" cmpd="sng" algn="ctr">
              <a:noFill/>
              <a:prstDash val="solid"/>
              <a:miter lim="800000"/>
            </a:ln>
            <a:effectLst/>
          </p:spPr>
          <p:txBody>
            <a:bodyPr lIns="85954" tIns="42977" rIns="85954" bIns="42977"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90" b="0" i="0" u="none" strike="noStrike" kern="0" cap="none" spc="0" normalizeH="0" baseline="0" noProof="0" dirty="0">
                <a:ln>
                  <a:noFill/>
                </a:ln>
                <a:solidFill>
                  <a:prstClr val="white"/>
                </a:solidFill>
                <a:effectLst/>
                <a:uLnTx/>
                <a:uFillTx/>
                <a:latin typeface="阿里巴巴普惠体 3.0 55 Regular" panose="00020600040101010101" pitchFamily="18" charset="-122"/>
                <a:ea typeface="阿里巴巴普惠体 3.0 55 Regular" panose="00020600040101010101" pitchFamily="18" charset="-122"/>
                <a:cs typeface="+mn-ea"/>
                <a:sym typeface="黑体" panose="02010609060101010101" charset="-122"/>
              </a:endParaRPr>
            </a:p>
          </p:txBody>
        </p:sp>
        <p:sp>
          <p:nvSpPr>
            <p:cNvPr id="13" name="形状12310"/>
            <p:cNvSpPr txBox="1"/>
            <p:nvPr>
              <p:custDataLst>
                <p:tags r:id="rId28"/>
              </p:custDataLst>
            </p:nvPr>
          </p:nvSpPr>
          <p:spPr>
            <a:xfrm>
              <a:off x="10549" y="2234"/>
              <a:ext cx="6910" cy="2458"/>
            </a:xfrm>
            <a:prstGeom prst="rect">
              <a:avLst/>
            </a:prstGeom>
            <a:noFill/>
          </p:spPr>
          <p:txBody>
            <a:bodyPr wrap="square">
              <a:no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n"/>
                <a:defRPr/>
              </a:pPr>
              <a:r>
                <a:rPr lang="en-US" altLang="zh-CN" sz="1600" b="1" spc="40" dirty="0">
                  <a:solidFill>
                    <a:srgbClr val="000000"/>
                  </a:solidFill>
                  <a:latin typeface="Times New Roman" panose="02020603050405020304" charset="0"/>
                  <a:ea typeface="阿里巴巴普惠体 3.0 55 Regular" panose="00020600040101010101" pitchFamily="18" charset="-122"/>
                  <a:cs typeface="Times New Roman" panose="02020603050405020304" charset="0"/>
                  <a:sym typeface="黑体" panose="02010609060101010101" charset="-122"/>
                </a:rPr>
                <a:t>A liquid, addition-curable polymeric material composed of vinyl-functionalized polyfluorosiloxane as the base polymer and hydrosilyl-terminated oligomeric fluorosiloxane as the crosslinker.</a:t>
              </a:r>
            </a:p>
          </p:txBody>
        </p:sp>
        <p:sp>
          <p:nvSpPr>
            <p:cNvPr id="15" name="形状12312"/>
            <p:cNvSpPr txBox="1"/>
            <p:nvPr>
              <p:custDataLst>
                <p:tags r:id="rId29"/>
              </p:custDataLst>
            </p:nvPr>
          </p:nvSpPr>
          <p:spPr>
            <a:xfrm>
              <a:off x="10565" y="1425"/>
              <a:ext cx="7018" cy="873"/>
            </a:xfrm>
            <a:prstGeom prst="rect">
              <a:avLst/>
            </a:prstGeom>
          </p:spPr>
          <p:style>
            <a:lnRef idx="0">
              <a:srgbClr val="FFFFFF"/>
            </a:lnRef>
            <a:fillRef idx="1">
              <a:schemeClr val="accent1"/>
            </a:fillRef>
            <a:effectRef idx="0">
              <a:srgbClr val="FFFFFF"/>
            </a:effectRef>
            <a:fontRef idx="minor">
              <a:schemeClr val="lt1"/>
            </a:fontRef>
          </p:style>
          <p:txBody>
            <a:bodyPr wrap="square">
              <a:no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n"/>
                <a:defRPr/>
              </a:pPr>
              <a:r>
                <a:rPr lang="en-US" altLang="zh-CN" sz="2000" b="1" spc="40" dirty="0">
                  <a:solidFill>
                    <a:schemeClr val="bg1"/>
                  </a:solidFill>
                  <a:latin typeface="Times New Roman" panose="02020603050405020304" charset="0"/>
                  <a:ea typeface="微软雅黑" panose="020B0503020204020204" charset="-122"/>
                  <a:cs typeface="Times New Roman" panose="02020603050405020304" charset="0"/>
                  <a:sym typeface="黑体" panose="02010609060101010101" charset="-122"/>
                </a:rPr>
                <a:t>Liquid Fluorosilicone Rubber</a:t>
              </a:r>
            </a:p>
          </p:txBody>
        </p:sp>
      </p:grpSp>
      <p:grpSp>
        <p:nvGrpSpPr>
          <p:cNvPr id="934" name="组合 933"/>
          <p:cNvGrpSpPr/>
          <p:nvPr>
            <p:custDataLst>
              <p:tags r:id="rId4"/>
            </p:custDataLst>
          </p:nvPr>
        </p:nvGrpSpPr>
        <p:grpSpPr>
          <a:xfrm>
            <a:off x="5864225" y="1451518"/>
            <a:ext cx="5284470" cy="2167982"/>
            <a:chOff x="1245" y="1390"/>
            <a:chExt cx="8322" cy="3964"/>
          </a:xfrm>
        </p:grpSpPr>
        <p:sp>
          <p:nvSpPr>
            <p:cNvPr id="5" name="形状1232"/>
            <p:cNvSpPr/>
            <p:nvPr>
              <p:custDataLst>
                <p:tags r:id="rId23"/>
              </p:custDataLst>
            </p:nvPr>
          </p:nvSpPr>
          <p:spPr>
            <a:xfrm>
              <a:off x="1245" y="2321"/>
              <a:ext cx="8146" cy="3033"/>
            </a:xfrm>
            <a:prstGeom prst="roundRect">
              <a:avLst>
                <a:gd name="adj" fmla="val 2511"/>
              </a:avLst>
            </a:prstGeom>
            <a:solidFill>
              <a:sysClr val="window" lastClr="FFFFFF"/>
            </a:solidFill>
            <a:ln w="12700" cap="flat" cmpd="sng" algn="ctr">
              <a:noFill/>
              <a:prstDash val="solid"/>
              <a:miter lim="800000"/>
            </a:ln>
            <a:effectLst/>
          </p:spPr>
          <p:txBody>
            <a:bodyPr lIns="85954" tIns="42977" rIns="85954" bIns="42977"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90" b="0" i="0" u="none" strike="noStrike" kern="0" cap="none" spc="0" normalizeH="0" baseline="0" noProof="0" dirty="0">
                <a:ln>
                  <a:noFill/>
                </a:ln>
                <a:solidFill>
                  <a:prstClr val="white"/>
                </a:solidFill>
                <a:effectLst/>
                <a:uLnTx/>
                <a:uFillTx/>
                <a:latin typeface="阿里巴巴普惠体 3.0 55 Regular" panose="00020600040101010101" pitchFamily="18" charset="-122"/>
                <a:ea typeface="阿里巴巴普惠体 3.0 55 Regular" panose="00020600040101010101" pitchFamily="18" charset="-122"/>
                <a:cs typeface="+mn-ea"/>
                <a:sym typeface="黑体" panose="02010609060101010101" charset="-122"/>
              </a:endParaRPr>
            </a:p>
          </p:txBody>
        </p:sp>
        <p:sp>
          <p:nvSpPr>
            <p:cNvPr id="7" name="形状1234"/>
            <p:cNvSpPr txBox="1"/>
            <p:nvPr>
              <p:custDataLst>
                <p:tags r:id="rId24"/>
              </p:custDataLst>
            </p:nvPr>
          </p:nvSpPr>
          <p:spPr>
            <a:xfrm>
              <a:off x="1617" y="2429"/>
              <a:ext cx="7350" cy="2789"/>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n"/>
                <a:defRPr/>
              </a:pPr>
              <a:r>
                <a:rPr lang="en-US" altLang="zh-CN" sz="1600" b="1" spc="40" dirty="0">
                  <a:solidFill>
                    <a:srgbClr val="000000"/>
                  </a:solidFill>
                  <a:latin typeface="Times New Roman" panose="02020603050405020304" charset="0"/>
                  <a:ea typeface="阿里巴巴普惠体 3.0 55 Regular" panose="00020600040101010101" pitchFamily="18" charset="-122"/>
                  <a:cs typeface="Times New Roman" panose="02020603050405020304" charset="0"/>
                  <a:sym typeface="黑体" panose="02010609060101010101" charset="-122"/>
                </a:rPr>
                <a:t> A solid compound formulated with a fluorosilicone elastomer gum base, reinforced with silica and modified by structuring control agents and other additives.</a:t>
              </a:r>
            </a:p>
          </p:txBody>
        </p:sp>
        <p:sp>
          <p:nvSpPr>
            <p:cNvPr id="9" name="形状1236"/>
            <p:cNvSpPr txBox="1"/>
            <p:nvPr>
              <p:custDataLst>
                <p:tags r:id="rId25"/>
              </p:custDataLst>
            </p:nvPr>
          </p:nvSpPr>
          <p:spPr>
            <a:xfrm>
              <a:off x="1355" y="1390"/>
              <a:ext cx="8212" cy="1004"/>
            </a:xfrm>
            <a:prstGeom prst="rect">
              <a:avLst/>
            </a:prstGeom>
            <a:noFill/>
          </p:spPr>
          <p:txBody>
            <a:bodyPr wrap="square">
              <a:no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n"/>
                <a:defRPr/>
              </a:pPr>
              <a:r>
                <a:rPr lang="en-US" altLang="zh-CN" sz="1400" b="1" spc="40" dirty="0">
                  <a:solidFill>
                    <a:schemeClr val="bg1"/>
                  </a:solidFill>
                  <a:latin typeface="Times New Roman" panose="02020603050405020304" charset="0"/>
                  <a:ea typeface="微软雅黑" panose="020B0503020204020204" charset="-122"/>
                  <a:cs typeface="Times New Roman" panose="02020603050405020304" charset="0"/>
                  <a:sym typeface="黑体" panose="02010609060101010101" charset="-122"/>
                </a:rPr>
                <a:t>High-Temperature Vulcanized Fluorosilicone Rubber</a:t>
              </a:r>
            </a:p>
          </p:txBody>
        </p:sp>
      </p:grpSp>
      <p:sp>
        <p:nvSpPr>
          <p:cNvPr id="12" name="形状1239"/>
          <p:cNvSpPr txBox="1"/>
          <p:nvPr>
            <p:custDataLst>
              <p:tags r:id="rId5"/>
            </p:custDataLst>
          </p:nvPr>
        </p:nvSpPr>
        <p:spPr>
          <a:xfrm>
            <a:off x="9758495" y="5870821"/>
            <a:ext cx="1205458" cy="1231106"/>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8000" b="1" u="none" strike="noStrike" kern="0" cap="none" spc="0" normalizeH="0" baseline="0" noProof="0" dirty="0">
                <a:ln>
                  <a:solidFill>
                    <a:schemeClr val="bg1"/>
                  </a:solidFill>
                </a:ln>
                <a:solidFill>
                  <a:schemeClr val="accent2"/>
                </a:solidFill>
                <a:effectLst/>
                <a:uLnTx/>
                <a:uFillTx/>
                <a:latin typeface="阿里巴巴普惠体 3.0 55 Regular" panose="00020600040101010101" pitchFamily="18" charset="-122"/>
                <a:ea typeface="阿里巴巴普惠体 3.0 55 Regular" panose="00020600040101010101" pitchFamily="18" charset="-122"/>
                <a:cs typeface="+mn-ea"/>
                <a:sym typeface="黑体" panose="02010609060101010101" charset="-122"/>
              </a:rPr>
              <a:t>02</a:t>
            </a:r>
            <a:endParaRPr kumimoji="0" lang="zh-CN" altLang="en-US" sz="8000" b="1" u="none" strike="noStrike" kern="0" cap="none" spc="0" normalizeH="0" baseline="0" noProof="0" dirty="0">
              <a:ln>
                <a:solidFill>
                  <a:schemeClr val="bg1"/>
                </a:solidFill>
              </a:ln>
              <a:solidFill>
                <a:schemeClr val="accent2"/>
              </a:solidFill>
              <a:effectLst/>
              <a:uLnTx/>
              <a:uFillTx/>
              <a:latin typeface="阿里巴巴普惠体 3.0 55 Regular" panose="00020600040101010101" pitchFamily="18" charset="-122"/>
              <a:ea typeface="阿里巴巴普惠体 3.0 55 Regular" panose="00020600040101010101" pitchFamily="18" charset="-122"/>
              <a:cs typeface="+mn-ea"/>
              <a:sym typeface="黑体" panose="02010609060101010101" charset="-122"/>
            </a:endParaRPr>
          </a:p>
        </p:txBody>
      </p:sp>
      <p:grpSp>
        <p:nvGrpSpPr>
          <p:cNvPr id="1017" name="组合 1016"/>
          <p:cNvGrpSpPr/>
          <p:nvPr>
            <p:custDataLst>
              <p:tags r:id="rId6"/>
            </p:custDataLst>
          </p:nvPr>
        </p:nvGrpSpPr>
        <p:grpSpPr>
          <a:xfrm>
            <a:off x="1622425" y="4096385"/>
            <a:ext cx="2785745" cy="2681605"/>
            <a:chOff x="2136" y="3178"/>
            <a:chExt cx="14929" cy="12845"/>
          </a:xfrm>
        </p:grpSpPr>
        <p:pic>
          <p:nvPicPr>
            <p:cNvPr id="1018" name="图片 1017" descr="andrew-neel-cckf4TsHAuw-unsplash"/>
            <p:cNvPicPr>
              <a:picLocks noChangeAspect="1"/>
            </p:cNvPicPr>
            <p:nvPr>
              <p:custDataLst>
                <p:tags r:id="rId16"/>
              </p:custDataLst>
            </p:nvPr>
          </p:nvPicPr>
          <p:blipFill>
            <a:blip r:embed="rId31" cstate="email"/>
            <a:srcRect l="1" t="13454" r="1" b="13454"/>
            <a:stretch>
              <a:fillRect/>
            </a:stretch>
          </p:blipFill>
          <p:spPr>
            <a:xfrm>
              <a:off x="2570" y="4414"/>
              <a:ext cx="13966" cy="10013"/>
            </a:xfrm>
            <a:custGeom>
              <a:avLst/>
              <a:gdLst/>
              <a:ahLst/>
              <a:cxnLst>
                <a:cxn ang="3">
                  <a:pos x="hc" y="t"/>
                </a:cxn>
                <a:cxn ang="cd2">
                  <a:pos x="l" y="vc"/>
                </a:cxn>
                <a:cxn ang="cd4">
                  <a:pos x="hc" y="b"/>
                </a:cxn>
                <a:cxn ang="0">
                  <a:pos x="r" y="vc"/>
                </a:cxn>
              </a:cxnLst>
              <a:rect l="l" t="t" r="r" b="b"/>
              <a:pathLst>
                <a:path w="13542" h="9708">
                  <a:moveTo>
                    <a:pt x="0" y="0"/>
                  </a:moveTo>
                  <a:lnTo>
                    <a:pt x="13542" y="0"/>
                  </a:lnTo>
                  <a:lnTo>
                    <a:pt x="13542" y="9708"/>
                  </a:lnTo>
                  <a:lnTo>
                    <a:pt x="0" y="9708"/>
                  </a:lnTo>
                  <a:lnTo>
                    <a:pt x="0" y="0"/>
                  </a:lnTo>
                  <a:close/>
                </a:path>
              </a:pathLst>
            </a:custGeom>
            <a:ln w="12700">
              <a:solidFill>
                <a:schemeClr val="accent1">
                  <a:alpha val="25000"/>
                </a:schemeClr>
              </a:solidFill>
            </a:ln>
          </p:spPr>
        </p:pic>
        <p:sp>
          <p:nvSpPr>
            <p:cNvPr id="1019" name="矩形 1018"/>
            <p:cNvSpPr/>
            <p:nvPr>
              <p:custDataLst>
                <p:tags r:id="rId17"/>
              </p:custDataLst>
            </p:nvPr>
          </p:nvSpPr>
          <p:spPr>
            <a:xfrm>
              <a:off x="2136" y="4827"/>
              <a:ext cx="13789" cy="10250"/>
            </a:xfrm>
            <a:prstGeom prst="rect">
              <a:avLst/>
            </a:prstGeom>
            <a:noFill/>
            <a:ln w="34925">
              <a:solidFill>
                <a:schemeClr val="accent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0" name="椭圆 1019"/>
            <p:cNvSpPr/>
            <p:nvPr>
              <p:custDataLst>
                <p:tags r:id="rId18"/>
              </p:custDataLst>
            </p:nvPr>
          </p:nvSpPr>
          <p:spPr>
            <a:xfrm>
              <a:off x="2766" y="3178"/>
              <a:ext cx="377" cy="3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charset="-122"/>
                <a:ea typeface="MiSans Medium" panose="00000600000000000000" charset="-122"/>
                <a:cs typeface="MiSans Medium" panose="00000600000000000000" charset="-122"/>
              </a:endParaRPr>
            </a:p>
          </p:txBody>
        </p:sp>
        <p:sp>
          <p:nvSpPr>
            <p:cNvPr id="1021" name="椭圆 1020"/>
            <p:cNvSpPr/>
            <p:nvPr>
              <p:custDataLst>
                <p:tags r:id="rId19"/>
              </p:custDataLst>
            </p:nvPr>
          </p:nvSpPr>
          <p:spPr>
            <a:xfrm>
              <a:off x="3431" y="3178"/>
              <a:ext cx="377" cy="377"/>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charset="-122"/>
                <a:ea typeface="MiSans Medium" panose="00000600000000000000" charset="-122"/>
                <a:cs typeface="MiSans Medium" panose="00000600000000000000" charset="-122"/>
              </a:endParaRPr>
            </a:p>
          </p:txBody>
        </p:sp>
        <p:sp>
          <p:nvSpPr>
            <p:cNvPr id="1022" name="椭圆 1021"/>
            <p:cNvSpPr/>
            <p:nvPr>
              <p:custDataLst>
                <p:tags r:id="rId20"/>
              </p:custDataLst>
            </p:nvPr>
          </p:nvSpPr>
          <p:spPr>
            <a:xfrm>
              <a:off x="4096" y="3178"/>
              <a:ext cx="377" cy="377"/>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charset="-122"/>
                <a:ea typeface="MiSans Medium" panose="00000600000000000000" charset="-122"/>
                <a:cs typeface="MiSans Medium" panose="00000600000000000000" charset="-122"/>
              </a:endParaRPr>
            </a:p>
          </p:txBody>
        </p:sp>
        <p:sp>
          <p:nvSpPr>
            <p:cNvPr id="1023" name="矩形 1022"/>
            <p:cNvSpPr/>
            <p:nvPr>
              <p:custDataLst>
                <p:tags r:id="rId21"/>
              </p:custDataLst>
            </p:nvPr>
          </p:nvSpPr>
          <p:spPr>
            <a:xfrm>
              <a:off x="13857" y="12815"/>
              <a:ext cx="3209" cy="3209"/>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024" name="箭头: V 形 3"/>
            <p:cNvSpPr/>
            <p:nvPr>
              <p:custDataLst>
                <p:tags r:id="rId22"/>
              </p:custDataLst>
            </p:nvPr>
          </p:nvSpPr>
          <p:spPr>
            <a:xfrm>
              <a:off x="15018" y="13976"/>
              <a:ext cx="887" cy="88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033" name="组合 1032"/>
          <p:cNvGrpSpPr/>
          <p:nvPr>
            <p:custDataLst>
              <p:tags r:id="rId7"/>
            </p:custDataLst>
          </p:nvPr>
        </p:nvGrpSpPr>
        <p:grpSpPr>
          <a:xfrm>
            <a:off x="1623060" y="1451610"/>
            <a:ext cx="2887345" cy="2578735"/>
            <a:chOff x="2136" y="3178"/>
            <a:chExt cx="14929" cy="12845"/>
          </a:xfrm>
        </p:grpSpPr>
        <p:pic>
          <p:nvPicPr>
            <p:cNvPr id="1034" name="图片 1033" descr="andrew-neel-cckf4TsHAuw-unsplash"/>
            <p:cNvPicPr>
              <a:picLocks noChangeAspect="1"/>
            </p:cNvPicPr>
            <p:nvPr>
              <p:custDataLst>
                <p:tags r:id="rId9"/>
              </p:custDataLst>
            </p:nvPr>
          </p:nvPicPr>
          <p:blipFill>
            <a:blip r:embed="rId32" cstate="email"/>
            <a:srcRect l="4949" t="-4" r="4949" b="-4"/>
            <a:stretch>
              <a:fillRect/>
            </a:stretch>
          </p:blipFill>
          <p:spPr>
            <a:xfrm>
              <a:off x="2570" y="4414"/>
              <a:ext cx="13966" cy="10013"/>
            </a:xfrm>
            <a:custGeom>
              <a:avLst/>
              <a:gdLst/>
              <a:ahLst/>
              <a:cxnLst>
                <a:cxn ang="3">
                  <a:pos x="hc" y="t"/>
                </a:cxn>
                <a:cxn ang="cd2">
                  <a:pos x="l" y="vc"/>
                </a:cxn>
                <a:cxn ang="cd4">
                  <a:pos x="hc" y="b"/>
                </a:cxn>
                <a:cxn ang="0">
                  <a:pos x="r" y="vc"/>
                </a:cxn>
              </a:cxnLst>
              <a:rect l="l" t="t" r="r" b="b"/>
              <a:pathLst>
                <a:path w="13542" h="9708">
                  <a:moveTo>
                    <a:pt x="0" y="0"/>
                  </a:moveTo>
                  <a:lnTo>
                    <a:pt x="13542" y="0"/>
                  </a:lnTo>
                  <a:lnTo>
                    <a:pt x="13542" y="9708"/>
                  </a:lnTo>
                  <a:lnTo>
                    <a:pt x="0" y="9708"/>
                  </a:lnTo>
                  <a:lnTo>
                    <a:pt x="0" y="0"/>
                  </a:lnTo>
                  <a:close/>
                </a:path>
              </a:pathLst>
            </a:custGeom>
            <a:ln w="12700">
              <a:solidFill>
                <a:schemeClr val="accent1">
                  <a:alpha val="25000"/>
                </a:schemeClr>
              </a:solidFill>
            </a:ln>
          </p:spPr>
        </p:pic>
        <p:sp>
          <p:nvSpPr>
            <p:cNvPr id="1035" name="矩形 1034"/>
            <p:cNvSpPr/>
            <p:nvPr>
              <p:custDataLst>
                <p:tags r:id="rId10"/>
              </p:custDataLst>
            </p:nvPr>
          </p:nvSpPr>
          <p:spPr>
            <a:xfrm>
              <a:off x="2136" y="4827"/>
              <a:ext cx="13789" cy="10250"/>
            </a:xfrm>
            <a:prstGeom prst="rect">
              <a:avLst/>
            </a:prstGeom>
            <a:noFill/>
            <a:ln w="34925">
              <a:solidFill>
                <a:schemeClr val="accent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6" name="椭圆 1035"/>
            <p:cNvSpPr/>
            <p:nvPr>
              <p:custDataLst>
                <p:tags r:id="rId11"/>
              </p:custDataLst>
            </p:nvPr>
          </p:nvSpPr>
          <p:spPr>
            <a:xfrm>
              <a:off x="2766" y="3178"/>
              <a:ext cx="377" cy="3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charset="-122"/>
                <a:ea typeface="MiSans Medium" panose="00000600000000000000" charset="-122"/>
                <a:cs typeface="MiSans Medium" panose="00000600000000000000" charset="-122"/>
              </a:endParaRPr>
            </a:p>
          </p:txBody>
        </p:sp>
        <p:sp>
          <p:nvSpPr>
            <p:cNvPr id="1037" name="椭圆 1036"/>
            <p:cNvSpPr/>
            <p:nvPr>
              <p:custDataLst>
                <p:tags r:id="rId12"/>
              </p:custDataLst>
            </p:nvPr>
          </p:nvSpPr>
          <p:spPr>
            <a:xfrm>
              <a:off x="3431" y="3178"/>
              <a:ext cx="377" cy="377"/>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charset="-122"/>
                <a:ea typeface="MiSans Medium" panose="00000600000000000000" charset="-122"/>
                <a:cs typeface="MiSans Medium" panose="00000600000000000000" charset="-122"/>
              </a:endParaRPr>
            </a:p>
          </p:txBody>
        </p:sp>
        <p:sp>
          <p:nvSpPr>
            <p:cNvPr id="1038" name="椭圆 1037"/>
            <p:cNvSpPr/>
            <p:nvPr>
              <p:custDataLst>
                <p:tags r:id="rId13"/>
              </p:custDataLst>
            </p:nvPr>
          </p:nvSpPr>
          <p:spPr>
            <a:xfrm>
              <a:off x="4096" y="3178"/>
              <a:ext cx="377" cy="377"/>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charset="-122"/>
                <a:ea typeface="MiSans Medium" panose="00000600000000000000" charset="-122"/>
                <a:cs typeface="MiSans Medium" panose="00000600000000000000" charset="-122"/>
              </a:endParaRPr>
            </a:p>
          </p:txBody>
        </p:sp>
        <p:sp>
          <p:nvSpPr>
            <p:cNvPr id="1039" name="矩形 1038"/>
            <p:cNvSpPr/>
            <p:nvPr>
              <p:custDataLst>
                <p:tags r:id="rId14"/>
              </p:custDataLst>
            </p:nvPr>
          </p:nvSpPr>
          <p:spPr>
            <a:xfrm>
              <a:off x="13857" y="12815"/>
              <a:ext cx="3209" cy="3209"/>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040" name="箭头: V 形 3"/>
            <p:cNvSpPr/>
            <p:nvPr>
              <p:custDataLst>
                <p:tags r:id="rId15"/>
              </p:custDataLst>
            </p:nvPr>
          </p:nvSpPr>
          <p:spPr>
            <a:xfrm>
              <a:off x="15018" y="13976"/>
              <a:ext cx="887" cy="88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形状1233"/>
          <p:cNvSpPr txBox="1"/>
          <p:nvPr>
            <p:custDataLst>
              <p:tags r:id="rId8"/>
            </p:custDataLst>
          </p:nvPr>
        </p:nvSpPr>
        <p:spPr>
          <a:xfrm>
            <a:off x="9725251" y="3135241"/>
            <a:ext cx="1205458" cy="1231106"/>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8000" b="1" u="none" strike="noStrike" kern="0" cap="none" spc="0" normalizeH="0" baseline="0" noProof="0" dirty="0">
                <a:ln>
                  <a:solidFill>
                    <a:schemeClr val="bg1"/>
                  </a:solidFill>
                </a:ln>
                <a:solidFill>
                  <a:schemeClr val="accent2"/>
                </a:solidFill>
                <a:effectLst/>
                <a:uLnTx/>
                <a:uFillTx/>
                <a:latin typeface="阿里巴巴普惠体 3.0 55 Regular" panose="00020600040101010101" pitchFamily="18" charset="-122"/>
                <a:ea typeface="阿里巴巴普惠体 3.0 55 Regular" panose="00020600040101010101" pitchFamily="18" charset="-122"/>
                <a:cs typeface="+mn-ea"/>
                <a:sym typeface="黑体" panose="02010609060101010101" charset="-122"/>
              </a:rPr>
              <a:t>01</a:t>
            </a:r>
            <a:endParaRPr kumimoji="0" lang="zh-CN" altLang="en-US" sz="8000" b="1" u="none" strike="noStrike" kern="0" cap="none" spc="0" normalizeH="0" baseline="0" noProof="0" dirty="0">
              <a:ln>
                <a:solidFill>
                  <a:schemeClr val="bg1"/>
                </a:solidFill>
              </a:ln>
              <a:solidFill>
                <a:schemeClr val="accent2"/>
              </a:solidFill>
              <a:effectLst/>
              <a:uLnTx/>
              <a:uFillTx/>
              <a:latin typeface="阿里巴巴普惠体 3.0 55 Regular" panose="00020600040101010101" pitchFamily="18" charset="-122"/>
              <a:ea typeface="阿里巴巴普惠体 3.0 55 Regular" panose="00020600040101010101" pitchFamily="18" charset="-122"/>
              <a:cs typeface="+mn-ea"/>
              <a:sym typeface="黑体" panose="02010609060101010101" charset="-122"/>
            </a:endParaRPr>
          </a:p>
        </p:txBody>
      </p:sp>
      <p:sp>
        <p:nvSpPr>
          <p:cNvPr id="1041" name="文本框 1040"/>
          <p:cNvSpPr txBox="1"/>
          <p:nvPr/>
        </p:nvSpPr>
        <p:spPr>
          <a:xfrm>
            <a:off x="106045" y="591820"/>
            <a:ext cx="10930890" cy="463550"/>
          </a:xfrm>
          <a:prstGeom prst="rect">
            <a:avLst/>
          </a:prstGeom>
        </p:spPr>
        <p:txBody>
          <a:bodyPr/>
          <a:lstStyle>
            <a:defPPr>
              <a:defRPr lang="zh-CN"/>
            </a:defPPr>
            <a:lvl1pPr indent="0">
              <a:lnSpc>
                <a:spcPct val="90000"/>
              </a:lnSpc>
              <a:spcBef>
                <a:spcPts val="1000"/>
              </a:spcBef>
              <a:buFont typeface="Arial" panose="020B0604020202020204" pitchFamily="34" charset="0"/>
              <a:buNone/>
              <a:defRPr sz="2800">
                <a:solidFill>
                  <a:schemeClr val="accent1"/>
                </a:solidFill>
                <a:latin typeface="+mj-ea"/>
                <a:ea typeface="+mj-ea"/>
                <a:cs typeface="阿里巴巴普惠体 M"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b="1" spc="240" dirty="0">
                <a:uFillTx/>
                <a:latin typeface="Times New Roman" panose="02020603050405020304" charset="0"/>
                <a:ea typeface="微软雅黑" panose="020B0503020204020204" charset="-122"/>
                <a:cs typeface="Times New Roman" panose="02020603050405020304" charset="0"/>
                <a:sym typeface="+mn-ea"/>
              </a:rPr>
              <a:t>Fluorosilicone Rubber</a:t>
            </a:r>
            <a:r>
              <a:rPr lang="en-US" altLang="zh-CN" sz="2400" b="1" spc="240" dirty="0">
                <a:uFillTx/>
                <a:latin typeface="微软雅黑" panose="020B0503020204020204" charset="-122"/>
                <a:ea typeface="微软雅黑" panose="020B0503020204020204" charset="-122"/>
                <a:sym typeface="+mn-ea"/>
              </a:rPr>
              <a:t> </a:t>
            </a:r>
          </a:p>
          <a:p>
            <a:r>
              <a:rPr lang="en-US" altLang="zh-CN" sz="2400" b="1" spc="240" dirty="0">
                <a:solidFill>
                  <a:srgbClr val="FF0000"/>
                </a:solidFill>
                <a:uFillTx/>
                <a:latin typeface="Times New Roman" panose="02020603050405020304" charset="0"/>
                <a:ea typeface="微软雅黑" panose="020B0503020204020204" charset="-122"/>
                <a:cs typeface="Times New Roman" panose="02020603050405020304" charset="0"/>
                <a:sym typeface="+mn-ea"/>
              </a:rPr>
              <a:t>A hybrid material combining silicone rubber and fluoroelastomer</a:t>
            </a:r>
          </a:p>
          <a:p>
            <a:r>
              <a:rPr lang="en-US" altLang="zh-CN" sz="2000" b="1" spc="240" dirty="0">
                <a:uFillTx/>
                <a:latin typeface="微软雅黑" panose="020B0503020204020204" charset="-122"/>
                <a:ea typeface="微软雅黑" panose="020B0503020204020204" charset="-122"/>
                <a:sym typeface="+mn-ea"/>
              </a:rPr>
              <a:t>                </a:t>
            </a:r>
          </a:p>
          <a:p>
            <a:r>
              <a:rPr lang="en-US" altLang="zh-CN" sz="1800" b="1" spc="240" dirty="0">
                <a:solidFill>
                  <a:srgbClr val="FF0000"/>
                </a:solidFill>
                <a:uFillTx/>
                <a:latin typeface="微软雅黑" panose="020B0503020204020204" charset="-122"/>
                <a:ea typeface="微软雅黑" panose="020B0503020204020204" charset="-122"/>
                <a:sym typeface="+mn-ea"/>
              </a:rPr>
              <a:t>    </a:t>
            </a:r>
            <a:endParaRPr lang="en-US" altLang="zh-CN" sz="2000" b="1" spc="40" dirty="0">
              <a:solidFill>
                <a:schemeClr val="bg1"/>
              </a:solidFill>
              <a:latin typeface="微软雅黑" panose="020B0503020204020204" charset="-122"/>
              <a:ea typeface="微软雅黑" panose="020B0503020204020204" charset="-122"/>
              <a:cs typeface="宋体" panose="02010600030101010101" pitchFamily="2" charset="-122"/>
              <a:sym typeface="+mn-ea"/>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635"/>
            <a:ext cx="861060" cy="6857365"/>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3"/>
            </p:custDataLst>
          </p:nvPr>
        </p:nvSpPr>
        <p:spPr>
          <a:xfrm>
            <a:off x="704850" y="283210"/>
            <a:ext cx="393700" cy="373380"/>
          </a:xfrm>
          <a:prstGeom prst="rect">
            <a:avLst/>
          </a:prstGeom>
          <a:solidFill>
            <a:schemeClr val="accent1">
              <a:lumMod val="20000"/>
              <a:lumOff val="80000"/>
            </a:schemeClr>
          </a:solidFill>
          <a:ln w="635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矩形 9"/>
          <p:cNvSpPr/>
          <p:nvPr>
            <p:custDataLst>
              <p:tags r:id="rId4"/>
            </p:custDataLst>
          </p:nvPr>
        </p:nvSpPr>
        <p:spPr>
          <a:xfrm>
            <a:off x="1155065" y="301625"/>
            <a:ext cx="160020" cy="152400"/>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aphicFrame>
        <p:nvGraphicFramePr>
          <p:cNvPr id="3" name="表格 3"/>
          <p:cNvGraphicFramePr/>
          <p:nvPr>
            <p:custDataLst>
              <p:tags r:id="rId5"/>
            </p:custDataLst>
          </p:nvPr>
        </p:nvGraphicFramePr>
        <p:xfrm>
          <a:off x="1314450" y="586740"/>
          <a:ext cx="10220325" cy="6207125"/>
        </p:xfrm>
        <a:graphic>
          <a:graphicData uri="http://schemas.openxmlformats.org/drawingml/2006/table">
            <a:tbl>
              <a:tblPr firstRow="1" bandRow="1">
                <a:tableStyleId>{5C22544A-7EE6-4342-B048-85BDC9FD1C3A}</a:tableStyleId>
              </a:tblPr>
              <a:tblGrid>
                <a:gridCol w="3891280">
                  <a:extLst>
                    <a:ext uri="{9D8B030D-6E8A-4147-A177-3AD203B41FA5}">
                      <a16:colId xmlns:a16="http://schemas.microsoft.com/office/drawing/2014/main" val="20000"/>
                    </a:ext>
                  </a:extLst>
                </a:gridCol>
                <a:gridCol w="2526665">
                  <a:extLst>
                    <a:ext uri="{9D8B030D-6E8A-4147-A177-3AD203B41FA5}">
                      <a16:colId xmlns:a16="http://schemas.microsoft.com/office/drawing/2014/main" val="20001"/>
                    </a:ext>
                  </a:extLst>
                </a:gridCol>
                <a:gridCol w="3802380">
                  <a:extLst>
                    <a:ext uri="{9D8B030D-6E8A-4147-A177-3AD203B41FA5}">
                      <a16:colId xmlns:a16="http://schemas.microsoft.com/office/drawing/2014/main" val="20002"/>
                    </a:ext>
                  </a:extLst>
                </a:gridCol>
              </a:tblGrid>
              <a:tr h="830580">
                <a:tc>
                  <a:txBody>
                    <a:bodyPr/>
                    <a:lstStyle/>
                    <a:p>
                      <a:pPr algn="ctr">
                        <a:lnSpc>
                          <a:spcPct val="120000"/>
                        </a:lnSpc>
                        <a:spcBef>
                          <a:spcPts val="0"/>
                        </a:spcBef>
                        <a:spcAft>
                          <a:spcPts val="0"/>
                        </a:spcAft>
                        <a:buNone/>
                      </a:pPr>
                      <a:endParaRPr lang="en-US" altLang="zh-CN" sz="1800" b="1" spc="120">
                        <a:latin typeface="Times New Roman" panose="02020603050405020304" charset="0"/>
                        <a:ea typeface="微软雅黑" panose="020B0503020204020204" charset="-122"/>
                        <a:cs typeface="Times New Roman" panose="02020603050405020304" charset="0"/>
                      </a:endParaRPr>
                    </a:p>
                  </a:txBody>
                  <a:tcPr marL="177800" marR="177800" marT="107950" marB="107950" anchor="ctr">
                    <a:solidFill>
                      <a:schemeClr val="bg1"/>
                    </a:solidFill>
                  </a:tcPr>
                </a:tc>
                <a:tc>
                  <a:txBody>
                    <a:bodyPr/>
                    <a:lstStyle/>
                    <a:p>
                      <a:pPr algn="ctr">
                        <a:lnSpc>
                          <a:spcPct val="120000"/>
                        </a:lnSpc>
                        <a:spcBef>
                          <a:spcPts val="0"/>
                        </a:spcBef>
                        <a:spcAft>
                          <a:spcPts val="0"/>
                        </a:spcAft>
                        <a:buNone/>
                      </a:pPr>
                      <a:endParaRPr lang="en-US" altLang="zh-CN" sz="1800" b="1" spc="120">
                        <a:latin typeface="Times New Roman" panose="02020603050405020304" charset="0"/>
                        <a:ea typeface="微软雅黑" panose="020B0503020204020204" charset="-122"/>
                        <a:cs typeface="Times New Roman" panose="02020603050405020304" charset="0"/>
                      </a:endParaRPr>
                    </a:p>
                  </a:txBody>
                  <a:tcPr marL="177800" marR="177800" marT="107950" marB="107950" anchor="ctr">
                    <a:solidFill>
                      <a:schemeClr val="bg1"/>
                    </a:solidFill>
                  </a:tcPr>
                </a:tc>
                <a:tc>
                  <a:txBody>
                    <a:bodyPr/>
                    <a:lstStyle/>
                    <a:p>
                      <a:pPr algn="ctr">
                        <a:lnSpc>
                          <a:spcPct val="120000"/>
                        </a:lnSpc>
                        <a:spcBef>
                          <a:spcPts val="0"/>
                        </a:spcBef>
                        <a:spcAft>
                          <a:spcPts val="0"/>
                        </a:spcAft>
                        <a:buNone/>
                      </a:pPr>
                      <a:endParaRPr lang="en-US" altLang="zh-CN" sz="1800" b="1" spc="120">
                        <a:latin typeface="Times New Roman" panose="02020603050405020304" charset="0"/>
                        <a:ea typeface="微软雅黑" panose="020B0503020204020204" charset="-122"/>
                      </a:endParaRPr>
                    </a:p>
                  </a:txBody>
                  <a:tcPr marL="177800" marR="177800" marT="107950" marB="107950" anchor="ctr">
                    <a:solidFill>
                      <a:schemeClr val="bg1"/>
                    </a:solidFill>
                  </a:tcPr>
                </a:tc>
                <a:extLst>
                  <a:ext uri="{0D108BD9-81ED-4DB2-BD59-A6C34878D82A}">
                    <a16:rowId xmlns:a16="http://schemas.microsoft.com/office/drawing/2014/main" val="10000"/>
                  </a:ext>
                </a:extLst>
              </a:tr>
              <a:tr h="767080">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Solid Compound</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a:solidFill>
                            <a:srgbClr val="00B0F0"/>
                          </a:solidFill>
                          <a:latin typeface="Times New Roman" panose="02020603050405020304" charset="0"/>
                          <a:ea typeface="微软雅黑" panose="020B0503020204020204" charset="-122"/>
                          <a:cs typeface="Times New Roman" panose="02020603050405020304" charset="0"/>
                        </a:rPr>
                        <a:t>Basic Form</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Liquid, Two‑Part A/B System</a:t>
                      </a:r>
                    </a:p>
                  </a:txBody>
                  <a:tcPr marL="177800" marR="177800" marT="107950" marB="107950" anchor="ctr"/>
                </a:tc>
                <a:extLst>
                  <a:ext uri="{0D108BD9-81ED-4DB2-BD59-A6C34878D82A}">
                    <a16:rowId xmlns:a16="http://schemas.microsoft.com/office/drawing/2014/main" val="10001"/>
                  </a:ext>
                </a:extLst>
              </a:tr>
              <a:tr h="949960">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Compression molding, Calendering, Extrusion</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dirty="0">
                          <a:solidFill>
                            <a:srgbClr val="00B0F0"/>
                          </a:solidFill>
                          <a:latin typeface="Times New Roman" panose="02020603050405020304" charset="0"/>
                          <a:ea typeface="微软雅黑" panose="020B0503020204020204" charset="-122"/>
                          <a:cs typeface="Times New Roman" panose="02020603050405020304" charset="0"/>
                        </a:rPr>
                        <a:t>Processing Method</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Injection Moulding</a:t>
                      </a:r>
                    </a:p>
                  </a:txBody>
                  <a:tcPr marL="177800" marR="177800" marT="107950" marB="107950" anchor="ctr"/>
                </a:tc>
                <a:extLst>
                  <a:ext uri="{0D108BD9-81ED-4DB2-BD59-A6C34878D82A}">
                    <a16:rowId xmlns:a16="http://schemas.microsoft.com/office/drawing/2014/main" val="10002"/>
                  </a:ext>
                </a:extLst>
              </a:tr>
              <a:tr h="950595">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Peroxide Curing</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dirty="0">
                          <a:solidFill>
                            <a:srgbClr val="00B0F0"/>
                          </a:solidFill>
                          <a:latin typeface="Times New Roman" panose="02020603050405020304" charset="0"/>
                          <a:ea typeface="微软雅黑" panose="020B0503020204020204" charset="-122"/>
                          <a:cs typeface="Times New Roman" panose="02020603050405020304" charset="0"/>
                        </a:rPr>
                        <a:t>Curing Mechanism</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Platinum-Catalyzed Addition Curing</a:t>
                      </a:r>
                    </a:p>
                  </a:txBody>
                  <a:tcPr marL="177800" marR="177800" marT="107950" marB="107950" anchor="ctr"/>
                </a:tc>
                <a:extLst>
                  <a:ext uri="{0D108BD9-81ED-4DB2-BD59-A6C34878D82A}">
                    <a16:rowId xmlns:a16="http://schemas.microsoft.com/office/drawing/2014/main" val="10003"/>
                  </a:ext>
                </a:extLst>
              </a:tr>
              <a:tr h="950595">
                <a:tc>
                  <a:txBody>
                    <a:bodyPr/>
                    <a:lstStyle/>
                    <a:p>
                      <a:pPr indent="0" algn="ctr" fontAlgn="auto">
                        <a:lnSpc>
                          <a:spcPct val="100000"/>
                        </a:lnSpc>
                        <a:spcBef>
                          <a:spcPts val="0"/>
                        </a:spcBef>
                        <a:spcAft>
                          <a:spcPts val="0"/>
                        </a:spcAft>
                        <a:buNone/>
                      </a:pPr>
                      <a:r>
                        <a:rPr lang="en-US" altLang="zh-CN" sz="1800" b="1" spc="120">
                          <a:latin typeface="Times New Roman" panose="02020603050405020304" charset="0"/>
                          <a:ea typeface="微软雅黑" panose="020B0503020204020204" charset="-122"/>
                          <a:cs typeface="Times New Roman" panose="02020603050405020304" charset="0"/>
                        </a:rPr>
                        <a:t>Low</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dirty="0">
                          <a:solidFill>
                            <a:srgbClr val="00B0F0"/>
                          </a:solidFill>
                          <a:latin typeface="Times New Roman" panose="02020603050405020304" charset="0"/>
                          <a:ea typeface="微软雅黑" panose="020B0503020204020204" charset="-122"/>
                          <a:cs typeface="Times New Roman" panose="02020603050405020304" charset="0"/>
                        </a:rPr>
                        <a:t>Product  Complexity &amp; Precision</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Extra-high</a:t>
                      </a:r>
                    </a:p>
                  </a:txBody>
                  <a:tcPr marL="177800" marR="177800" marT="107950" marB="107950" anchor="ctr"/>
                </a:tc>
                <a:extLst>
                  <a:ext uri="{0D108BD9-81ED-4DB2-BD59-A6C34878D82A}">
                    <a16:rowId xmlns:a16="http://schemas.microsoft.com/office/drawing/2014/main" val="10004"/>
                  </a:ext>
                </a:extLst>
              </a:tr>
              <a:tr h="1670050">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Can be produced on a plate vulcanizer; simple mold structure, low cost.</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a:solidFill>
                            <a:srgbClr val="00B0F0"/>
                          </a:solidFill>
                          <a:latin typeface="Times New Roman" panose="02020603050405020304" charset="0"/>
                          <a:ea typeface="微软雅黑" panose="020B0503020204020204" charset="-122"/>
                          <a:cs typeface="Times New Roman" panose="02020603050405020304" charset="0"/>
                        </a:rPr>
                        <a:t>Mold &amp; Equipment Cost</a:t>
                      </a:r>
                    </a:p>
                  </a:txBody>
                  <a:tcPr marL="177800" marR="177800" marT="107950" marB="107950" anchor="ctr"/>
                </a:tc>
                <a:tc>
                  <a:txBody>
                    <a:bodyPr/>
                    <a:lstStyle/>
                    <a:p>
                      <a:pPr indent="0" algn="ctr" fontAlgn="auto">
                        <a:lnSpc>
                          <a:spcPct val="100000"/>
                        </a:lnSpc>
                        <a:spcBef>
                          <a:spcPts val="0"/>
                        </a:spcBef>
                        <a:spcAft>
                          <a:spcPts val="0"/>
                        </a:spcAft>
                        <a:buNone/>
                      </a:pPr>
                      <a:r>
                        <a:rPr lang="en-US" altLang="zh-CN" sz="1800" b="1" spc="120" dirty="0">
                          <a:latin typeface="Times New Roman" panose="02020603050405020304" charset="0"/>
                          <a:ea typeface="微软雅黑" panose="020B0503020204020204" charset="-122"/>
                          <a:cs typeface="Times New Roman" panose="02020603050405020304" charset="0"/>
                        </a:rPr>
                        <a:t>Requires a dedicated LSR injection molding machine; high‑precision molds, high cost.</a:t>
                      </a:r>
                    </a:p>
                  </a:txBody>
                  <a:tcPr marL="177800" marR="177800" marT="107950" marB="107950" anchor="ctr"/>
                </a:tc>
                <a:extLst>
                  <a:ext uri="{0D108BD9-81ED-4DB2-BD59-A6C34878D82A}">
                    <a16:rowId xmlns:a16="http://schemas.microsoft.com/office/drawing/2014/main" val="10005"/>
                  </a:ext>
                </a:extLst>
              </a:tr>
            </a:tbl>
          </a:graphicData>
        </a:graphic>
      </p:graphicFrame>
      <p:sp>
        <p:nvSpPr>
          <p:cNvPr id="9" name="任意多边形: 形状 8"/>
          <p:cNvSpPr/>
          <p:nvPr>
            <p:custDataLst>
              <p:tags r:id="rId6"/>
            </p:custDataLst>
          </p:nvPr>
        </p:nvSpPr>
        <p:spPr>
          <a:xfrm>
            <a:off x="7075805" y="559435"/>
            <a:ext cx="4974590" cy="862330"/>
          </a:xfrm>
          <a:custGeom>
            <a:avLst/>
            <a:gdLst>
              <a:gd name="connsiteX0" fmla="*/ 970270 w 5196959"/>
              <a:gd name="connsiteY0" fmla="*/ 0 h 2443174"/>
              <a:gd name="connsiteX1" fmla="*/ 5196960 w 5196959"/>
              <a:gd name="connsiteY1" fmla="*/ 0 h 2443174"/>
              <a:gd name="connsiteX2" fmla="*/ 5196960 w 5196959"/>
              <a:gd name="connsiteY2" fmla="*/ 2443174 h 2443174"/>
              <a:gd name="connsiteX3" fmla="*/ 198194 w 5196959"/>
              <a:gd name="connsiteY3" fmla="*/ 2443174 h 2443174"/>
              <a:gd name="connsiteX4" fmla="*/ 8683 w 5196959"/>
              <a:gd name="connsiteY4" fmla="*/ 2187466 h 2443174"/>
              <a:gd name="connsiteX5" fmla="*/ 587616 w 5196959"/>
              <a:gd name="connsiteY5" fmla="*/ 283606 h 2443174"/>
              <a:gd name="connsiteX6" fmla="*/ 970270 w 5196959"/>
              <a:gd name="connsiteY6" fmla="*/ 0 h 2443174"/>
              <a:gd name="connsiteX0-1" fmla="*/ 5196960 w 5288400"/>
              <a:gd name="connsiteY0-2" fmla="*/ 0 h 2443174"/>
              <a:gd name="connsiteX1-3" fmla="*/ 5196960 w 5288400"/>
              <a:gd name="connsiteY1-4" fmla="*/ 2443174 h 2443174"/>
              <a:gd name="connsiteX2-5" fmla="*/ 198194 w 5288400"/>
              <a:gd name="connsiteY2-6" fmla="*/ 2443174 h 2443174"/>
              <a:gd name="connsiteX3-7" fmla="*/ 8683 w 5288400"/>
              <a:gd name="connsiteY3-8" fmla="*/ 2187466 h 2443174"/>
              <a:gd name="connsiteX4-9" fmla="*/ 587616 w 5288400"/>
              <a:gd name="connsiteY4-10" fmla="*/ 283606 h 2443174"/>
              <a:gd name="connsiteX5-11" fmla="*/ 970270 w 5288400"/>
              <a:gd name="connsiteY5-12" fmla="*/ 0 h 2443174"/>
              <a:gd name="connsiteX6-13" fmla="*/ 5288400 w 5288400"/>
              <a:gd name="connsiteY6-14" fmla="*/ 91440 h 2443174"/>
              <a:gd name="connsiteX0-15" fmla="*/ 5196960 w 5196960"/>
              <a:gd name="connsiteY0-16" fmla="*/ 0 h 2443174"/>
              <a:gd name="connsiteX1-17" fmla="*/ 5196960 w 5196960"/>
              <a:gd name="connsiteY1-18" fmla="*/ 2443174 h 2443174"/>
              <a:gd name="connsiteX2-19" fmla="*/ 198194 w 5196960"/>
              <a:gd name="connsiteY2-20" fmla="*/ 2443174 h 2443174"/>
              <a:gd name="connsiteX3-21" fmla="*/ 8683 w 5196960"/>
              <a:gd name="connsiteY3-22" fmla="*/ 2187466 h 2443174"/>
              <a:gd name="connsiteX4-23" fmla="*/ 587616 w 5196960"/>
              <a:gd name="connsiteY4-24" fmla="*/ 283606 h 2443174"/>
              <a:gd name="connsiteX5-25" fmla="*/ 970270 w 5196960"/>
              <a:gd name="connsiteY5-26" fmla="*/ 0 h 2443174"/>
              <a:gd name="connsiteX6-27" fmla="*/ 5183625 w 5196960"/>
              <a:gd name="connsiteY6-28" fmla="*/ 34290 h 2443174"/>
              <a:gd name="connsiteX0-29" fmla="*/ 5196960 w 5196960"/>
              <a:gd name="connsiteY0-30" fmla="*/ 0 h 2443174"/>
              <a:gd name="connsiteX1-31" fmla="*/ 5196960 w 5196960"/>
              <a:gd name="connsiteY1-32" fmla="*/ 2443174 h 2443174"/>
              <a:gd name="connsiteX2-33" fmla="*/ 198194 w 5196960"/>
              <a:gd name="connsiteY2-34" fmla="*/ 2443174 h 2443174"/>
              <a:gd name="connsiteX3-35" fmla="*/ 8683 w 5196960"/>
              <a:gd name="connsiteY3-36" fmla="*/ 2187466 h 2443174"/>
              <a:gd name="connsiteX4-37" fmla="*/ 587616 w 5196960"/>
              <a:gd name="connsiteY4-38" fmla="*/ 283606 h 2443174"/>
              <a:gd name="connsiteX5-39" fmla="*/ 970270 w 5196960"/>
              <a:gd name="connsiteY5-40" fmla="*/ 0 h 2443174"/>
              <a:gd name="connsiteX6-41" fmla="*/ 5183625 w 5196960"/>
              <a:gd name="connsiteY6-42" fmla="*/ 5715 h 2443174"/>
              <a:gd name="connsiteX0-43" fmla="*/ 5196960 w 5196960"/>
              <a:gd name="connsiteY0-44" fmla="*/ 3810 h 2446984"/>
              <a:gd name="connsiteX1-45" fmla="*/ 5196960 w 5196960"/>
              <a:gd name="connsiteY1-46" fmla="*/ 2446984 h 2446984"/>
              <a:gd name="connsiteX2-47" fmla="*/ 198194 w 5196960"/>
              <a:gd name="connsiteY2-48" fmla="*/ 2446984 h 2446984"/>
              <a:gd name="connsiteX3-49" fmla="*/ 8683 w 5196960"/>
              <a:gd name="connsiteY3-50" fmla="*/ 2191276 h 2446984"/>
              <a:gd name="connsiteX4-51" fmla="*/ 587616 w 5196960"/>
              <a:gd name="connsiteY4-52" fmla="*/ 287416 h 2446984"/>
              <a:gd name="connsiteX5-53" fmla="*/ 970270 w 5196960"/>
              <a:gd name="connsiteY5-54" fmla="*/ 3810 h 2446984"/>
              <a:gd name="connsiteX6-55" fmla="*/ 4840725 w 5196960"/>
              <a:gd name="connsiteY6-56" fmla="*/ 0 h 2446984"/>
              <a:gd name="connsiteX0-57" fmla="*/ 5196960 w 5196960"/>
              <a:gd name="connsiteY0-58" fmla="*/ 2446984 h 2446984"/>
              <a:gd name="connsiteX1-59" fmla="*/ 198194 w 5196960"/>
              <a:gd name="connsiteY1-60" fmla="*/ 2446984 h 2446984"/>
              <a:gd name="connsiteX2-61" fmla="*/ 8683 w 5196960"/>
              <a:gd name="connsiteY2-62" fmla="*/ 2191276 h 2446984"/>
              <a:gd name="connsiteX3-63" fmla="*/ 587616 w 5196960"/>
              <a:gd name="connsiteY3-64" fmla="*/ 287416 h 2446984"/>
              <a:gd name="connsiteX4-65" fmla="*/ 970270 w 5196960"/>
              <a:gd name="connsiteY4-66" fmla="*/ 3810 h 2446984"/>
              <a:gd name="connsiteX5-67" fmla="*/ 4840725 w 5196960"/>
              <a:gd name="connsiteY5-68" fmla="*/ 0 h 2446984"/>
              <a:gd name="connsiteX0-69" fmla="*/ 5196960 w 5196960"/>
              <a:gd name="connsiteY0-70" fmla="*/ 2446984 h 2446984"/>
              <a:gd name="connsiteX1-71" fmla="*/ 198194 w 5196960"/>
              <a:gd name="connsiteY1-72" fmla="*/ 2446984 h 2446984"/>
              <a:gd name="connsiteX2-73" fmla="*/ 8683 w 5196960"/>
              <a:gd name="connsiteY2-74" fmla="*/ 2191276 h 2446984"/>
              <a:gd name="connsiteX3-75" fmla="*/ 587616 w 5196960"/>
              <a:gd name="connsiteY3-76" fmla="*/ 287416 h 2446984"/>
              <a:gd name="connsiteX4-77" fmla="*/ 970270 w 5196960"/>
              <a:gd name="connsiteY4-78" fmla="*/ 3810 h 2446984"/>
              <a:gd name="connsiteX5-79" fmla="*/ 5174100 w 5196960"/>
              <a:gd name="connsiteY5-80" fmla="*/ 0 h 24469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196960" h="2446984">
                <a:moveTo>
                  <a:pt x="5196960" y="2446984"/>
                </a:moveTo>
                <a:lnTo>
                  <a:pt x="198194" y="2446984"/>
                </a:lnTo>
                <a:cubicBezTo>
                  <a:pt x="65140" y="2446984"/>
                  <a:pt x="-29945" y="2318552"/>
                  <a:pt x="8683" y="2191276"/>
                </a:cubicBezTo>
                <a:lnTo>
                  <a:pt x="587616" y="287416"/>
                </a:lnTo>
                <a:cubicBezTo>
                  <a:pt x="638791" y="119035"/>
                  <a:pt x="794131" y="3810"/>
                  <a:pt x="970270" y="3810"/>
                </a:cubicBezTo>
                <a:lnTo>
                  <a:pt x="5174100" y="0"/>
                </a:lnTo>
              </a:path>
            </a:pathLst>
          </a:custGeom>
          <a:gradFill flip="none" rotWithShape="1">
            <a:gsLst>
              <a:gs pos="56000">
                <a:schemeClr val="accent2">
                  <a:alpha val="100000"/>
                </a:schemeClr>
              </a:gs>
              <a:gs pos="100000">
                <a:schemeClr val="accent2">
                  <a:lumMod val="95000"/>
                  <a:alpha val="0"/>
                </a:schemeClr>
              </a:gs>
            </a:gsLst>
            <a:lin ang="0" scaled="1"/>
            <a:tileRect/>
          </a:gradFill>
          <a:ln w="22225" cap="flat">
            <a:gradFill>
              <a:gsLst>
                <a:gs pos="57000">
                  <a:schemeClr val="accent2">
                    <a:lumMod val="75000"/>
                    <a:alpha val="100000"/>
                  </a:schemeClr>
                </a:gs>
                <a:gs pos="0">
                  <a:schemeClr val="bg1">
                    <a:alpha val="0"/>
                  </a:schemeClr>
                </a:gs>
              </a:gsLst>
              <a:lin ang="10800000" scaled="1"/>
            </a:gradFill>
            <a:prstDash val="solid"/>
            <a:miter/>
          </a:ln>
        </p:spPr>
        <p:txBody>
          <a:bodyPr rtlCol="0" anchor="ctr"/>
          <a:lstStyle/>
          <a:p>
            <a:pPr algn="ctr">
              <a:lnSpc>
                <a:spcPct val="120000"/>
              </a:lnSpc>
              <a:spcBef>
                <a:spcPts val="0"/>
              </a:spcBef>
              <a:spcAft>
                <a:spcPts val="0"/>
              </a:spcAft>
              <a:buNone/>
            </a:pPr>
            <a:endParaRPr lang="en-US" altLang="zh-CN" sz="2400" b="1" spc="120" dirty="0">
              <a:latin typeface="Times New Roman" panose="02020603050405020304" charset="0"/>
              <a:ea typeface="微软雅黑" panose="020B0503020204020204" charset="-122"/>
              <a:cs typeface="Times New Roman" panose="02020603050405020304" charset="0"/>
              <a:sym typeface="+mn-ea"/>
            </a:endParaRPr>
          </a:p>
          <a:p>
            <a:pPr indent="0" algn="ctr" fontAlgn="auto">
              <a:lnSpc>
                <a:spcPct val="100000"/>
              </a:lnSpc>
              <a:spcBef>
                <a:spcPts val="0"/>
              </a:spcBef>
              <a:spcAft>
                <a:spcPts val="0"/>
              </a:spcAft>
              <a:buNone/>
            </a:pPr>
            <a:r>
              <a:rPr lang="en-US" altLang="zh-CN" sz="2000" b="1" spc="120" dirty="0">
                <a:solidFill>
                  <a:schemeClr val="bg1"/>
                </a:solidFill>
                <a:latin typeface="Times New Roman" panose="02020603050405020304" charset="0"/>
                <a:ea typeface="微软雅黑" panose="020B0503020204020204" charset="-122"/>
                <a:cs typeface="Times New Roman" panose="02020603050405020304" charset="0"/>
                <a:sym typeface="+mn-ea"/>
              </a:rPr>
              <a:t>Liquid Addition-Cure </a:t>
            </a:r>
          </a:p>
          <a:p>
            <a:pPr indent="0" algn="ctr" fontAlgn="auto">
              <a:lnSpc>
                <a:spcPct val="100000"/>
              </a:lnSpc>
              <a:spcBef>
                <a:spcPts val="0"/>
              </a:spcBef>
              <a:spcAft>
                <a:spcPts val="0"/>
              </a:spcAft>
              <a:buNone/>
            </a:pPr>
            <a:r>
              <a:rPr lang="en-US" altLang="zh-CN" sz="2000" b="1" spc="120" dirty="0">
                <a:solidFill>
                  <a:schemeClr val="bg1"/>
                </a:solidFill>
                <a:latin typeface="Times New Roman" panose="02020603050405020304" charset="0"/>
                <a:ea typeface="微软雅黑" panose="020B0503020204020204" charset="-122"/>
                <a:cs typeface="Times New Roman" panose="02020603050405020304" charset="0"/>
                <a:sym typeface="+mn-ea"/>
              </a:rPr>
              <a:t>Fluorosilicone Rubber</a:t>
            </a:r>
            <a:r>
              <a:rPr lang="en-US" altLang="zh-CN" sz="2400" b="1" spc="120" dirty="0">
                <a:latin typeface="Times New Roman" panose="02020603050405020304" charset="0"/>
                <a:ea typeface="微软雅黑" panose="020B0503020204020204" charset="-122"/>
                <a:cs typeface="Times New Roman" panose="02020603050405020304" charset="0"/>
                <a:sym typeface="+mn-ea"/>
              </a:rPr>
              <a:t> </a:t>
            </a:r>
          </a:p>
          <a:p>
            <a:endParaRPr lang="en-US" altLang="zh-CN" b="1" spc="120" dirty="0">
              <a:solidFill>
                <a:schemeClr val="tx1"/>
              </a:solidFill>
              <a:latin typeface="Times New Roman" panose="02020603050405020304" charset="0"/>
              <a:ea typeface="微软雅黑" panose="020B0503020204020204" charset="-122"/>
            </a:endParaRPr>
          </a:p>
        </p:txBody>
      </p:sp>
      <p:sp>
        <p:nvSpPr>
          <p:cNvPr id="5" name="任意多边形: 形状 7"/>
          <p:cNvSpPr/>
          <p:nvPr>
            <p:custDataLst>
              <p:tags r:id="rId7"/>
            </p:custDataLst>
          </p:nvPr>
        </p:nvSpPr>
        <p:spPr>
          <a:xfrm>
            <a:off x="861060" y="551815"/>
            <a:ext cx="5081905" cy="862330"/>
          </a:xfrm>
          <a:custGeom>
            <a:avLst/>
            <a:gdLst>
              <a:gd name="connsiteX0" fmla="*/ 4268455 w 5196959"/>
              <a:gd name="connsiteY0" fmla="*/ 2443174 h 2443174"/>
              <a:gd name="connsiteX1" fmla="*/ 0 w 5196959"/>
              <a:gd name="connsiteY1" fmla="*/ 2443174 h 2443174"/>
              <a:gd name="connsiteX2" fmla="*/ 0 w 5196959"/>
              <a:gd name="connsiteY2" fmla="*/ 0 h 2443174"/>
              <a:gd name="connsiteX3" fmla="*/ 4998766 w 5196959"/>
              <a:gd name="connsiteY3" fmla="*/ 0 h 2443174"/>
              <a:gd name="connsiteX4" fmla="*/ 5188277 w 5196959"/>
              <a:gd name="connsiteY4" fmla="*/ 255708 h 2443174"/>
              <a:gd name="connsiteX5" fmla="*/ 4597293 w 5196959"/>
              <a:gd name="connsiteY5" fmla="*/ 2199517 h 2443174"/>
              <a:gd name="connsiteX6" fmla="*/ 4268455 w 5196959"/>
              <a:gd name="connsiteY6" fmla="*/ 2443174 h 2443174"/>
              <a:gd name="connsiteX0-1" fmla="*/ 0 w 5196960"/>
              <a:gd name="connsiteY0-2" fmla="*/ 0 h 2443174"/>
              <a:gd name="connsiteX1-3" fmla="*/ 4998766 w 5196960"/>
              <a:gd name="connsiteY1-4" fmla="*/ 0 h 2443174"/>
              <a:gd name="connsiteX2-5" fmla="*/ 5188277 w 5196960"/>
              <a:gd name="connsiteY2-6" fmla="*/ 255708 h 2443174"/>
              <a:gd name="connsiteX3-7" fmla="*/ 4597293 w 5196960"/>
              <a:gd name="connsiteY3-8" fmla="*/ 2199517 h 2443174"/>
              <a:gd name="connsiteX4-9" fmla="*/ 4268455 w 5196960"/>
              <a:gd name="connsiteY4-10" fmla="*/ 2443174 h 2443174"/>
              <a:gd name="connsiteX5-11" fmla="*/ 0 w 5196960"/>
              <a:gd name="connsiteY5-12" fmla="*/ 2443174 h 2443174"/>
              <a:gd name="connsiteX6-13" fmla="*/ 91440 w 5196960"/>
              <a:gd name="connsiteY6-14" fmla="*/ 91440 h 2443174"/>
              <a:gd name="connsiteX0-15" fmla="*/ 41910 w 5238870"/>
              <a:gd name="connsiteY0-16" fmla="*/ 0 h 2443174"/>
              <a:gd name="connsiteX1-17" fmla="*/ 5040676 w 5238870"/>
              <a:gd name="connsiteY1-18" fmla="*/ 0 h 2443174"/>
              <a:gd name="connsiteX2-19" fmla="*/ 5230187 w 5238870"/>
              <a:gd name="connsiteY2-20" fmla="*/ 255708 h 2443174"/>
              <a:gd name="connsiteX3-21" fmla="*/ 4639203 w 5238870"/>
              <a:gd name="connsiteY3-22" fmla="*/ 2199517 h 2443174"/>
              <a:gd name="connsiteX4-23" fmla="*/ 4310365 w 5238870"/>
              <a:gd name="connsiteY4-24" fmla="*/ 2443174 h 2443174"/>
              <a:gd name="connsiteX5-25" fmla="*/ 41910 w 5238870"/>
              <a:gd name="connsiteY5-26" fmla="*/ 2443174 h 2443174"/>
              <a:gd name="connsiteX6-27" fmla="*/ 0 w 5238870"/>
              <a:gd name="connsiteY6-28" fmla="*/ 415290 h 2443174"/>
              <a:gd name="connsiteX0-29" fmla="*/ 0 w 5196960"/>
              <a:gd name="connsiteY0-30" fmla="*/ 0 h 2443174"/>
              <a:gd name="connsiteX1-31" fmla="*/ 4998766 w 5196960"/>
              <a:gd name="connsiteY1-32" fmla="*/ 0 h 2443174"/>
              <a:gd name="connsiteX2-33" fmla="*/ 5188277 w 5196960"/>
              <a:gd name="connsiteY2-34" fmla="*/ 255708 h 2443174"/>
              <a:gd name="connsiteX3-35" fmla="*/ 4597293 w 5196960"/>
              <a:gd name="connsiteY3-36" fmla="*/ 2199517 h 2443174"/>
              <a:gd name="connsiteX4-37" fmla="*/ 4268455 w 5196960"/>
              <a:gd name="connsiteY4-38" fmla="*/ 2443174 h 2443174"/>
              <a:gd name="connsiteX5-39" fmla="*/ 0 w 5196960"/>
              <a:gd name="connsiteY5-40" fmla="*/ 2443174 h 24431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196960" h="2443174">
                <a:moveTo>
                  <a:pt x="0" y="0"/>
                </a:moveTo>
                <a:lnTo>
                  <a:pt x="4998766" y="0"/>
                </a:lnTo>
                <a:cubicBezTo>
                  <a:pt x="5131820" y="0"/>
                  <a:pt x="5226906" y="128432"/>
                  <a:pt x="5188277" y="255708"/>
                </a:cubicBezTo>
                <a:lnTo>
                  <a:pt x="4597293" y="2199517"/>
                </a:lnTo>
                <a:cubicBezTo>
                  <a:pt x="4553217" y="2344292"/>
                  <a:pt x="4419833" y="2443174"/>
                  <a:pt x="4268455" y="2443174"/>
                </a:cubicBezTo>
                <a:lnTo>
                  <a:pt x="0" y="2443174"/>
                </a:lnTo>
              </a:path>
            </a:pathLst>
          </a:custGeom>
          <a:gradFill>
            <a:gsLst>
              <a:gs pos="45000">
                <a:schemeClr val="accent1">
                  <a:alpha val="100000"/>
                </a:schemeClr>
              </a:gs>
              <a:gs pos="0">
                <a:schemeClr val="accent1">
                  <a:alpha val="0"/>
                </a:schemeClr>
              </a:gs>
            </a:gsLst>
            <a:lin ang="0" scaled="1"/>
          </a:gradFill>
          <a:ln w="22225" cap="flat">
            <a:gradFill>
              <a:gsLst>
                <a:gs pos="47000">
                  <a:schemeClr val="accent1">
                    <a:lumMod val="75000"/>
                    <a:alpha val="100000"/>
                  </a:schemeClr>
                </a:gs>
                <a:gs pos="100000">
                  <a:schemeClr val="bg1">
                    <a:alpha val="0"/>
                  </a:schemeClr>
                </a:gs>
              </a:gsLst>
              <a:lin ang="10740000" scaled="0"/>
            </a:gradFill>
            <a:prstDash val="solid"/>
            <a:miter/>
          </a:ln>
        </p:spPr>
        <p:txBody>
          <a:bodyPr rtlCol="0" anchor="ctr"/>
          <a:lstStyle/>
          <a:p>
            <a:r>
              <a:rPr lang="en-US" altLang="zh-CN" b="1" spc="120">
                <a:latin typeface="Times New Roman" panose="02020603050405020304" charset="0"/>
                <a:ea typeface="微软雅黑" panose="020B0503020204020204" charset="-122"/>
                <a:cs typeface="Times New Roman" panose="02020603050405020304" charset="0"/>
                <a:sym typeface="+mn-ea"/>
              </a:rPr>
              <a:t>  </a:t>
            </a:r>
            <a:r>
              <a:rPr lang="en-US" altLang="zh-CN" sz="2400" b="1" spc="120">
                <a:latin typeface="Times New Roman" panose="02020603050405020304" charset="0"/>
                <a:ea typeface="微软雅黑" panose="020B0503020204020204" charset="-122"/>
                <a:cs typeface="Times New Roman" panose="02020603050405020304" charset="0"/>
                <a:sym typeface="+mn-ea"/>
              </a:rPr>
              <a:t> </a:t>
            </a:r>
          </a:p>
          <a:p>
            <a:pPr algn="ctr"/>
            <a:r>
              <a:rPr lang="en-US" altLang="zh-CN" sz="2400" b="1" spc="120">
                <a:latin typeface="Times New Roman" panose="02020603050405020304" charset="0"/>
                <a:ea typeface="微软雅黑" panose="020B0503020204020204" charset="-122"/>
                <a:cs typeface="Times New Roman" panose="02020603050405020304" charset="0"/>
                <a:sym typeface="+mn-ea"/>
              </a:rPr>
              <a:t>         </a:t>
            </a:r>
            <a:r>
              <a:rPr lang="en-US" altLang="zh-CN" sz="2000" b="1" spc="120">
                <a:latin typeface="Times New Roman" panose="02020603050405020304" charset="0"/>
                <a:ea typeface="微软雅黑" panose="020B0503020204020204" charset="-122"/>
                <a:cs typeface="Times New Roman" panose="02020603050405020304" charset="0"/>
                <a:sym typeface="+mn-ea"/>
              </a:rPr>
              <a:t> </a:t>
            </a:r>
            <a:r>
              <a:rPr lang="en-US" altLang="zh-CN" sz="2000" b="1" spc="120">
                <a:solidFill>
                  <a:schemeClr val="bg1"/>
                </a:solidFill>
                <a:latin typeface="Times New Roman" panose="02020603050405020304" charset="0"/>
                <a:ea typeface="微软雅黑" panose="020B0503020204020204" charset="-122"/>
                <a:cs typeface="Times New Roman" panose="02020603050405020304" charset="0"/>
                <a:sym typeface="+mn-ea"/>
              </a:rPr>
              <a:t>High-Temperature Vulcanized Fluorosilicone Rubber</a:t>
            </a:r>
            <a:endParaRPr lang="en-US" altLang="zh-CN" b="1" spc="120">
              <a:solidFill>
                <a:schemeClr val="bg1"/>
              </a:solidFill>
              <a:latin typeface="Times New Roman" panose="02020603050405020304" charset="0"/>
              <a:ea typeface="微软雅黑" panose="020B0503020204020204" charset="-122"/>
              <a:cs typeface="Times New Roman" panose="02020603050405020304" charset="0"/>
            </a:endParaRPr>
          </a:p>
          <a:p>
            <a:endParaRPr lang="en-US" altLang="zh-CN" b="1" spc="120">
              <a:solidFill>
                <a:schemeClr val="bg1"/>
              </a:solidFill>
              <a:latin typeface="Times New Roman" panose="02020603050405020304" charset="0"/>
              <a:ea typeface="微软雅黑" panose="020B0503020204020204" charset="-122"/>
              <a:cs typeface="Times New Roman" panose="02020603050405020304" charset="0"/>
            </a:endParaRPr>
          </a:p>
        </p:txBody>
      </p:sp>
      <p:sp>
        <p:nvSpPr>
          <p:cNvPr id="8" name="矩形 7" descr="7b0a2020202022776f7264617274223a2022220a7d0a"/>
          <p:cNvSpPr/>
          <p:nvPr/>
        </p:nvSpPr>
        <p:spPr>
          <a:xfrm>
            <a:off x="5654675" y="133350"/>
            <a:ext cx="1805940" cy="1306195"/>
          </a:xfrm>
          <a:prstGeom prst="rect">
            <a:avLst/>
          </a:prstGeom>
          <a:ln>
            <a:noFill/>
          </a:ln>
        </p:spPr>
        <p:style>
          <a:lnRef idx="2">
            <a:schemeClr val="accent1"/>
          </a:lnRef>
          <a:fillRef idx="0">
            <a:srgbClr val="FFFFFF"/>
          </a:fillRef>
          <a:effectRef idx="0">
            <a:srgbClr val="FFFFFF"/>
          </a:effectRef>
          <a:fontRef idx="minor">
            <a:schemeClr val="tx1"/>
          </a:fontRef>
        </p:style>
        <p:txBody>
          <a:bodyPr rtlCol="0" anchor="t">
            <a:scene3d>
              <a:camera prst="orthographicFront"/>
              <a:lightRig rig="threePt" dir="t"/>
            </a:scene3d>
          </a:bodyPr>
          <a:lstStyle/>
          <a:p>
            <a:pPr algn="ctr"/>
            <a:r>
              <a:rPr lang="en-US" altLang="zh-CN"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charset="0"/>
                <a:ea typeface="MingLiU-ExtB" panose="02020500000000000000" charset="-120"/>
                <a:cs typeface="Times New Roman" panose="02020603050405020304" charset="0"/>
                <a:sym typeface="汉仪超级战甲简" panose="00020600040101010101" charset="-122"/>
              </a:rPr>
              <a:t>V</a:t>
            </a:r>
            <a:r>
              <a:rPr lang="en-US" altLang="zh-CN"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charset="0"/>
                <a:ea typeface="MingLiU-ExtB" panose="02020500000000000000" charset="-120"/>
                <a:cs typeface="Times New Roman" panose="02020603050405020304" charset="0"/>
                <a:sym typeface="汉仪超级战甲简" panose="00020600040101010101" charset="-122"/>
              </a:rPr>
              <a:t>S</a:t>
            </a:r>
          </a:p>
        </p:txBody>
      </p:sp>
      <p:sp>
        <p:nvSpPr>
          <p:cNvPr id="12" name="矩形 11"/>
          <p:cNvSpPr/>
          <p:nvPr/>
        </p:nvSpPr>
        <p:spPr>
          <a:xfrm>
            <a:off x="7815580" y="767715"/>
            <a:ext cx="3905250" cy="79375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2"/>
            </p:custDataLst>
          </p:nvPr>
        </p:nvSpPr>
        <p:spPr>
          <a:xfrm>
            <a:off x="688310" y="2905125"/>
            <a:ext cx="2764822" cy="1132205"/>
          </a:xfrm>
          <a:prstGeom prst="rect">
            <a:avLst/>
          </a:prstGeom>
          <a:ln>
            <a:noFill/>
            <a:prstDash val="sysDash"/>
          </a:ln>
        </p:spPr>
        <p:txBody>
          <a:bodyPr vert="horz" wrap="square" lIns="0" tIns="0" rIns="0" bIns="0" rtlCol="0">
            <a:noAutofit/>
          </a:bodyPr>
          <a:lstStyle/>
          <a:p>
            <a:pPr indent="0" algn="l" fontAlgn="auto">
              <a:lnSpc>
                <a:spcPct val="100000"/>
              </a:lnSpc>
              <a:spcBef>
                <a:spcPts val="0"/>
              </a:spcBef>
              <a:spcAft>
                <a:spcPts val="0"/>
              </a:spcAft>
              <a:buClrTx/>
              <a:buSzTx/>
              <a:buFontTx/>
            </a:pPr>
            <a:r>
              <a:rPr lang="en-US" altLang="zh-CN" b="1" spc="120" dirty="0">
                <a:solidFill>
                  <a:srgbClr val="FF0000"/>
                </a:solidFill>
                <a:latin typeface="Times New Roman" panose="02020603050405020304" charset="0"/>
                <a:ea typeface="微软雅黑" panose="020B0503020204020204" charset="-122"/>
                <a:cs typeface="Times New Roman" panose="02020603050405020304" charset="0"/>
              </a:rPr>
              <a:t>Resilience &gt;35%</a:t>
            </a:r>
            <a:r>
              <a:rPr lang="en-US" altLang="zh-CN" b="1" spc="120" dirty="0">
                <a:latin typeface="Times New Roman" panose="02020603050405020304" charset="0"/>
                <a:ea typeface="微软雅黑" panose="020B0503020204020204" charset="-122"/>
                <a:cs typeface="Times New Roman" panose="02020603050405020304" charset="0"/>
              </a:rPr>
              <a:t>, Suitable for manufacturing umbrella valves, duckbill valves, O‑rings, diaphragms, and similar components.</a:t>
            </a:r>
          </a:p>
        </p:txBody>
      </p:sp>
      <p:sp>
        <p:nvSpPr>
          <p:cNvPr id="5" name="矩形 4"/>
          <p:cNvSpPr/>
          <p:nvPr>
            <p:custDataLst>
              <p:tags r:id="rId3"/>
            </p:custDataLst>
          </p:nvPr>
        </p:nvSpPr>
        <p:spPr>
          <a:xfrm>
            <a:off x="716915" y="1768475"/>
            <a:ext cx="2699385" cy="898525"/>
          </a:xfrm>
          <a:prstGeom prst="rect">
            <a:avLst/>
          </a:prstGeom>
          <a:noFill/>
        </p:spPr>
        <p:txBody>
          <a:bodyPr wrap="square" lIns="0" tIns="0" rIns="0" bIns="0" rtlCol="0" anchor="b">
            <a:noAutofit/>
          </a:bodyPr>
          <a:lstStyle/>
          <a:p>
            <a:pPr algn="ctr">
              <a:spcBef>
                <a:spcPct val="0"/>
              </a:spcBef>
              <a:spcAft>
                <a:spcPct val="0"/>
              </a:spcAft>
            </a:pPr>
            <a:r>
              <a:rPr lang="en-US" altLang="zh-CN" b="1" kern="0" dirty="0">
                <a:solidFill>
                  <a:schemeClr val="accent1"/>
                </a:solidFill>
                <a:latin typeface="Times New Roman" panose="02020603050405020304" charset="0"/>
                <a:cs typeface="Times New Roman" panose="02020603050405020304" charset="0"/>
              </a:rPr>
              <a:t>High-Resilience</a:t>
            </a:r>
          </a:p>
          <a:p>
            <a:pPr algn="ctr">
              <a:spcBef>
                <a:spcPct val="0"/>
              </a:spcBef>
              <a:spcAft>
                <a:spcPct val="0"/>
              </a:spcAft>
            </a:pPr>
            <a:r>
              <a:rPr lang="en-US" altLang="zh-CN" b="1" kern="0" dirty="0">
                <a:solidFill>
                  <a:schemeClr val="accent1"/>
                </a:solidFill>
                <a:latin typeface="Times New Roman" panose="02020603050405020304" charset="0"/>
                <a:cs typeface="Times New Roman" panose="02020603050405020304" charset="0"/>
              </a:rPr>
              <a:t>Fluorosilicone Rubber</a:t>
            </a:r>
          </a:p>
        </p:txBody>
      </p:sp>
      <p:sp>
        <p:nvSpPr>
          <p:cNvPr id="6" name="矩形 5"/>
          <p:cNvSpPr/>
          <p:nvPr>
            <p:custDataLst>
              <p:tags r:id="rId4"/>
            </p:custDataLst>
          </p:nvPr>
        </p:nvSpPr>
        <p:spPr>
          <a:xfrm>
            <a:off x="900113" y="1271588"/>
            <a:ext cx="1325208" cy="991633"/>
          </a:xfrm>
          <a:prstGeom prst="rect">
            <a:avLst/>
          </a:prstGeom>
          <a:noFill/>
        </p:spPr>
        <p:txBody>
          <a:bodyPr wrap="none" lIns="0" tIns="0" rIns="0" bIns="0" rtlCol="0" anchor="ctr">
            <a:normAutofit fontScale="97500" lnSpcReduction="10000"/>
          </a:bodyPr>
          <a:lstStyle/>
          <a:p>
            <a:pPr>
              <a:spcBef>
                <a:spcPct val="0"/>
              </a:spcBef>
              <a:spcAft>
                <a:spcPct val="0"/>
              </a:spcAft>
            </a:pPr>
            <a:r>
              <a:rPr lang="en-US" altLang="zh-CN" sz="7200" b="1" kern="0" dirty="0">
                <a:solidFill>
                  <a:schemeClr val="accent1"/>
                </a:solidFill>
                <a:latin typeface="Times New Roman" panose="02020603050405020304" charset="0"/>
                <a:cs typeface="Times New Roman" panose="02020603050405020304" charset="0"/>
              </a:rPr>
              <a:t>01</a:t>
            </a:r>
          </a:p>
        </p:txBody>
      </p:sp>
      <p:sp>
        <p:nvSpPr>
          <p:cNvPr id="7" name="矩形 6"/>
          <p:cNvSpPr/>
          <p:nvPr>
            <p:custDataLst>
              <p:tags r:id="rId5"/>
            </p:custDataLst>
          </p:nvPr>
        </p:nvSpPr>
        <p:spPr>
          <a:xfrm>
            <a:off x="3605530" y="2862580"/>
            <a:ext cx="2730500" cy="1132205"/>
          </a:xfrm>
          <a:prstGeom prst="rect">
            <a:avLst/>
          </a:prstGeom>
          <a:ln>
            <a:noFill/>
            <a:prstDash val="sysDash"/>
          </a:ln>
        </p:spPr>
        <p:txBody>
          <a:bodyPr vert="horz" wrap="square" lIns="0" tIns="0" rIns="0" bIns="0" rtlCol="0">
            <a:noAutofit/>
          </a:bodyPr>
          <a:lstStyle/>
          <a:p>
            <a:pPr algn="l">
              <a:lnSpc>
                <a:spcPct val="120000"/>
              </a:lnSpc>
              <a:spcBef>
                <a:spcPts val="0"/>
              </a:spcBef>
              <a:spcAft>
                <a:spcPts val="0"/>
              </a:spcAft>
              <a:buClrTx/>
              <a:buSzTx/>
              <a:buFontTx/>
            </a:pPr>
            <a:r>
              <a:rPr lang="en-US" altLang="zh-CN" b="1" spc="120" dirty="0">
                <a:solidFill>
                  <a:schemeClr val="dk1"/>
                </a:solidFill>
                <a:latin typeface="Times New Roman" panose="02020603050405020304" charset="0"/>
                <a:ea typeface="微软雅黑" panose="020B0503020204020204" charset="-122"/>
                <a:cs typeface="Times New Roman" panose="02020603050405020304" charset="0"/>
              </a:rPr>
              <a:t>Offers </a:t>
            </a:r>
            <a:r>
              <a:rPr lang="en-US" altLang="zh-CN" b="1" spc="120" dirty="0">
                <a:solidFill>
                  <a:srgbClr val="EE0000"/>
                </a:solidFill>
                <a:latin typeface="Times New Roman" panose="02020603050405020304" charset="0"/>
                <a:ea typeface="微软雅黑" panose="020B0503020204020204" charset="-122"/>
                <a:cs typeface="Times New Roman" panose="02020603050405020304" charset="0"/>
              </a:rPr>
              <a:t>excellent tensile and</a:t>
            </a:r>
            <a:r>
              <a:rPr lang="en-US" altLang="zh-CN" b="1" spc="120" dirty="0">
                <a:solidFill>
                  <a:schemeClr val="dk1"/>
                </a:solidFill>
                <a:latin typeface="Times New Roman" panose="02020603050405020304" charset="0"/>
                <a:ea typeface="微软雅黑" panose="020B0503020204020204" charset="-122"/>
                <a:cs typeface="Times New Roman" panose="02020603050405020304" charset="0"/>
              </a:rPr>
              <a:t> </a:t>
            </a:r>
            <a:r>
              <a:rPr lang="en-US" altLang="zh-CN" b="1" spc="120" dirty="0">
                <a:solidFill>
                  <a:srgbClr val="EE0000"/>
                </a:solidFill>
                <a:latin typeface="Times New Roman" panose="02020603050405020304" charset="0"/>
                <a:ea typeface="微软雅黑" panose="020B0503020204020204" charset="-122"/>
                <a:cs typeface="Times New Roman" panose="02020603050405020304" charset="0"/>
              </a:rPr>
              <a:t>tear strength</a:t>
            </a:r>
            <a:r>
              <a:rPr lang="en-US" altLang="zh-CN" b="1" spc="120" dirty="0">
                <a:solidFill>
                  <a:schemeClr val="dk1"/>
                </a:solidFill>
                <a:latin typeface="Times New Roman" panose="02020603050405020304" charset="0"/>
                <a:ea typeface="微软雅黑" panose="020B0503020204020204" charset="-122"/>
                <a:cs typeface="Times New Roman" panose="02020603050405020304" charset="0"/>
              </a:rPr>
              <a:t>, making it ideal for damping elements and dynamic, fatigue‑resistant parts.</a:t>
            </a:r>
          </a:p>
        </p:txBody>
      </p:sp>
      <p:sp>
        <p:nvSpPr>
          <p:cNvPr id="8" name="矩形 7"/>
          <p:cNvSpPr/>
          <p:nvPr>
            <p:custDataLst>
              <p:tags r:id="rId6"/>
            </p:custDataLst>
          </p:nvPr>
        </p:nvSpPr>
        <p:spPr>
          <a:xfrm>
            <a:off x="3275965" y="1823720"/>
            <a:ext cx="3317240" cy="865505"/>
          </a:xfrm>
          <a:prstGeom prst="rect">
            <a:avLst/>
          </a:prstGeom>
          <a:noFill/>
        </p:spPr>
        <p:txBody>
          <a:bodyPr wrap="square" lIns="0" tIns="0" rIns="0" bIns="0" rtlCol="0" anchor="b">
            <a:noAutofit/>
          </a:bodyPr>
          <a:lstStyle/>
          <a:p>
            <a:pPr algn="ctr"/>
            <a:r>
              <a:rPr lang="en-US" altLang="zh-CN" sz="1800" b="1" kern="0" dirty="0">
                <a:solidFill>
                  <a:srgbClr val="1A8FF9"/>
                </a:solidFill>
                <a:latin typeface="Times New Roman" panose="02020603050405020304" charset="0"/>
                <a:cs typeface="Times New Roman" panose="02020603050405020304" charset="0"/>
                <a:sym typeface="+mn-ea"/>
              </a:rPr>
              <a:t>High-Tear-Strength </a:t>
            </a:r>
          </a:p>
          <a:p>
            <a:pPr algn="ctr">
              <a:spcBef>
                <a:spcPct val="0"/>
              </a:spcBef>
              <a:spcAft>
                <a:spcPct val="0"/>
              </a:spcAft>
            </a:pPr>
            <a:r>
              <a:rPr lang="en-US" altLang="zh-CN" sz="1800" b="1" kern="0" dirty="0">
                <a:solidFill>
                  <a:srgbClr val="1A8FF9"/>
                </a:solidFill>
                <a:latin typeface="Times New Roman" panose="02020603050405020304" charset="0"/>
                <a:cs typeface="Times New Roman" panose="02020603050405020304" charset="0"/>
                <a:sym typeface="+mn-ea"/>
              </a:rPr>
              <a:t>Fluorosilicone Rubber</a:t>
            </a:r>
            <a:endParaRPr lang="en-US" altLang="zh-CN" sz="1800" b="1" kern="0" dirty="0">
              <a:solidFill>
                <a:srgbClr val="1A8FF9"/>
              </a:solidFill>
              <a:latin typeface="Times New Roman" panose="02020603050405020304" charset="0"/>
              <a:ea typeface="微软雅黑" panose="020B0503020204020204" charset="-122"/>
              <a:cs typeface="Times New Roman" panose="02020603050405020304" charset="0"/>
              <a:sym typeface="+mn-ea"/>
            </a:endParaRPr>
          </a:p>
        </p:txBody>
      </p:sp>
      <p:sp>
        <p:nvSpPr>
          <p:cNvPr id="10" name="矩形 9"/>
          <p:cNvSpPr/>
          <p:nvPr>
            <p:custDataLst>
              <p:tags r:id="rId7"/>
            </p:custDataLst>
          </p:nvPr>
        </p:nvSpPr>
        <p:spPr>
          <a:xfrm>
            <a:off x="3706813" y="1271588"/>
            <a:ext cx="1325208" cy="991633"/>
          </a:xfrm>
          <a:prstGeom prst="rect">
            <a:avLst/>
          </a:prstGeom>
          <a:noFill/>
        </p:spPr>
        <p:txBody>
          <a:bodyPr wrap="none" lIns="0" tIns="0" rIns="0" bIns="0" rtlCol="0" anchor="ctr">
            <a:normAutofit/>
          </a:bodyPr>
          <a:lstStyle/>
          <a:p>
            <a:pPr>
              <a:spcBef>
                <a:spcPct val="0"/>
              </a:spcBef>
              <a:spcAft>
                <a:spcPct val="0"/>
              </a:spcAft>
            </a:pPr>
            <a:r>
              <a:rPr lang="zh-CN" sz="5800" b="1" dirty="0">
                <a:solidFill>
                  <a:srgbClr val="1A8FF9"/>
                </a:solidFill>
                <a:latin typeface="Times New Roman" panose="02020603050405020304" charset="0"/>
                <a:ea typeface="微软雅黑" panose="020B0503020204020204" charset="-122"/>
                <a:cs typeface="Times New Roman" panose="02020603050405020304" charset="0"/>
              </a:rPr>
              <a:t>02</a:t>
            </a:r>
            <a:endParaRPr lang="zh-CN" altLang="zh-CN" sz="5800" b="1" kern="0" dirty="0">
              <a:solidFill>
                <a:srgbClr val="1A8FF9"/>
              </a:solidFill>
              <a:latin typeface="Times New Roman" panose="02020603050405020304" charset="0"/>
              <a:ea typeface="微软雅黑" panose="020B0503020204020204" charset="-122"/>
              <a:cs typeface="Times New Roman" panose="02020603050405020304" charset="0"/>
            </a:endParaRPr>
          </a:p>
        </p:txBody>
      </p:sp>
      <p:sp>
        <p:nvSpPr>
          <p:cNvPr id="11" name="矩形 10"/>
          <p:cNvSpPr/>
          <p:nvPr>
            <p:custDataLst>
              <p:tags r:id="rId8"/>
            </p:custDataLst>
          </p:nvPr>
        </p:nvSpPr>
        <p:spPr>
          <a:xfrm>
            <a:off x="6532880" y="2917190"/>
            <a:ext cx="2646045" cy="1762125"/>
          </a:xfrm>
          <a:prstGeom prst="rect">
            <a:avLst/>
          </a:prstGeom>
          <a:ln>
            <a:noFill/>
            <a:prstDash val="sysDash"/>
          </a:ln>
        </p:spPr>
        <p:txBody>
          <a:bodyPr vert="horz" wrap="square" lIns="0" tIns="0" rIns="0" bIns="0" rtlCol="0">
            <a:noAutofit/>
          </a:bodyPr>
          <a:lstStyle/>
          <a:p>
            <a:pPr indent="0" fontAlgn="auto">
              <a:lnSpc>
                <a:spcPct val="100000"/>
              </a:lnSpc>
              <a:spcBef>
                <a:spcPct val="0"/>
              </a:spcBef>
              <a:spcAft>
                <a:spcPct val="0"/>
              </a:spcAft>
            </a:pPr>
            <a:r>
              <a:rPr lang="en-US" altLang="zh-CN" b="1" spc="120" dirty="0">
                <a:solidFill>
                  <a:schemeClr val="dk1"/>
                </a:solidFill>
                <a:latin typeface="Times New Roman" panose="02020603050405020304" charset="0"/>
                <a:ea typeface="微软雅黑" panose="020B0503020204020204" charset="-122"/>
                <a:cs typeface="Times New Roman" panose="02020603050405020304" charset="0"/>
              </a:rPr>
              <a:t>When used with a dedicated primer, it achieves </a:t>
            </a:r>
            <a:r>
              <a:rPr lang="en-US" altLang="zh-CN" b="1" spc="120" dirty="0">
                <a:solidFill>
                  <a:srgbClr val="EE0000"/>
                </a:solidFill>
                <a:latin typeface="Times New Roman" panose="02020603050405020304" charset="0"/>
                <a:ea typeface="微软雅黑" panose="020B0503020204020204" charset="-122"/>
                <a:cs typeface="Times New Roman" panose="02020603050405020304" charset="0"/>
              </a:rPr>
              <a:t>excellent adhesion</a:t>
            </a:r>
            <a:r>
              <a:rPr lang="en-US" altLang="zh-CN" b="1" spc="120" dirty="0">
                <a:solidFill>
                  <a:schemeClr val="dk1"/>
                </a:solidFill>
                <a:latin typeface="Times New Roman" panose="02020603050405020304" charset="0"/>
                <a:ea typeface="微软雅黑" panose="020B0503020204020204" charset="-122"/>
                <a:cs typeface="Times New Roman" panose="02020603050405020304" charset="0"/>
              </a:rPr>
              <a:t> to metals, nylon, and other substrates.</a:t>
            </a:r>
          </a:p>
        </p:txBody>
      </p:sp>
      <p:sp>
        <p:nvSpPr>
          <p:cNvPr id="12" name="矩形 11"/>
          <p:cNvSpPr/>
          <p:nvPr>
            <p:custDataLst>
              <p:tags r:id="rId9"/>
            </p:custDataLst>
          </p:nvPr>
        </p:nvSpPr>
        <p:spPr>
          <a:xfrm>
            <a:off x="6396990" y="2098040"/>
            <a:ext cx="2546985" cy="591185"/>
          </a:xfrm>
          <a:prstGeom prst="rect">
            <a:avLst/>
          </a:prstGeom>
          <a:noFill/>
        </p:spPr>
        <p:txBody>
          <a:bodyPr wrap="square" lIns="0" tIns="0" rIns="0" bIns="0" rtlCol="0" anchor="b">
            <a:noAutofit/>
          </a:bodyPr>
          <a:lstStyle/>
          <a:p>
            <a:pPr algn="ctr">
              <a:spcBef>
                <a:spcPct val="0"/>
              </a:spcBef>
              <a:spcAft>
                <a:spcPct val="0"/>
              </a:spcAft>
            </a:pPr>
            <a:r>
              <a:rPr lang="en-US" altLang="zh-CN" sz="1800" b="1" kern="0" dirty="0">
                <a:solidFill>
                  <a:schemeClr val="accent1"/>
                </a:solidFill>
                <a:latin typeface="Times New Roman" panose="02020603050405020304" charset="0"/>
                <a:cs typeface="Times New Roman" panose="02020603050405020304" charset="0"/>
                <a:sym typeface="+mn-ea"/>
              </a:rPr>
              <a:t>Metal‑ / Nylon‑Bondable</a:t>
            </a:r>
          </a:p>
          <a:p>
            <a:pPr algn="ctr">
              <a:spcBef>
                <a:spcPct val="0"/>
              </a:spcBef>
              <a:spcAft>
                <a:spcPct val="0"/>
              </a:spcAft>
            </a:pPr>
            <a:r>
              <a:rPr lang="en-US" altLang="zh-CN" sz="1800" b="1" kern="0" dirty="0">
                <a:solidFill>
                  <a:schemeClr val="accent1"/>
                </a:solidFill>
                <a:latin typeface="Times New Roman" panose="02020603050405020304" charset="0"/>
                <a:cs typeface="Times New Roman" panose="02020603050405020304" charset="0"/>
                <a:sym typeface="+mn-ea"/>
              </a:rPr>
              <a:t>Fluorosilicone Rubber</a:t>
            </a:r>
            <a:endParaRPr lang="zh-CN" altLang="en-US" sz="2800" b="1" kern="0" dirty="0">
              <a:solidFill>
                <a:schemeClr val="accent1"/>
              </a:solidFill>
              <a:latin typeface="Times New Roman" panose="02020603050405020304" charset="0"/>
              <a:cs typeface="Times New Roman" panose="02020603050405020304" charset="0"/>
            </a:endParaRPr>
          </a:p>
        </p:txBody>
      </p:sp>
      <p:sp>
        <p:nvSpPr>
          <p:cNvPr id="15" name="矩形 14"/>
          <p:cNvSpPr/>
          <p:nvPr>
            <p:custDataLst>
              <p:tags r:id="rId10"/>
            </p:custDataLst>
          </p:nvPr>
        </p:nvSpPr>
        <p:spPr>
          <a:xfrm>
            <a:off x="6512878" y="1271588"/>
            <a:ext cx="1325208" cy="991633"/>
          </a:xfrm>
          <a:prstGeom prst="rect">
            <a:avLst/>
          </a:prstGeom>
          <a:noFill/>
        </p:spPr>
        <p:txBody>
          <a:bodyPr wrap="none" lIns="0" tIns="0" rIns="0" bIns="0" rtlCol="0" anchor="ctr">
            <a:normAutofit fontScale="97500" lnSpcReduction="10000"/>
          </a:bodyPr>
          <a:lstStyle/>
          <a:p>
            <a:pPr>
              <a:spcBef>
                <a:spcPct val="0"/>
              </a:spcBef>
              <a:spcAft>
                <a:spcPct val="0"/>
              </a:spcAft>
            </a:pPr>
            <a:r>
              <a:rPr lang="en-US" altLang="zh-CN" sz="7200" b="1" kern="0" dirty="0">
                <a:solidFill>
                  <a:schemeClr val="accent1"/>
                </a:solidFill>
                <a:latin typeface="Times New Roman" panose="02020603050405020304" charset="0"/>
                <a:cs typeface="Times New Roman" panose="02020603050405020304" charset="0"/>
              </a:rPr>
              <a:t>03</a:t>
            </a:r>
          </a:p>
        </p:txBody>
      </p:sp>
      <p:sp>
        <p:nvSpPr>
          <p:cNvPr id="28" name="矩形 27"/>
          <p:cNvSpPr/>
          <p:nvPr>
            <p:custDataLst>
              <p:tags r:id="rId11"/>
            </p:custDataLst>
          </p:nvPr>
        </p:nvSpPr>
        <p:spPr>
          <a:xfrm>
            <a:off x="9246870" y="2917190"/>
            <a:ext cx="2423795" cy="1120140"/>
          </a:xfrm>
          <a:prstGeom prst="rect">
            <a:avLst/>
          </a:prstGeom>
          <a:ln>
            <a:noFill/>
            <a:prstDash val="sysDash"/>
          </a:ln>
        </p:spPr>
        <p:txBody>
          <a:bodyPr vert="horz" wrap="square" lIns="0" tIns="0" rIns="0" bIns="0" rtlCol="0">
            <a:noAutofit/>
          </a:bodyPr>
          <a:lstStyle/>
          <a:p>
            <a:pPr indent="0" fontAlgn="auto">
              <a:lnSpc>
                <a:spcPct val="100000"/>
              </a:lnSpc>
              <a:spcBef>
                <a:spcPct val="0"/>
              </a:spcBef>
              <a:spcAft>
                <a:spcPct val="0"/>
              </a:spcAft>
            </a:pPr>
            <a:r>
              <a:rPr lang="en-US" altLang="zh-CN" sz="1600" b="1" spc="120" dirty="0">
                <a:solidFill>
                  <a:schemeClr val="dk1"/>
                </a:solidFill>
                <a:latin typeface="Times New Roman" panose="02020603050405020304" charset="0"/>
                <a:ea typeface="微软雅黑" panose="020B0503020204020204" charset="-122"/>
                <a:cs typeface="Times New Roman" panose="02020603050405020304" charset="0"/>
              </a:rPr>
              <a:t>Features </a:t>
            </a:r>
            <a:r>
              <a:rPr lang="en-US" altLang="zh-CN" sz="1600" b="1" spc="120" dirty="0">
                <a:solidFill>
                  <a:srgbClr val="EE0000"/>
                </a:solidFill>
                <a:latin typeface="Times New Roman" panose="02020603050405020304" charset="0"/>
                <a:ea typeface="微软雅黑" panose="020B0503020204020204" charset="-122"/>
                <a:cs typeface="Times New Roman" panose="02020603050405020304" charset="0"/>
              </a:rPr>
              <a:t>excellent bondability</a:t>
            </a:r>
            <a:r>
              <a:rPr lang="en-US" altLang="zh-CN" sz="1600" b="1" spc="120" dirty="0">
                <a:solidFill>
                  <a:schemeClr val="dk1"/>
                </a:solidFill>
                <a:latin typeface="Times New Roman" panose="02020603050405020304" charset="0"/>
                <a:ea typeface="微软雅黑" panose="020B0503020204020204" charset="-122"/>
                <a:cs typeface="Times New Roman" panose="02020603050405020304" charset="0"/>
              </a:rPr>
              <a:t> to silicone rubber, enabling the production of turbocharger hoses and other composite hose assemblies.</a:t>
            </a:r>
          </a:p>
        </p:txBody>
      </p:sp>
      <p:sp>
        <p:nvSpPr>
          <p:cNvPr id="29" name="矩形 28"/>
          <p:cNvSpPr/>
          <p:nvPr>
            <p:custDataLst>
              <p:tags r:id="rId12"/>
            </p:custDataLst>
          </p:nvPr>
        </p:nvSpPr>
        <p:spPr>
          <a:xfrm>
            <a:off x="9060680" y="2098040"/>
            <a:ext cx="2734629" cy="591185"/>
          </a:xfrm>
          <a:prstGeom prst="rect">
            <a:avLst/>
          </a:prstGeom>
          <a:noFill/>
        </p:spPr>
        <p:txBody>
          <a:bodyPr wrap="square" lIns="0" tIns="0" rIns="0" bIns="0" rtlCol="0" anchor="b">
            <a:noAutofit/>
          </a:bodyPr>
          <a:lstStyle/>
          <a:p>
            <a:pPr algn="ctr">
              <a:buClrTx/>
              <a:buSzTx/>
              <a:buNone/>
            </a:pPr>
            <a:r>
              <a:rPr lang="en-US" altLang="zh-CN" sz="1800" b="1" kern="0" dirty="0">
                <a:solidFill>
                  <a:srgbClr val="1A8FF9"/>
                </a:solidFill>
                <a:latin typeface="Times New Roman" panose="02020603050405020304" charset="0"/>
                <a:cs typeface="Times New Roman" panose="02020603050405020304" charset="0"/>
                <a:sym typeface="+mn-ea"/>
              </a:rPr>
              <a:t>Turbocharger‑Hose‑Grade Fluorosilicone Rubber</a:t>
            </a:r>
            <a:endParaRPr lang="en-US" altLang="zh-CN" sz="1800" b="1" kern="0" dirty="0">
              <a:solidFill>
                <a:srgbClr val="1A8FF9"/>
              </a:solidFill>
              <a:latin typeface="Times New Roman" panose="02020603050405020304" charset="0"/>
              <a:cs typeface="Times New Roman" panose="02020603050405020304" charset="0"/>
            </a:endParaRPr>
          </a:p>
        </p:txBody>
      </p:sp>
      <p:sp>
        <p:nvSpPr>
          <p:cNvPr id="34" name="矩形 33"/>
          <p:cNvSpPr/>
          <p:nvPr>
            <p:custDataLst>
              <p:tags r:id="rId13"/>
            </p:custDataLst>
          </p:nvPr>
        </p:nvSpPr>
        <p:spPr>
          <a:xfrm>
            <a:off x="9336088" y="1271588"/>
            <a:ext cx="1325208" cy="991633"/>
          </a:xfrm>
          <a:prstGeom prst="rect">
            <a:avLst/>
          </a:prstGeom>
          <a:noFill/>
        </p:spPr>
        <p:txBody>
          <a:bodyPr wrap="none" lIns="0" tIns="0" rIns="0" bIns="0" rtlCol="0" anchor="ctr">
            <a:normAutofit/>
          </a:bodyPr>
          <a:lstStyle/>
          <a:p>
            <a:pPr>
              <a:spcBef>
                <a:spcPct val="0"/>
              </a:spcBef>
              <a:spcAft>
                <a:spcPct val="0"/>
              </a:spcAft>
            </a:pPr>
            <a:r>
              <a:rPr lang="zh-CN" sz="5800" b="1" dirty="0">
                <a:solidFill>
                  <a:srgbClr val="1A8FF9"/>
                </a:solidFill>
                <a:latin typeface="Times New Roman" panose="02020603050405020304" charset="0"/>
                <a:ea typeface="微软雅黑" panose="020B0503020204020204" charset="-122"/>
                <a:cs typeface="Times New Roman" panose="02020603050405020304" charset="0"/>
              </a:rPr>
              <a:t>04</a:t>
            </a:r>
            <a:endParaRPr lang="en-US" altLang="zh-CN" sz="7200" b="1" kern="0">
              <a:solidFill>
                <a:schemeClr val="accent2"/>
              </a:solidFill>
              <a:latin typeface="Times New Roman" panose="02020603050405020304" charset="0"/>
              <a:cs typeface="Times New Roman" panose="02020603050405020304" charset="0"/>
            </a:endParaRPr>
          </a:p>
        </p:txBody>
      </p:sp>
      <p:cxnSp>
        <p:nvCxnSpPr>
          <p:cNvPr id="14" name="直接连接符 13"/>
          <p:cNvCxnSpPr/>
          <p:nvPr>
            <p:custDataLst>
              <p:tags r:id="rId14"/>
            </p:custDataLst>
          </p:nvPr>
        </p:nvCxnSpPr>
        <p:spPr>
          <a:xfrm>
            <a:off x="620364" y="1677988"/>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5"/>
            </p:custDataLst>
          </p:nvPr>
        </p:nvCxnSpPr>
        <p:spPr>
          <a:xfrm>
            <a:off x="3501073" y="1677988"/>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6"/>
            </p:custDataLst>
          </p:nvPr>
        </p:nvCxnSpPr>
        <p:spPr>
          <a:xfrm>
            <a:off x="6307138" y="1677988"/>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7"/>
            </p:custDataLst>
          </p:nvPr>
        </p:nvCxnSpPr>
        <p:spPr>
          <a:xfrm>
            <a:off x="9037678" y="1677988"/>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pic>
        <p:nvPicPr>
          <p:cNvPr id="30" name="图片 29" descr="D:/工作相关/@@@ppt/伞阀.png伞阀"/>
          <p:cNvPicPr>
            <a:picLocks noChangeAspect="1"/>
          </p:cNvPicPr>
          <p:nvPr>
            <p:custDataLst>
              <p:tags r:id="rId18"/>
            </p:custDataLst>
          </p:nvPr>
        </p:nvPicPr>
        <p:blipFill rotWithShape="1">
          <a:blip r:embed="rId23"/>
          <a:srcRect t="16075" b="16075"/>
          <a:stretch>
            <a:fillRect/>
          </a:stretch>
        </p:blipFill>
        <p:spPr>
          <a:xfrm>
            <a:off x="954826" y="5077143"/>
            <a:ext cx="2160000" cy="1296000"/>
          </a:xfrm>
          <a:prstGeom prst="rect">
            <a:avLst/>
          </a:prstGeom>
          <a:solidFill>
            <a:schemeClr val="accent1"/>
          </a:solidFill>
          <a:ln>
            <a:solidFill>
              <a:schemeClr val="accent1">
                <a:alpha val="20000"/>
              </a:schemeClr>
            </a:solidFill>
          </a:ln>
        </p:spPr>
      </p:pic>
      <p:pic>
        <p:nvPicPr>
          <p:cNvPr id="32" name="图片 31" descr="D:/工作相关/@@@ppt/粘接制品件.png粘接制品件"/>
          <p:cNvPicPr>
            <a:picLocks noChangeAspect="1"/>
          </p:cNvPicPr>
          <p:nvPr>
            <p:custDataLst>
              <p:tags r:id="rId19"/>
            </p:custDataLst>
          </p:nvPr>
        </p:nvPicPr>
        <p:blipFill rotWithShape="1">
          <a:blip r:embed="rId24"/>
          <a:srcRect t="17633" b="17633"/>
          <a:stretch>
            <a:fillRect/>
          </a:stretch>
        </p:blipFill>
        <p:spPr>
          <a:xfrm>
            <a:off x="6601286" y="5076508"/>
            <a:ext cx="2160000" cy="1296000"/>
          </a:xfrm>
          <a:prstGeom prst="rect">
            <a:avLst/>
          </a:prstGeom>
          <a:solidFill>
            <a:schemeClr val="accent1"/>
          </a:solidFill>
          <a:ln>
            <a:solidFill>
              <a:schemeClr val="accent1">
                <a:alpha val="20000"/>
              </a:schemeClr>
            </a:solidFill>
          </a:ln>
        </p:spPr>
      </p:pic>
      <p:pic>
        <p:nvPicPr>
          <p:cNvPr id="33" name="图片 32" descr="D:/工作相关/@@@ppt/涡轮增压管.png涡轮增压管"/>
          <p:cNvPicPr>
            <a:picLocks noChangeAspect="1"/>
          </p:cNvPicPr>
          <p:nvPr>
            <p:custDataLst>
              <p:tags r:id="rId20"/>
            </p:custDataLst>
          </p:nvPr>
        </p:nvPicPr>
        <p:blipFill rotWithShape="1">
          <a:blip r:embed="rId25"/>
          <a:srcRect t="12297" b="2743"/>
          <a:stretch>
            <a:fillRect/>
          </a:stretch>
        </p:blipFill>
        <p:spPr>
          <a:xfrm>
            <a:off x="9336969" y="5077143"/>
            <a:ext cx="2160000" cy="1296000"/>
          </a:xfrm>
          <a:prstGeom prst="rect">
            <a:avLst/>
          </a:prstGeom>
          <a:solidFill>
            <a:schemeClr val="accent2"/>
          </a:solidFill>
          <a:ln>
            <a:solidFill>
              <a:schemeClr val="accent2">
                <a:alpha val="20000"/>
              </a:schemeClr>
            </a:solidFill>
          </a:ln>
        </p:spPr>
      </p:pic>
      <p:sp>
        <p:nvSpPr>
          <p:cNvPr id="9" name="小李PPT1"/>
          <p:cNvSpPr txBox="1"/>
          <p:nvPr/>
        </p:nvSpPr>
        <p:spPr>
          <a:xfrm>
            <a:off x="363836" y="643006"/>
            <a:ext cx="722122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u="none" strike="noStrike" kern="1200" cap="none" spc="0" normalizeH="0" baseline="0" noProof="0" dirty="0">
                <a:ln>
                  <a:noFill/>
                </a:ln>
                <a:solidFill>
                  <a:schemeClr val="accent1"/>
                </a:solidFill>
                <a:effectLst/>
                <a:uLnTx/>
                <a:uFillTx/>
                <a:latin typeface="Times New Roman" panose="02020603050405020304" charset="0"/>
                <a:ea typeface="微软雅黑" panose="020B0503020204020204" charset="-122"/>
                <a:cs typeface="Times New Roman" panose="02020603050405020304" charset="0"/>
              </a:rPr>
              <a:t>HTV Fluorosilicone Compound Segmentation </a:t>
            </a:r>
          </a:p>
        </p:txBody>
      </p:sp>
      <p:cxnSp>
        <p:nvCxnSpPr>
          <p:cNvPr id="13" name="直线连接符 7"/>
          <p:cNvCxnSpPr/>
          <p:nvPr/>
        </p:nvCxnSpPr>
        <p:spPr>
          <a:xfrm>
            <a:off x="454763" y="1196882"/>
            <a:ext cx="11282474"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矩形 17"/>
          <p:cNvSpPr/>
          <p:nvPr>
            <p:custDataLst>
              <p:tags r:id="rId21"/>
            </p:custDataLst>
          </p:nvPr>
        </p:nvSpPr>
        <p:spPr>
          <a:xfrm>
            <a:off x="9463723" y="2688908"/>
            <a:ext cx="2160000" cy="591113"/>
          </a:xfrm>
          <a:prstGeom prst="rect">
            <a:avLst/>
          </a:prstGeom>
          <a:noFill/>
        </p:spPr>
        <p:txBody>
          <a:bodyPr wrap="square" lIns="0" tIns="0" rIns="0" bIns="0" rtlCol="0" anchor="b">
            <a:noAutofit/>
          </a:bodyPr>
          <a:lstStyle/>
          <a:p>
            <a:pPr algn="ctr">
              <a:buClrTx/>
              <a:buSzTx/>
              <a:buNone/>
            </a:pPr>
            <a:endParaRPr lang="zh-CN" altLang="en-US" sz="1700" b="1" kern="0">
              <a:solidFill>
                <a:schemeClr val="accent2"/>
              </a:solidFill>
              <a:latin typeface="+mn-ea"/>
              <a:cs typeface="+mn-ea"/>
            </a:endParaRPr>
          </a:p>
        </p:txBody>
      </p:sp>
      <p:grpSp>
        <p:nvGrpSpPr>
          <p:cNvPr id="35" name="组合 34"/>
          <p:cNvGrpSpPr/>
          <p:nvPr/>
        </p:nvGrpSpPr>
        <p:grpSpPr>
          <a:xfrm>
            <a:off x="3869055" y="5153660"/>
            <a:ext cx="2016760" cy="1344295"/>
            <a:chOff x="5778" y="7176"/>
            <a:chExt cx="4010" cy="2490"/>
          </a:xfrm>
        </p:grpSpPr>
        <p:pic>
          <p:nvPicPr>
            <p:cNvPr id="25" name="图片 24"/>
            <p:cNvPicPr>
              <a:picLocks noChangeAspect="1"/>
            </p:cNvPicPr>
            <p:nvPr/>
          </p:nvPicPr>
          <p:blipFill>
            <a:blip r:embed="rId26"/>
            <a:stretch>
              <a:fillRect/>
            </a:stretch>
          </p:blipFill>
          <p:spPr>
            <a:xfrm>
              <a:off x="5860" y="7223"/>
              <a:ext cx="3451" cy="2301"/>
            </a:xfrm>
            <a:prstGeom prst="rect">
              <a:avLst/>
            </a:prstGeom>
          </p:spPr>
        </p:pic>
        <p:sp>
          <p:nvSpPr>
            <p:cNvPr id="26" name="矩形 25"/>
            <p:cNvSpPr/>
            <p:nvPr/>
          </p:nvSpPr>
          <p:spPr>
            <a:xfrm>
              <a:off x="5778" y="7176"/>
              <a:ext cx="4011" cy="2490"/>
            </a:xfrm>
            <a:prstGeom prst="rect">
              <a:avLst/>
            </a:prstGeom>
            <a:noFill/>
            <a:ln>
              <a:solidFill>
                <a:srgbClr val="F2F2F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2"/>
            </p:custDataLst>
          </p:nvPr>
        </p:nvSpPr>
        <p:spPr>
          <a:xfrm>
            <a:off x="761366" y="2806700"/>
            <a:ext cx="2700022" cy="1183005"/>
          </a:xfrm>
          <a:prstGeom prst="rect">
            <a:avLst/>
          </a:prstGeom>
          <a:ln>
            <a:noFill/>
            <a:prstDash val="sysDash"/>
          </a:ln>
        </p:spPr>
        <p:txBody>
          <a:bodyPr vert="horz" wrap="square" lIns="0" tIns="0" rIns="0" bIns="0" rtlCol="0">
            <a:noAutofit/>
          </a:bodyPr>
          <a:lstStyle/>
          <a:p>
            <a:pPr indent="0" algn="l" fontAlgn="auto">
              <a:lnSpc>
                <a:spcPct val="100000"/>
              </a:lnSpc>
              <a:spcBef>
                <a:spcPts val="0"/>
              </a:spcBef>
              <a:spcAft>
                <a:spcPts val="0"/>
              </a:spcAft>
              <a:buClrTx/>
              <a:buSzTx/>
              <a:buFontTx/>
            </a:pPr>
            <a:r>
              <a:rPr lang="en-US" altLang="zh-CN" sz="1800" b="1" spc="120" dirty="0">
                <a:solidFill>
                  <a:schemeClr val="dk1"/>
                </a:solidFill>
                <a:latin typeface="Times New Roman" panose="02020603050405020304" charset="0"/>
                <a:ea typeface="微软雅黑" panose="020B0503020204020204" charset="-122"/>
                <a:cs typeface="Times New Roman" panose="02020603050405020304" charset="0"/>
              </a:rPr>
              <a:t>Excellent flame‑retardant properties, achieving a </a:t>
            </a:r>
            <a:r>
              <a:rPr lang="en-US" altLang="zh-CN" sz="1800" b="1" spc="120" dirty="0">
                <a:solidFill>
                  <a:srgbClr val="EE0000"/>
                </a:solidFill>
                <a:latin typeface="Times New Roman" panose="02020603050405020304" charset="0"/>
                <a:ea typeface="微软雅黑" panose="020B0503020204020204" charset="-122"/>
                <a:cs typeface="Times New Roman" panose="02020603050405020304" charset="0"/>
              </a:rPr>
              <a:t>UL94 V‑0</a:t>
            </a:r>
            <a:r>
              <a:rPr lang="en-US" altLang="zh-CN" sz="1800" b="1" spc="120" dirty="0">
                <a:solidFill>
                  <a:schemeClr val="dk1"/>
                </a:solidFill>
                <a:latin typeface="Times New Roman" panose="02020603050405020304" charset="0"/>
                <a:ea typeface="微软雅黑" panose="020B0503020204020204" charset="-122"/>
                <a:cs typeface="Times New Roman" panose="02020603050405020304" charset="0"/>
              </a:rPr>
              <a:t> rating.</a:t>
            </a:r>
          </a:p>
        </p:txBody>
      </p:sp>
      <p:sp>
        <p:nvSpPr>
          <p:cNvPr id="5" name="矩形 4"/>
          <p:cNvSpPr/>
          <p:nvPr>
            <p:custDataLst>
              <p:tags r:id="rId3"/>
            </p:custDataLst>
          </p:nvPr>
        </p:nvSpPr>
        <p:spPr>
          <a:xfrm>
            <a:off x="695325" y="1797685"/>
            <a:ext cx="2672715" cy="898525"/>
          </a:xfrm>
          <a:prstGeom prst="rect">
            <a:avLst/>
          </a:prstGeom>
          <a:noFill/>
        </p:spPr>
        <p:txBody>
          <a:bodyPr wrap="square" lIns="0" tIns="0" rIns="0" bIns="0" rtlCol="0" anchor="b">
            <a:noAutofit/>
          </a:bodyPr>
          <a:lstStyle/>
          <a:p>
            <a:pPr algn="ctr">
              <a:buClrTx/>
              <a:buSzTx/>
              <a:buNone/>
            </a:pPr>
            <a:r>
              <a:rPr lang="en-US" altLang="zh-CN" sz="1800" b="1" kern="0" dirty="0">
                <a:solidFill>
                  <a:schemeClr val="accent1"/>
                </a:solidFill>
                <a:latin typeface="Times New Roman" panose="02020603050405020304" charset="0"/>
                <a:cs typeface="Times New Roman" panose="02020603050405020304" charset="0"/>
              </a:rPr>
              <a:t>Flame-Retardant </a:t>
            </a:r>
            <a:r>
              <a:rPr lang="en-US" altLang="zh-CN" b="1" kern="0" dirty="0">
                <a:solidFill>
                  <a:schemeClr val="accent1"/>
                </a:solidFill>
                <a:latin typeface="Times New Roman" panose="02020603050405020304" charset="0"/>
                <a:cs typeface="Times New Roman" panose="02020603050405020304" charset="0"/>
                <a:sym typeface="+mn-ea"/>
              </a:rPr>
              <a:t>Series</a:t>
            </a:r>
            <a:endParaRPr lang="en-US" altLang="zh-CN" sz="1800" b="1" kern="0" dirty="0">
              <a:solidFill>
                <a:schemeClr val="accent1"/>
              </a:solidFill>
              <a:latin typeface="Times New Roman" panose="02020603050405020304" charset="0"/>
              <a:cs typeface="Times New Roman" panose="02020603050405020304" charset="0"/>
            </a:endParaRPr>
          </a:p>
          <a:p>
            <a:pPr algn="ctr">
              <a:buClrTx/>
              <a:buSzTx/>
              <a:buNone/>
            </a:pPr>
            <a:r>
              <a:rPr lang="en-US" altLang="zh-CN" sz="1800" b="1" kern="0" dirty="0">
                <a:solidFill>
                  <a:schemeClr val="accent1"/>
                </a:solidFill>
                <a:latin typeface="Times New Roman" panose="02020603050405020304" charset="0"/>
                <a:cs typeface="Times New Roman" panose="02020603050405020304" charset="0"/>
              </a:rPr>
              <a:t>Fluorosilicone Rubber</a:t>
            </a:r>
          </a:p>
        </p:txBody>
      </p:sp>
      <p:sp>
        <p:nvSpPr>
          <p:cNvPr id="6" name="矩形 5"/>
          <p:cNvSpPr/>
          <p:nvPr>
            <p:custDataLst>
              <p:tags r:id="rId4"/>
            </p:custDataLst>
          </p:nvPr>
        </p:nvSpPr>
        <p:spPr>
          <a:xfrm>
            <a:off x="900113" y="1328103"/>
            <a:ext cx="1325208" cy="991633"/>
          </a:xfrm>
          <a:prstGeom prst="rect">
            <a:avLst/>
          </a:prstGeom>
          <a:noFill/>
        </p:spPr>
        <p:txBody>
          <a:bodyPr wrap="none" lIns="0" tIns="0" rIns="0" bIns="0" rtlCol="0" anchor="ctr">
            <a:normAutofit fontScale="97500" lnSpcReduction="10000"/>
          </a:bodyPr>
          <a:lstStyle/>
          <a:p>
            <a:pPr>
              <a:spcBef>
                <a:spcPct val="0"/>
              </a:spcBef>
              <a:spcAft>
                <a:spcPct val="0"/>
              </a:spcAft>
            </a:pPr>
            <a:r>
              <a:rPr lang="en-US" altLang="zh-CN" sz="7200" b="1" kern="0">
                <a:solidFill>
                  <a:schemeClr val="accent1"/>
                </a:solidFill>
                <a:latin typeface="Times New Roman" panose="02020603050405020304" charset="0"/>
                <a:cs typeface="Times New Roman" panose="02020603050405020304" charset="0"/>
              </a:rPr>
              <a:t>05</a:t>
            </a:r>
          </a:p>
        </p:txBody>
      </p:sp>
      <p:sp>
        <p:nvSpPr>
          <p:cNvPr id="7" name="矩形 6"/>
          <p:cNvSpPr/>
          <p:nvPr>
            <p:custDataLst>
              <p:tags r:id="rId5"/>
            </p:custDataLst>
          </p:nvPr>
        </p:nvSpPr>
        <p:spPr>
          <a:xfrm>
            <a:off x="3634740" y="2811780"/>
            <a:ext cx="2729865" cy="1132205"/>
          </a:xfrm>
          <a:prstGeom prst="rect">
            <a:avLst/>
          </a:prstGeom>
          <a:ln>
            <a:noFill/>
            <a:prstDash val="sysDash"/>
          </a:ln>
        </p:spPr>
        <p:txBody>
          <a:bodyPr vert="horz" wrap="square" lIns="0" tIns="0" rIns="0" bIns="0" rtlCol="0">
            <a:noAutofit/>
          </a:bodyPr>
          <a:lstStyle/>
          <a:p>
            <a:pPr indent="0" fontAlgn="auto">
              <a:lnSpc>
                <a:spcPct val="100000"/>
              </a:lnSpc>
              <a:spcBef>
                <a:spcPct val="0"/>
              </a:spcBef>
              <a:spcAft>
                <a:spcPct val="0"/>
              </a:spcAft>
            </a:pPr>
            <a:r>
              <a:rPr lang="en-US" altLang="zh-CN" b="1" spc="120" dirty="0">
                <a:solidFill>
                  <a:schemeClr val="tx1"/>
                </a:solidFill>
                <a:latin typeface="Times New Roman" panose="02020603050405020304" charset="0"/>
                <a:ea typeface="微软雅黑" panose="020B0503020204020204" charset="-122"/>
                <a:cs typeface="Times New Roman" panose="02020603050405020304" charset="0"/>
              </a:rPr>
              <a:t>Features exceptional resistance to transformer oil with a </a:t>
            </a:r>
            <a:r>
              <a:rPr lang="en-US" altLang="zh-CN" b="1" spc="120" dirty="0">
                <a:solidFill>
                  <a:srgbClr val="EE0000"/>
                </a:solidFill>
                <a:latin typeface="Times New Roman" panose="02020603050405020304" charset="0"/>
                <a:ea typeface="微软雅黑" panose="020B0503020204020204" charset="-122"/>
                <a:cs typeface="Times New Roman" panose="02020603050405020304" charset="0"/>
              </a:rPr>
              <a:t>dielectric loss &lt; 0.5%</a:t>
            </a:r>
            <a:r>
              <a:rPr lang="en-US" altLang="zh-CN" b="1" spc="120" dirty="0">
                <a:solidFill>
                  <a:schemeClr val="tx1"/>
                </a:solidFill>
                <a:latin typeface="Times New Roman" panose="02020603050405020304" charset="0"/>
                <a:ea typeface="微软雅黑" panose="020B0503020204020204" charset="-122"/>
                <a:cs typeface="Times New Roman" panose="02020603050405020304" charset="0"/>
              </a:rPr>
              <a:t>.</a:t>
            </a:r>
          </a:p>
        </p:txBody>
      </p:sp>
      <p:sp>
        <p:nvSpPr>
          <p:cNvPr id="8" name="矩形 7"/>
          <p:cNvSpPr/>
          <p:nvPr>
            <p:custDataLst>
              <p:tags r:id="rId6"/>
            </p:custDataLst>
          </p:nvPr>
        </p:nvSpPr>
        <p:spPr>
          <a:xfrm>
            <a:off x="3433445" y="2000885"/>
            <a:ext cx="2911475" cy="695325"/>
          </a:xfrm>
          <a:prstGeom prst="rect">
            <a:avLst/>
          </a:prstGeom>
          <a:noFill/>
        </p:spPr>
        <p:txBody>
          <a:bodyPr wrap="square" lIns="0" tIns="0" rIns="0" bIns="0" rtlCol="0" anchor="b">
            <a:noAutofit/>
          </a:bodyPr>
          <a:lstStyle/>
          <a:p>
            <a:pPr algn="ctr">
              <a:buClrTx/>
              <a:buSzTx/>
              <a:buNone/>
            </a:pPr>
            <a:r>
              <a:rPr lang="en-US" altLang="zh-CN" sz="1800" b="1" kern="0" dirty="0">
                <a:solidFill>
                  <a:schemeClr val="accent1"/>
                </a:solidFill>
                <a:latin typeface="Times New Roman" panose="02020603050405020304" charset="0"/>
                <a:cs typeface="Times New Roman" panose="02020603050405020304" charset="0"/>
                <a:sym typeface="+mn-ea"/>
              </a:rPr>
              <a:t>Transformer-specific</a:t>
            </a:r>
          </a:p>
          <a:p>
            <a:pPr algn="ctr">
              <a:buClrTx/>
              <a:buSzTx/>
              <a:buNone/>
            </a:pPr>
            <a:r>
              <a:rPr lang="en-US" altLang="zh-CN" sz="1800" b="1" kern="0" dirty="0">
                <a:solidFill>
                  <a:schemeClr val="accent1"/>
                </a:solidFill>
                <a:latin typeface="Times New Roman" panose="02020603050405020304" charset="0"/>
                <a:cs typeface="Times New Roman" panose="02020603050405020304" charset="0"/>
                <a:sym typeface="+mn-ea"/>
              </a:rPr>
              <a:t>Fluorosilicone Rubber</a:t>
            </a:r>
            <a:endParaRPr lang="en-US" altLang="zh-CN" sz="1800" b="1" kern="0" dirty="0">
              <a:solidFill>
                <a:schemeClr val="accent1"/>
              </a:solidFill>
              <a:latin typeface="Times New Roman" panose="02020603050405020304" charset="0"/>
              <a:ea typeface="微软雅黑" panose="020B0503020204020204" charset="-122"/>
              <a:cs typeface="Times New Roman" panose="02020603050405020304" charset="0"/>
              <a:sym typeface="+mn-ea"/>
            </a:endParaRPr>
          </a:p>
        </p:txBody>
      </p:sp>
      <p:sp>
        <p:nvSpPr>
          <p:cNvPr id="10" name="矩形 9"/>
          <p:cNvSpPr/>
          <p:nvPr>
            <p:custDataLst>
              <p:tags r:id="rId7"/>
            </p:custDataLst>
          </p:nvPr>
        </p:nvSpPr>
        <p:spPr>
          <a:xfrm>
            <a:off x="3706813" y="1797368"/>
            <a:ext cx="1325208" cy="991633"/>
          </a:xfrm>
          <a:prstGeom prst="rect">
            <a:avLst/>
          </a:prstGeom>
          <a:noFill/>
        </p:spPr>
        <p:txBody>
          <a:bodyPr wrap="none" lIns="0" tIns="0" rIns="0" bIns="0" rtlCol="0" anchor="ctr">
            <a:normAutofit fontScale="97500" lnSpcReduction="10000"/>
          </a:bodyPr>
          <a:lstStyle/>
          <a:p>
            <a:pPr algn="l">
              <a:spcBef>
                <a:spcPct val="0"/>
              </a:spcBef>
              <a:spcAft>
                <a:spcPct val="0"/>
              </a:spcAft>
            </a:pPr>
            <a:r>
              <a:rPr lang="en-US" altLang="zh-CN" sz="7200" b="1" kern="0">
                <a:solidFill>
                  <a:schemeClr val="accent1"/>
                </a:solidFill>
                <a:latin typeface="Times New Roman" panose="02020603050405020304" charset="0"/>
                <a:cs typeface="Times New Roman" panose="02020603050405020304" charset="0"/>
                <a:sym typeface="+mn-ea"/>
              </a:rPr>
              <a:t>06</a:t>
            </a:r>
            <a:endParaRPr lang="en-US" altLang="zh-CN" sz="7200" b="1" kern="0">
              <a:solidFill>
                <a:schemeClr val="accent1"/>
              </a:solidFill>
              <a:latin typeface="Times New Roman" panose="02020603050405020304" charset="0"/>
              <a:cs typeface="Times New Roman" panose="02020603050405020304" charset="0"/>
            </a:endParaRPr>
          </a:p>
          <a:p>
            <a:pPr>
              <a:spcBef>
                <a:spcPct val="0"/>
              </a:spcBef>
              <a:spcAft>
                <a:spcPct val="0"/>
              </a:spcAft>
            </a:pPr>
            <a:endParaRPr lang="en-US" altLang="zh-CN" sz="7200" b="1" kern="0" dirty="0">
              <a:solidFill>
                <a:schemeClr val="accent2"/>
              </a:solidFill>
              <a:latin typeface="Times New Roman" panose="02020603050405020304" charset="0"/>
              <a:cs typeface="Times New Roman" panose="02020603050405020304" charset="0"/>
            </a:endParaRPr>
          </a:p>
        </p:txBody>
      </p:sp>
      <p:sp>
        <p:nvSpPr>
          <p:cNvPr id="11" name="矩形 10"/>
          <p:cNvSpPr/>
          <p:nvPr>
            <p:custDataLst>
              <p:tags r:id="rId8"/>
            </p:custDataLst>
          </p:nvPr>
        </p:nvSpPr>
        <p:spPr>
          <a:xfrm>
            <a:off x="6420485" y="2887980"/>
            <a:ext cx="2722880" cy="1056005"/>
          </a:xfrm>
          <a:prstGeom prst="rect">
            <a:avLst/>
          </a:prstGeom>
          <a:ln>
            <a:noFill/>
            <a:prstDash val="sysDash"/>
          </a:ln>
        </p:spPr>
        <p:txBody>
          <a:bodyPr vert="horz" wrap="square" lIns="0" tIns="0" rIns="0" bIns="0" rtlCol="0">
            <a:noAutofit/>
          </a:bodyPr>
          <a:lstStyle/>
          <a:p>
            <a:pPr indent="0" fontAlgn="auto">
              <a:lnSpc>
                <a:spcPct val="100000"/>
              </a:lnSpc>
              <a:spcBef>
                <a:spcPct val="0"/>
              </a:spcBef>
              <a:spcAft>
                <a:spcPct val="0"/>
              </a:spcAft>
            </a:pPr>
            <a:r>
              <a:rPr lang="en-US" altLang="zh-CN" b="1" spc="120" dirty="0">
                <a:solidFill>
                  <a:srgbClr val="FF0000"/>
                </a:solidFill>
                <a:latin typeface="Times New Roman" panose="02020603050405020304" charset="0"/>
                <a:ea typeface="微软雅黑" panose="020B0503020204020204" charset="-122"/>
                <a:cs typeface="Times New Roman" panose="02020603050405020304" charset="0"/>
              </a:rPr>
              <a:t>Excellent extrusion </a:t>
            </a:r>
            <a:r>
              <a:rPr lang="en-US" altLang="zh-CN" b="1" spc="120" dirty="0">
                <a:solidFill>
                  <a:srgbClr val="EE0000"/>
                </a:solidFill>
                <a:latin typeface="Times New Roman" panose="02020603050405020304" charset="0"/>
                <a:ea typeface="微软雅黑" panose="020B0503020204020204" charset="-122"/>
                <a:cs typeface="Times New Roman" panose="02020603050405020304" charset="0"/>
              </a:rPr>
              <a:t>processability</a:t>
            </a:r>
            <a:r>
              <a:rPr lang="en-US" altLang="zh-CN" b="1" spc="120" dirty="0">
                <a:latin typeface="Times New Roman" panose="02020603050405020304" charset="0"/>
                <a:ea typeface="微软雅黑" panose="020B0503020204020204" charset="-122"/>
                <a:cs typeface="Times New Roman" panose="02020603050405020304" charset="0"/>
              </a:rPr>
              <a:t> for manufacturing a wide range of hoses.</a:t>
            </a:r>
          </a:p>
        </p:txBody>
      </p:sp>
      <p:sp>
        <p:nvSpPr>
          <p:cNvPr id="15" name="矩形 14"/>
          <p:cNvSpPr/>
          <p:nvPr>
            <p:custDataLst>
              <p:tags r:id="rId9"/>
            </p:custDataLst>
          </p:nvPr>
        </p:nvSpPr>
        <p:spPr>
          <a:xfrm>
            <a:off x="6512878" y="1328103"/>
            <a:ext cx="1325208" cy="991633"/>
          </a:xfrm>
          <a:prstGeom prst="rect">
            <a:avLst/>
          </a:prstGeom>
          <a:noFill/>
        </p:spPr>
        <p:txBody>
          <a:bodyPr wrap="none" lIns="0" tIns="0" rIns="0" bIns="0" rtlCol="0" anchor="ctr">
            <a:normAutofit fontScale="97500" lnSpcReduction="10000"/>
          </a:bodyPr>
          <a:lstStyle/>
          <a:p>
            <a:pPr>
              <a:spcBef>
                <a:spcPct val="0"/>
              </a:spcBef>
              <a:spcAft>
                <a:spcPct val="0"/>
              </a:spcAft>
            </a:pPr>
            <a:r>
              <a:rPr lang="en-US" altLang="zh-CN" sz="7200" b="1" kern="0" dirty="0">
                <a:solidFill>
                  <a:schemeClr val="accent1"/>
                </a:solidFill>
                <a:latin typeface="Times New Roman" panose="02020603050405020304" charset="0"/>
                <a:cs typeface="Times New Roman" panose="02020603050405020304" charset="0"/>
              </a:rPr>
              <a:t>07</a:t>
            </a:r>
          </a:p>
        </p:txBody>
      </p:sp>
      <p:sp>
        <p:nvSpPr>
          <p:cNvPr id="28" name="矩形 27"/>
          <p:cNvSpPr/>
          <p:nvPr>
            <p:custDataLst>
              <p:tags r:id="rId10"/>
            </p:custDataLst>
          </p:nvPr>
        </p:nvSpPr>
        <p:spPr>
          <a:xfrm>
            <a:off x="9190355" y="2903220"/>
            <a:ext cx="2546882" cy="1040765"/>
          </a:xfrm>
          <a:prstGeom prst="rect">
            <a:avLst/>
          </a:prstGeom>
          <a:ln>
            <a:noFill/>
            <a:prstDash val="sysDash"/>
          </a:ln>
        </p:spPr>
        <p:txBody>
          <a:bodyPr vert="horz" wrap="square" lIns="0" tIns="0" rIns="0" bIns="0" rtlCol="0">
            <a:noAutofit/>
          </a:bodyPr>
          <a:lstStyle/>
          <a:p>
            <a:pPr indent="0" fontAlgn="auto">
              <a:lnSpc>
                <a:spcPct val="100000"/>
              </a:lnSpc>
              <a:spcBef>
                <a:spcPct val="0"/>
              </a:spcBef>
              <a:spcAft>
                <a:spcPct val="0"/>
              </a:spcAft>
            </a:pPr>
            <a:r>
              <a:rPr lang="en-US" altLang="zh-CN" sz="1800" b="1" spc="120" dirty="0">
                <a:solidFill>
                  <a:schemeClr val="dk1"/>
                </a:solidFill>
                <a:latin typeface="Times New Roman" panose="02020603050405020304" charset="0"/>
                <a:ea typeface="微软雅黑" panose="020B0503020204020204" charset="-122"/>
                <a:cs typeface="Times New Roman" panose="02020603050405020304" charset="0"/>
              </a:rPr>
              <a:t>Possesses a high safety profile and is suitable for </a:t>
            </a:r>
            <a:r>
              <a:rPr lang="en-US" altLang="zh-CN" sz="1800" b="1" spc="120" dirty="0">
                <a:solidFill>
                  <a:srgbClr val="EE0000"/>
                </a:solidFill>
                <a:latin typeface="Times New Roman" panose="02020603050405020304" charset="0"/>
                <a:ea typeface="微软雅黑" panose="020B0503020204020204" charset="-122"/>
                <a:cs typeface="Times New Roman" panose="02020603050405020304" charset="0"/>
              </a:rPr>
              <a:t>food‑contact applications</a:t>
            </a:r>
            <a:r>
              <a:rPr lang="en-US" altLang="zh-CN" sz="1800" b="1" spc="120" dirty="0">
                <a:solidFill>
                  <a:schemeClr val="dk1"/>
                </a:solidFill>
                <a:latin typeface="Times New Roman" panose="02020603050405020304" charset="0"/>
                <a:ea typeface="微软雅黑" panose="020B0503020204020204" charset="-122"/>
                <a:cs typeface="Times New Roman" panose="02020603050405020304" charset="0"/>
              </a:rPr>
              <a:t>.</a:t>
            </a:r>
          </a:p>
        </p:txBody>
      </p:sp>
      <p:sp>
        <p:nvSpPr>
          <p:cNvPr id="29" name="矩形 28"/>
          <p:cNvSpPr/>
          <p:nvPr>
            <p:custDataLst>
              <p:tags r:id="rId11"/>
            </p:custDataLst>
          </p:nvPr>
        </p:nvSpPr>
        <p:spPr>
          <a:xfrm>
            <a:off x="8860155" y="2152650"/>
            <a:ext cx="3554095" cy="591185"/>
          </a:xfrm>
          <a:prstGeom prst="rect">
            <a:avLst/>
          </a:prstGeom>
          <a:noFill/>
        </p:spPr>
        <p:txBody>
          <a:bodyPr wrap="square" lIns="0" tIns="0" rIns="0" bIns="0" rtlCol="0" anchor="b">
            <a:noAutofit/>
          </a:bodyPr>
          <a:lstStyle/>
          <a:p>
            <a:pPr algn="ctr">
              <a:buClrTx/>
              <a:buSzTx/>
              <a:buNone/>
            </a:pPr>
            <a:r>
              <a:rPr lang="en-US" altLang="zh-CN" b="1" kern="0" dirty="0">
                <a:solidFill>
                  <a:schemeClr val="accent1"/>
                </a:solidFill>
                <a:latin typeface="Times New Roman" panose="02020603050405020304" charset="0"/>
                <a:cs typeface="Times New Roman" panose="02020603050405020304" charset="0"/>
                <a:sym typeface="+mn-ea"/>
              </a:rPr>
              <a:t>Addition-type </a:t>
            </a:r>
          </a:p>
          <a:p>
            <a:pPr algn="ctr">
              <a:buClrTx/>
              <a:buSzTx/>
              <a:buNone/>
            </a:pPr>
            <a:r>
              <a:rPr lang="en-US" altLang="zh-CN" b="1" kern="0" dirty="0">
                <a:solidFill>
                  <a:schemeClr val="accent1"/>
                </a:solidFill>
                <a:latin typeface="Times New Roman" panose="02020603050405020304" charset="0"/>
                <a:cs typeface="Times New Roman" panose="02020603050405020304" charset="0"/>
                <a:sym typeface="+mn-ea"/>
              </a:rPr>
              <a:t>Fluorosilicone Rubber</a:t>
            </a:r>
          </a:p>
        </p:txBody>
      </p:sp>
      <p:sp>
        <p:nvSpPr>
          <p:cNvPr id="34" name="矩形 33"/>
          <p:cNvSpPr/>
          <p:nvPr>
            <p:custDataLst>
              <p:tags r:id="rId12"/>
            </p:custDataLst>
          </p:nvPr>
        </p:nvSpPr>
        <p:spPr>
          <a:xfrm>
            <a:off x="9336088" y="1799273"/>
            <a:ext cx="1325208" cy="991633"/>
          </a:xfrm>
          <a:prstGeom prst="rect">
            <a:avLst/>
          </a:prstGeom>
          <a:noFill/>
        </p:spPr>
        <p:txBody>
          <a:bodyPr wrap="none" lIns="0" tIns="0" rIns="0" bIns="0" rtlCol="0" anchor="ctr">
            <a:normAutofit fontScale="97500" lnSpcReduction="10000"/>
          </a:bodyPr>
          <a:lstStyle/>
          <a:p>
            <a:pPr algn="l">
              <a:spcBef>
                <a:spcPct val="0"/>
              </a:spcBef>
              <a:spcAft>
                <a:spcPct val="0"/>
              </a:spcAft>
            </a:pPr>
            <a:r>
              <a:rPr lang="en-US" altLang="zh-CN" sz="7200" b="1" kern="0" dirty="0">
                <a:solidFill>
                  <a:schemeClr val="accent1"/>
                </a:solidFill>
                <a:latin typeface="Times New Roman" panose="02020603050405020304" charset="0"/>
                <a:cs typeface="Times New Roman" panose="02020603050405020304" charset="0"/>
                <a:sym typeface="+mn-ea"/>
              </a:rPr>
              <a:t>08</a:t>
            </a:r>
            <a:endParaRPr lang="en-US" altLang="zh-CN" sz="7200" b="1" kern="0" dirty="0">
              <a:solidFill>
                <a:schemeClr val="accent1"/>
              </a:solidFill>
              <a:latin typeface="Times New Roman" panose="02020603050405020304" charset="0"/>
              <a:cs typeface="Times New Roman" panose="02020603050405020304" charset="0"/>
            </a:endParaRPr>
          </a:p>
          <a:p>
            <a:pPr>
              <a:spcBef>
                <a:spcPct val="0"/>
              </a:spcBef>
              <a:spcAft>
                <a:spcPct val="0"/>
              </a:spcAft>
            </a:pPr>
            <a:endParaRPr lang="en-US" altLang="zh-CN" sz="7200" b="1" kern="0" dirty="0">
              <a:solidFill>
                <a:schemeClr val="accent2"/>
              </a:solidFill>
              <a:latin typeface="Times New Roman" panose="02020603050405020304" charset="0"/>
              <a:cs typeface="Times New Roman" panose="02020603050405020304" charset="0"/>
            </a:endParaRPr>
          </a:p>
        </p:txBody>
      </p:sp>
      <p:cxnSp>
        <p:nvCxnSpPr>
          <p:cNvPr id="14" name="直接连接符 13"/>
          <p:cNvCxnSpPr/>
          <p:nvPr>
            <p:custDataLst>
              <p:tags r:id="rId13"/>
            </p:custDataLst>
          </p:nvPr>
        </p:nvCxnSpPr>
        <p:spPr>
          <a:xfrm>
            <a:off x="695008" y="1328103"/>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3501073" y="1328103"/>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5"/>
            </p:custDataLst>
          </p:nvPr>
        </p:nvCxnSpPr>
        <p:spPr>
          <a:xfrm>
            <a:off x="6307138" y="1328103"/>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6"/>
            </p:custDataLst>
          </p:nvPr>
        </p:nvCxnSpPr>
        <p:spPr>
          <a:xfrm>
            <a:off x="9130983" y="1328103"/>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pic>
        <p:nvPicPr>
          <p:cNvPr id="31" name="图片 30" descr="D:/工作相关/@@@ppt/变压器密封圈.png变压器密封圈"/>
          <p:cNvPicPr>
            <a:picLocks noChangeAspect="1"/>
          </p:cNvPicPr>
          <p:nvPr>
            <p:custDataLst>
              <p:tags r:id="rId17"/>
            </p:custDataLst>
          </p:nvPr>
        </p:nvPicPr>
        <p:blipFill rotWithShape="1">
          <a:blip r:embed="rId21"/>
          <a:srcRect t="7975" b="7975"/>
          <a:stretch>
            <a:fillRect/>
          </a:stretch>
        </p:blipFill>
        <p:spPr>
          <a:xfrm>
            <a:off x="3750310" y="4549775"/>
            <a:ext cx="2371725" cy="1423035"/>
          </a:xfrm>
          <a:prstGeom prst="rect">
            <a:avLst/>
          </a:prstGeom>
          <a:solidFill>
            <a:schemeClr val="accent2"/>
          </a:solidFill>
          <a:ln>
            <a:solidFill>
              <a:schemeClr val="accent2">
                <a:alpha val="20000"/>
              </a:schemeClr>
            </a:solidFill>
          </a:ln>
        </p:spPr>
      </p:pic>
      <p:pic>
        <p:nvPicPr>
          <p:cNvPr id="32" name="图片 31" descr="D:/工作相关/@@@ppt/挤出胶管.png挤出胶管"/>
          <p:cNvPicPr>
            <a:picLocks noChangeAspect="1"/>
          </p:cNvPicPr>
          <p:nvPr>
            <p:custDataLst>
              <p:tags r:id="rId18"/>
            </p:custDataLst>
          </p:nvPr>
        </p:nvPicPr>
        <p:blipFill rotWithShape="1">
          <a:blip r:embed="rId22"/>
          <a:srcRect b="5603"/>
          <a:stretch>
            <a:fillRect/>
          </a:stretch>
        </p:blipFill>
        <p:spPr>
          <a:xfrm>
            <a:off x="6576695" y="4613275"/>
            <a:ext cx="2265680" cy="1359535"/>
          </a:xfrm>
          <a:prstGeom prst="rect">
            <a:avLst/>
          </a:prstGeom>
          <a:solidFill>
            <a:schemeClr val="accent1"/>
          </a:solidFill>
          <a:ln>
            <a:solidFill>
              <a:schemeClr val="accent1">
                <a:alpha val="20000"/>
              </a:schemeClr>
            </a:solidFill>
          </a:ln>
        </p:spPr>
      </p:pic>
      <p:cxnSp>
        <p:nvCxnSpPr>
          <p:cNvPr id="13" name="直线连接符 7"/>
          <p:cNvCxnSpPr/>
          <p:nvPr/>
        </p:nvCxnSpPr>
        <p:spPr>
          <a:xfrm>
            <a:off x="454763" y="1353727"/>
            <a:ext cx="11282474"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138555" y="4215130"/>
            <a:ext cx="2211705" cy="1757680"/>
            <a:chOff x="1178" y="6313"/>
            <a:chExt cx="4086" cy="3314"/>
          </a:xfrm>
        </p:grpSpPr>
        <p:pic>
          <p:nvPicPr>
            <p:cNvPr id="2" name="图片 1"/>
            <p:cNvPicPr>
              <a:picLocks noChangeAspect="1"/>
            </p:cNvPicPr>
            <p:nvPr/>
          </p:nvPicPr>
          <p:blipFill>
            <a:blip r:embed="rId23"/>
            <a:stretch>
              <a:fillRect/>
            </a:stretch>
          </p:blipFill>
          <p:spPr>
            <a:xfrm>
              <a:off x="1190" y="6313"/>
              <a:ext cx="3973" cy="3315"/>
            </a:xfrm>
            <a:prstGeom prst="rect">
              <a:avLst/>
            </a:prstGeom>
          </p:spPr>
        </p:pic>
        <p:sp>
          <p:nvSpPr>
            <p:cNvPr id="3" name="矩形 2"/>
            <p:cNvSpPr/>
            <p:nvPr/>
          </p:nvSpPr>
          <p:spPr>
            <a:xfrm>
              <a:off x="1178" y="6815"/>
              <a:ext cx="4086" cy="2262"/>
            </a:xfrm>
            <a:prstGeom prst="rect">
              <a:avLst/>
            </a:prstGeom>
            <a:noFill/>
            <a:ln>
              <a:solidFill>
                <a:srgbClr val="F2F2F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pic>
        <p:nvPicPr>
          <p:cNvPr id="20" name="图片 19"/>
          <p:cNvPicPr>
            <a:picLocks noChangeAspect="1"/>
          </p:cNvPicPr>
          <p:nvPr/>
        </p:nvPicPr>
        <p:blipFill>
          <a:blip r:embed="rId24"/>
          <a:stretch>
            <a:fillRect/>
          </a:stretch>
        </p:blipFill>
        <p:spPr>
          <a:xfrm>
            <a:off x="9484360" y="4529455"/>
            <a:ext cx="1983105" cy="1443355"/>
          </a:xfrm>
          <a:prstGeom prst="rect">
            <a:avLst/>
          </a:prstGeom>
        </p:spPr>
      </p:pic>
      <p:sp>
        <p:nvSpPr>
          <p:cNvPr id="18" name="小李PPT1"/>
          <p:cNvSpPr txBox="1"/>
          <p:nvPr/>
        </p:nvSpPr>
        <p:spPr>
          <a:xfrm>
            <a:off x="363836" y="643006"/>
            <a:ext cx="722122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u="none" strike="noStrike" kern="1200" cap="none" spc="0" normalizeH="0" baseline="0" noProof="0" dirty="0">
                <a:ln>
                  <a:noFill/>
                </a:ln>
                <a:solidFill>
                  <a:schemeClr val="accent1"/>
                </a:solidFill>
                <a:effectLst/>
                <a:uLnTx/>
                <a:uFillTx/>
                <a:latin typeface="Times New Roman" panose="02020603050405020304" charset="0"/>
                <a:ea typeface="微软雅黑" panose="020B0503020204020204" charset="-122"/>
                <a:cs typeface="Times New Roman" panose="02020603050405020304" charset="0"/>
              </a:rPr>
              <a:t>HTV Fluorosilicone Compound Segmentation </a:t>
            </a:r>
          </a:p>
        </p:txBody>
      </p:sp>
      <p:sp>
        <p:nvSpPr>
          <p:cNvPr id="21" name="矩形 20"/>
          <p:cNvSpPr/>
          <p:nvPr>
            <p:custDataLst>
              <p:tags r:id="rId19"/>
            </p:custDataLst>
          </p:nvPr>
        </p:nvSpPr>
        <p:spPr>
          <a:xfrm>
            <a:off x="6399530" y="1814195"/>
            <a:ext cx="2672715" cy="898525"/>
          </a:xfrm>
          <a:prstGeom prst="rect">
            <a:avLst/>
          </a:prstGeom>
          <a:noFill/>
        </p:spPr>
        <p:txBody>
          <a:bodyPr wrap="square" lIns="0" tIns="0" rIns="0" bIns="0" rtlCol="0" anchor="b">
            <a:noAutofit/>
          </a:bodyPr>
          <a:lstStyle/>
          <a:p>
            <a:pPr algn="ctr">
              <a:buClrTx/>
              <a:buSzTx/>
              <a:buNone/>
            </a:pPr>
            <a:r>
              <a:rPr lang="en-US" altLang="zh-CN" sz="1800" b="1" kern="0" dirty="0">
                <a:solidFill>
                  <a:schemeClr val="accent1"/>
                </a:solidFill>
                <a:latin typeface="Times New Roman" panose="02020603050405020304" charset="0"/>
                <a:cs typeface="Times New Roman" panose="02020603050405020304" charset="0"/>
              </a:rPr>
              <a:t>Extruded </a:t>
            </a:r>
            <a:r>
              <a:rPr lang="en-US" altLang="zh-CN" b="1" kern="0" dirty="0">
                <a:solidFill>
                  <a:schemeClr val="accent1"/>
                </a:solidFill>
                <a:latin typeface="Times New Roman" panose="02020603050405020304" charset="0"/>
                <a:cs typeface="Times New Roman" panose="02020603050405020304" charset="0"/>
                <a:sym typeface="+mn-ea"/>
              </a:rPr>
              <a:t>Series</a:t>
            </a:r>
            <a:endParaRPr lang="en-US" altLang="zh-CN" sz="1800" b="1" kern="0" dirty="0">
              <a:solidFill>
                <a:schemeClr val="accent1"/>
              </a:solidFill>
              <a:latin typeface="Times New Roman" panose="02020603050405020304" charset="0"/>
              <a:cs typeface="Times New Roman" panose="02020603050405020304" charset="0"/>
            </a:endParaRPr>
          </a:p>
          <a:p>
            <a:pPr algn="ctr">
              <a:buClrTx/>
              <a:buSzTx/>
              <a:buNone/>
            </a:pPr>
            <a:r>
              <a:rPr lang="en-US" altLang="zh-CN" sz="1800" b="1" kern="0" dirty="0">
                <a:solidFill>
                  <a:schemeClr val="accent1"/>
                </a:solidFill>
                <a:latin typeface="Times New Roman" panose="02020603050405020304" charset="0"/>
                <a:cs typeface="Times New Roman" panose="02020603050405020304" charset="0"/>
              </a:rPr>
              <a:t>Fluorosilicone  Rubber</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2"/>
          <p:cNvSpPr/>
          <p:nvPr>
            <p:custDataLst>
              <p:tags r:id="rId2"/>
            </p:custDataLst>
          </p:nvPr>
        </p:nvSpPr>
        <p:spPr>
          <a:xfrm>
            <a:off x="314420" y="2512506"/>
            <a:ext cx="5174619" cy="3491177"/>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440">
              <a:solidFill>
                <a:schemeClr val="bg1"/>
              </a:solidFill>
              <a:latin typeface="+mj-ea"/>
              <a:ea typeface="+mj-ea"/>
            </a:endParaRPr>
          </a:p>
        </p:txBody>
      </p:sp>
      <p:sp>
        <p:nvSpPr>
          <p:cNvPr id="5" name="小李PPT1"/>
          <p:cNvSpPr txBox="1"/>
          <p:nvPr/>
        </p:nvSpPr>
        <p:spPr>
          <a:xfrm>
            <a:off x="364490" y="973455"/>
            <a:ext cx="4798060"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u="none" strike="noStrike" kern="1200" cap="none" spc="0" normalizeH="0" baseline="0" noProof="0" dirty="0">
                <a:ln>
                  <a:noFill/>
                </a:ln>
                <a:solidFill>
                  <a:schemeClr val="accent1"/>
                </a:solidFill>
                <a:effectLst/>
                <a:uLnTx/>
                <a:uFillTx/>
                <a:latin typeface="Times New Roman" panose="02020603050405020304" charset="0"/>
                <a:ea typeface="微软雅黑" panose="020B0503020204020204" charset="-122"/>
                <a:cs typeface="Times New Roman" panose="02020603050405020304" charset="0"/>
              </a:rPr>
              <a:t>Fluorosilicone Rubber: Heat Resistance</a:t>
            </a:r>
          </a:p>
        </p:txBody>
      </p:sp>
      <p:grpSp>
        <p:nvGrpSpPr>
          <p:cNvPr id="9" name="组合 8"/>
          <p:cNvGrpSpPr/>
          <p:nvPr/>
        </p:nvGrpSpPr>
        <p:grpSpPr>
          <a:xfrm>
            <a:off x="5918200" y="998220"/>
            <a:ext cx="5916930" cy="4259580"/>
            <a:chOff x="716" y="2840"/>
            <a:chExt cx="8780" cy="5186"/>
          </a:xfrm>
        </p:grpSpPr>
        <p:sp>
          <p:nvSpPr>
            <p:cNvPr id="6" name="Rounded Rectangle"/>
            <p:cNvSpPr/>
            <p:nvPr/>
          </p:nvSpPr>
          <p:spPr>
            <a:xfrm>
              <a:off x="716" y="2840"/>
              <a:ext cx="8780" cy="5187"/>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lIns="0" tIns="0" rIns="0" bIns="0" anchor="ctr"/>
            <a:lstStyle/>
            <a:p>
              <a:endParaRPr sz="900"/>
            </a:p>
          </p:txBody>
        </p:sp>
        <p:graphicFrame>
          <p:nvGraphicFramePr>
            <p:cNvPr id="29" name="2D Line Chart"/>
            <p:cNvGraphicFramePr/>
            <p:nvPr/>
          </p:nvGraphicFramePr>
          <p:xfrm>
            <a:off x="716" y="3149"/>
            <a:ext cx="8511" cy="4469"/>
          </p:xfrm>
          <a:graphic>
            <a:graphicData uri="http://schemas.openxmlformats.org/drawingml/2006/chart">
              <c:chart xmlns:c="http://schemas.openxmlformats.org/drawingml/2006/chart" xmlns:r="http://schemas.openxmlformats.org/officeDocument/2006/relationships" r:id="rId11"/>
            </a:graphicData>
          </a:graphic>
        </p:graphicFrame>
      </p:grpSp>
      <p:grpSp>
        <p:nvGrpSpPr>
          <p:cNvPr id="13" name="组合 12"/>
          <p:cNvGrpSpPr/>
          <p:nvPr/>
        </p:nvGrpSpPr>
        <p:grpSpPr>
          <a:xfrm>
            <a:off x="5963285" y="884555"/>
            <a:ext cx="3159760" cy="412768"/>
            <a:chOff x="11113" y="6050"/>
            <a:chExt cx="8057" cy="1052"/>
          </a:xfrm>
        </p:grpSpPr>
        <p:sp>
          <p:nvSpPr>
            <p:cNvPr id="8" name="Rounded Rectangle"/>
            <p:cNvSpPr/>
            <p:nvPr>
              <p:custDataLst>
                <p:tags r:id="rId8"/>
              </p:custDataLst>
            </p:nvPr>
          </p:nvSpPr>
          <p:spPr>
            <a:xfrm>
              <a:off x="11113" y="6050"/>
              <a:ext cx="8057" cy="1052"/>
            </a:xfrm>
            <a:prstGeom prst="roundRect">
              <a:avLst>
                <a:gd name="adj" fmla="val 0"/>
              </a:avLst>
            </a:prstGeom>
            <a:solidFill>
              <a:schemeClr val="accent1"/>
            </a:solidFill>
            <a:ln w="12700">
              <a:miter lim="400000"/>
            </a:ln>
          </p:spPr>
          <p:txBody>
            <a:bodyPr lIns="0" tIns="0" rIns="0" bIns="0" anchor="ctr"/>
            <a:lstStyle/>
            <a:p>
              <a:endParaRPr sz="900"/>
            </a:p>
          </p:txBody>
        </p:sp>
        <p:sp>
          <p:nvSpPr>
            <p:cNvPr id="44" name="文本框 43"/>
            <p:cNvSpPr txBox="1"/>
            <p:nvPr>
              <p:custDataLst>
                <p:tags r:id="rId9"/>
              </p:custDataLst>
            </p:nvPr>
          </p:nvSpPr>
          <p:spPr>
            <a:xfrm>
              <a:off x="11530" y="6128"/>
              <a:ext cx="7214" cy="782"/>
            </a:xfrm>
            <a:prstGeom prst="rect">
              <a:avLst/>
            </a:prstGeom>
            <a:noFill/>
          </p:spPr>
          <p:txBody>
            <a:bodyPr wrap="square" rtlCol="0">
              <a:spAutoFit/>
            </a:bodyPr>
            <a:lstStyle/>
            <a:p>
              <a:r>
                <a:rPr lang="en-US" altLang="zh-CN" sz="1400" b="1" dirty="0">
                  <a:solidFill>
                    <a:schemeClr val="bg1"/>
                  </a:solidFill>
                  <a:latin typeface="Times New Roman" panose="02020603050405020304" charset="0"/>
                  <a:ea typeface="微软雅黑" panose="020B0503020204020204" charset="-122"/>
                  <a:cs typeface="Times New Roman" panose="02020603050405020304" charset="0"/>
                </a:rPr>
                <a:t>Without Heat-Resistant Stabilizer</a:t>
              </a:r>
              <a:endParaRPr lang="en-US" altLang="zh-CN" sz="1400" b="1" dirty="0">
                <a:solidFill>
                  <a:schemeClr val="bg1"/>
                </a:solidFill>
                <a:effectLst/>
                <a:latin typeface="Times New Roman" panose="02020603050405020304" charset="0"/>
                <a:ea typeface="微软雅黑" panose="020B0503020204020204" charset="-122"/>
                <a:cs typeface="Times New Roman" panose="02020603050405020304" charset="0"/>
              </a:endParaRPr>
            </a:p>
          </p:txBody>
        </p:sp>
      </p:grpSp>
      <p:grpSp>
        <p:nvGrpSpPr>
          <p:cNvPr id="14" name="组合 13"/>
          <p:cNvGrpSpPr/>
          <p:nvPr/>
        </p:nvGrpSpPr>
        <p:grpSpPr>
          <a:xfrm>
            <a:off x="9154160" y="883922"/>
            <a:ext cx="2585720" cy="413385"/>
            <a:chOff x="13500" y="2652"/>
            <a:chExt cx="4120" cy="602"/>
          </a:xfrm>
        </p:grpSpPr>
        <p:sp>
          <p:nvSpPr>
            <p:cNvPr id="7" name="Rounded Rectangle"/>
            <p:cNvSpPr/>
            <p:nvPr>
              <p:custDataLst>
                <p:tags r:id="rId6"/>
              </p:custDataLst>
            </p:nvPr>
          </p:nvSpPr>
          <p:spPr>
            <a:xfrm>
              <a:off x="13500" y="2652"/>
              <a:ext cx="4119" cy="602"/>
            </a:xfrm>
            <a:prstGeom prst="roundRect">
              <a:avLst>
                <a:gd name="adj" fmla="val 0"/>
              </a:avLst>
            </a:prstGeom>
            <a:solidFill>
              <a:schemeClr val="accent2"/>
            </a:solidFill>
            <a:ln w="12700">
              <a:miter lim="400000"/>
            </a:ln>
          </p:spPr>
          <p:txBody>
            <a:bodyPr lIns="0" tIns="0" rIns="0" bIns="0" anchor="ctr"/>
            <a:lstStyle/>
            <a:p>
              <a:endParaRPr sz="900"/>
            </a:p>
          </p:txBody>
        </p:sp>
        <p:sp>
          <p:nvSpPr>
            <p:cNvPr id="48" name="文本框 47"/>
            <p:cNvSpPr txBox="1"/>
            <p:nvPr>
              <p:custDataLst>
                <p:tags r:id="rId7"/>
              </p:custDataLst>
            </p:nvPr>
          </p:nvSpPr>
          <p:spPr>
            <a:xfrm>
              <a:off x="13555" y="2699"/>
              <a:ext cx="4065" cy="448"/>
            </a:xfrm>
            <a:prstGeom prst="rect">
              <a:avLst/>
            </a:prstGeom>
            <a:noFill/>
          </p:spPr>
          <p:txBody>
            <a:bodyPr wrap="square" rtlCol="0">
              <a:spAutoFit/>
            </a:bodyPr>
            <a:lstStyle/>
            <a:p>
              <a:r>
                <a:rPr lang="en-US" altLang="zh-CN" sz="1400" b="1" dirty="0">
                  <a:solidFill>
                    <a:schemeClr val="bg1"/>
                  </a:solidFill>
                  <a:latin typeface="Times New Roman" panose="02020603050405020304" charset="0"/>
                  <a:ea typeface="微软雅黑" panose="020B0503020204020204" charset="-122"/>
                  <a:cs typeface="Times New Roman" panose="02020603050405020304" charset="0"/>
                </a:rPr>
                <a:t>With Heat-Resistant Stabilizer</a:t>
              </a:r>
            </a:p>
          </p:txBody>
        </p:sp>
      </p:grpSp>
      <p:sp>
        <p:nvSpPr>
          <p:cNvPr id="60" name="圆角矩形 59"/>
          <p:cNvSpPr/>
          <p:nvPr>
            <p:custDataLst>
              <p:tags r:id="rId3"/>
            </p:custDataLst>
          </p:nvPr>
        </p:nvSpPr>
        <p:spPr>
          <a:xfrm>
            <a:off x="126048" y="2252648"/>
            <a:ext cx="805012" cy="788912"/>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lstStyle/>
          <a:p>
            <a:pPr algn="ctr">
              <a:spcBef>
                <a:spcPct val="0"/>
              </a:spcBef>
              <a:spcAft>
                <a:spcPct val="0"/>
              </a:spcAft>
            </a:pPr>
            <a:endParaRPr lang="en-US" altLang="zh-CN" sz="2400" b="1" dirty="0">
              <a:solidFill>
                <a:srgbClr val="FFFFFF"/>
              </a:solidFill>
              <a:latin typeface="+mn-ea"/>
              <a:cs typeface="+mn-ea"/>
              <a:sym typeface="+mn-ea"/>
            </a:endParaRPr>
          </a:p>
        </p:txBody>
      </p:sp>
      <p:sp>
        <p:nvSpPr>
          <p:cNvPr id="20" name="矩形 19"/>
          <p:cNvSpPr/>
          <p:nvPr>
            <p:custDataLst>
              <p:tags r:id="rId4"/>
            </p:custDataLst>
          </p:nvPr>
        </p:nvSpPr>
        <p:spPr>
          <a:xfrm>
            <a:off x="6587298" y="5635020"/>
            <a:ext cx="4737360" cy="449519"/>
          </a:xfrm>
          <a:prstGeom prst="rect">
            <a:avLst/>
          </a:prstGeom>
          <a:noFill/>
        </p:spPr>
        <p:txBody>
          <a:bodyPr wrap="square" lIns="0" tIns="0" rIns="0" bIns="0" rtlCol="0" anchor="ctr" anchorCtr="0">
            <a:noAutofit/>
          </a:bodyPr>
          <a:lstStyle/>
          <a:p>
            <a:pPr>
              <a:spcBef>
                <a:spcPct val="0"/>
              </a:spcBef>
              <a:spcAft>
                <a:spcPct val="0"/>
              </a:spcAft>
            </a:pPr>
            <a:r>
              <a:rPr lang="en-US" altLang="zh-CN" sz="2200" b="1" dirty="0">
                <a:solidFill>
                  <a:schemeClr val="accent2"/>
                </a:solidFill>
                <a:latin typeface="Times New Roman" panose="02020603050405020304" charset="0"/>
                <a:cs typeface="Times New Roman" panose="02020603050405020304" charset="0"/>
              </a:rPr>
              <a:t>Effect of Heat-Resistant Stabilizers on Fluorosilicone Rubber</a:t>
            </a:r>
          </a:p>
        </p:txBody>
      </p:sp>
      <p:sp>
        <p:nvSpPr>
          <p:cNvPr id="2" name="矩形 1"/>
          <p:cNvSpPr/>
          <p:nvPr/>
        </p:nvSpPr>
        <p:spPr>
          <a:xfrm>
            <a:off x="6292215" y="4867275"/>
            <a:ext cx="5274310" cy="33782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dirty="0">
                <a:solidFill>
                  <a:schemeClr val="tx1"/>
                </a:solidFill>
                <a:latin typeface="Times New Roman" panose="02020603050405020304" charset="0"/>
                <a:cs typeface="Times New Roman" panose="02020603050405020304" charset="0"/>
                <a:sym typeface="+mn-ea"/>
              </a:rPr>
              <a:t>Test Condition</a:t>
            </a:r>
            <a:r>
              <a:rPr lang="en-US" altLang="zh-CN" sz="1400" dirty="0">
                <a:latin typeface="Times New Roman" panose="02020603050405020304" charset="0"/>
                <a:cs typeface="Times New Roman" panose="02020603050405020304" charset="0"/>
              </a:rPr>
              <a:t> </a:t>
            </a:r>
          </a:p>
        </p:txBody>
      </p:sp>
      <p:sp>
        <p:nvSpPr>
          <p:cNvPr id="4" name="文本框 3"/>
          <p:cNvSpPr txBox="1"/>
          <p:nvPr/>
        </p:nvSpPr>
        <p:spPr>
          <a:xfrm rot="10800000">
            <a:off x="5852795" y="1632585"/>
            <a:ext cx="398145" cy="2621280"/>
          </a:xfrm>
          <a:prstGeom prst="rect">
            <a:avLst/>
          </a:prstGeom>
          <a:noFill/>
        </p:spPr>
        <p:txBody>
          <a:bodyPr vert="eaVert" wrap="square" rtlCol="0">
            <a:spAutoFit/>
          </a:bodyPr>
          <a:lstStyle/>
          <a:p>
            <a:r>
              <a:rPr lang="en-US" altLang="zh-CN" sz="1400">
                <a:latin typeface="Times New Roman" panose="02020603050405020304" charset="0"/>
                <a:cs typeface="Times New Roman" panose="02020603050405020304" charset="0"/>
              </a:rPr>
              <a:t>Change in tensile strength</a:t>
            </a:r>
          </a:p>
        </p:txBody>
      </p:sp>
      <p:sp>
        <p:nvSpPr>
          <p:cNvPr id="43" name="文本框 42"/>
          <p:cNvSpPr txBox="1"/>
          <p:nvPr>
            <p:custDataLst>
              <p:tags r:id="rId5"/>
            </p:custDataLst>
          </p:nvPr>
        </p:nvSpPr>
        <p:spPr>
          <a:xfrm>
            <a:off x="364490" y="2564439"/>
            <a:ext cx="4968875" cy="2833370"/>
          </a:xfrm>
          <a:prstGeom prst="rect">
            <a:avLst/>
          </a:prstGeom>
          <a:noFill/>
        </p:spPr>
        <p:txBody>
          <a:bodyPr wrap="square" rtlCol="0">
            <a:noAutofit/>
          </a:bodyPr>
          <a:lstStyle/>
          <a:p>
            <a:pPr lvl="0" algn="just">
              <a:lnSpc>
                <a:spcPct val="150000"/>
              </a:lnSpc>
            </a:pPr>
            <a:r>
              <a:rPr lang="en-US" altLang="zh-CN" b="1" spc="120" dirty="0">
                <a:ln w="3175">
                  <a:noFill/>
                  <a:prstDash val="dash"/>
                </a:ln>
                <a:solidFill>
                  <a:schemeClr val="dk1">
                    <a:lumMod val="75000"/>
                    <a:lumOff val="25000"/>
                  </a:schemeClr>
                </a:solidFill>
                <a:effectLst/>
                <a:uFillTx/>
                <a:latin typeface="Times New Roman" panose="02020603050405020304" charset="0"/>
                <a:ea typeface="微软雅黑" panose="020B0503020204020204" charset="-122"/>
                <a:cs typeface="Times New Roman" panose="02020603050405020304" charset="0"/>
              </a:rPr>
              <a:t>        Fluorosilicone rubber is rated for continuous service at 200 °C. Above this temperature, thermal cleavage of the siloxane backbone occurs, degrading mechanical properties. Formulation with heat‑resistant stabilizers is necessary to improve its thermal‑oxidative stability.</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51180" y="575945"/>
            <a:ext cx="9817100" cy="714375"/>
            <a:chOff x="868" y="567"/>
            <a:chExt cx="15460" cy="1125"/>
          </a:xfrm>
        </p:grpSpPr>
        <p:sp>
          <p:nvSpPr>
            <p:cNvPr id="2" name="平行四边形 1"/>
            <p:cNvSpPr/>
            <p:nvPr/>
          </p:nvSpPr>
          <p:spPr>
            <a:xfrm>
              <a:off x="868" y="746"/>
              <a:ext cx="15460" cy="767"/>
            </a:xfrm>
            <a:prstGeom prst="parallelogram">
              <a:avLst/>
            </a:prstGeom>
            <a:solidFill>
              <a:schemeClr val="bg1"/>
            </a:solidFill>
            <a:ln w="12700" cmpd="sng">
              <a:solidFill>
                <a:srgbClr val="4472C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平行四边形 2"/>
            <p:cNvSpPr/>
            <p:nvPr/>
          </p:nvSpPr>
          <p:spPr>
            <a:xfrm>
              <a:off x="1073" y="574"/>
              <a:ext cx="1018" cy="1118"/>
            </a:xfrm>
            <a:prstGeom prst="parallelogram">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等腰三角形 7"/>
            <p:cNvSpPr/>
            <p:nvPr/>
          </p:nvSpPr>
          <p:spPr>
            <a:xfrm rot="10620000">
              <a:off x="992" y="1517"/>
              <a:ext cx="162" cy="171"/>
            </a:xfrm>
            <a:prstGeom prst="triangle">
              <a:avLst/>
            </a:prstGeom>
            <a:ln w="28575" cmpd="sng">
              <a:noFill/>
              <a:prstDash val="solid"/>
            </a:ln>
          </p:spPr>
          <p:style>
            <a:lnRef idx="2">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0" name="等腰三角形 9"/>
            <p:cNvSpPr/>
            <p:nvPr/>
          </p:nvSpPr>
          <p:spPr>
            <a:xfrm rot="21120000">
              <a:off x="2019" y="567"/>
              <a:ext cx="161" cy="179"/>
            </a:xfrm>
            <a:prstGeom prst="triangle">
              <a:avLst/>
            </a:prstGeom>
            <a:ln w="28575" cmpd="sng">
              <a:noFill/>
              <a:prstDash val="solid"/>
            </a:ln>
          </p:spPr>
          <p:style>
            <a:lnRef idx="2">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grpSp>
      <p:sp>
        <p:nvSpPr>
          <p:cNvPr id="4" name="任意多边形: 形状 2"/>
          <p:cNvSpPr/>
          <p:nvPr>
            <p:custDataLst>
              <p:tags r:id="rId2"/>
            </p:custDataLst>
          </p:nvPr>
        </p:nvSpPr>
        <p:spPr>
          <a:xfrm flipV="1">
            <a:off x="0" y="4616447"/>
            <a:ext cx="12192000" cy="602367"/>
          </a:xfrm>
          <a:custGeom>
            <a:avLst/>
            <a:gdLst>
              <a:gd name="connsiteX0" fmla="*/ 0 w 19248"/>
              <a:gd name="connsiteY0" fmla="*/ 865 h 950"/>
              <a:gd name="connsiteX1" fmla="*/ 1438 w 19248"/>
              <a:gd name="connsiteY1" fmla="*/ 943 h 950"/>
              <a:gd name="connsiteX2" fmla="*/ 7493 w 19248"/>
              <a:gd name="connsiteY2" fmla="*/ 354 h 950"/>
              <a:gd name="connsiteX3" fmla="*/ 12353 w 19248"/>
              <a:gd name="connsiteY3" fmla="*/ 737 h 950"/>
              <a:gd name="connsiteX4" fmla="*/ 15481 w 19248"/>
              <a:gd name="connsiteY4" fmla="*/ 564 h 950"/>
              <a:gd name="connsiteX5" fmla="*/ 19248 w 19248"/>
              <a:gd name="connsiteY5" fmla="*/ 0 h 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8" h="951">
                <a:moveTo>
                  <a:pt x="0" y="865"/>
                </a:moveTo>
                <a:cubicBezTo>
                  <a:pt x="890" y="959"/>
                  <a:pt x="964" y="959"/>
                  <a:pt x="1438" y="943"/>
                </a:cubicBezTo>
                <a:cubicBezTo>
                  <a:pt x="2977" y="890"/>
                  <a:pt x="5646" y="406"/>
                  <a:pt x="7493" y="354"/>
                </a:cubicBezTo>
                <a:cubicBezTo>
                  <a:pt x="9340" y="302"/>
                  <a:pt x="11021" y="702"/>
                  <a:pt x="12353" y="737"/>
                </a:cubicBezTo>
                <a:cubicBezTo>
                  <a:pt x="13684" y="772"/>
                  <a:pt x="14348" y="706"/>
                  <a:pt x="15481" y="564"/>
                </a:cubicBezTo>
                <a:cubicBezTo>
                  <a:pt x="16615" y="422"/>
                  <a:pt x="17978" y="268"/>
                  <a:pt x="19248" y="0"/>
                </a:cubicBezTo>
              </a:path>
            </a:pathLst>
          </a:custGeom>
          <a:noFill/>
          <a:ln w="12700">
            <a:gradFill>
              <a:gsLst>
                <a:gs pos="0">
                  <a:schemeClr val="tx1">
                    <a:lumMod val="50000"/>
                    <a:lumOff val="50000"/>
                    <a:alpha val="20000"/>
                  </a:schemeClr>
                </a:gs>
                <a:gs pos="60000">
                  <a:schemeClr val="tx1">
                    <a:lumMod val="50000"/>
                    <a:lumOff val="50000"/>
                    <a:alpha val="60000"/>
                  </a:schemeClr>
                </a:gs>
                <a:gs pos="100000">
                  <a:schemeClr val="tx1">
                    <a:lumMod val="50000"/>
                    <a:lumOff val="50000"/>
                    <a:alpha val="2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795" b="0" i="0" u="none" strike="noStrike" kern="1200" cap="none" spc="0" normalizeH="0" baseline="0" noProof="0">
              <a:ln>
                <a:noFill/>
              </a:ln>
              <a:solidFill>
                <a:srgbClr val="FFFFFF"/>
              </a:solidFill>
              <a:effectLst/>
              <a:uLnTx/>
              <a:uFillTx/>
              <a:latin typeface="HarmonyOS Sans SC"/>
              <a:ea typeface="HarmonyOS Sans SC"/>
              <a:cs typeface="+mn-cs"/>
            </a:endParaRPr>
          </a:p>
        </p:txBody>
      </p:sp>
      <p:sp>
        <p:nvSpPr>
          <p:cNvPr id="5" name="任意多边形: 形状 3"/>
          <p:cNvSpPr/>
          <p:nvPr>
            <p:custDataLst>
              <p:tags r:id="rId3"/>
            </p:custDataLst>
          </p:nvPr>
        </p:nvSpPr>
        <p:spPr>
          <a:xfrm rot="261585">
            <a:off x="52574" y="4009000"/>
            <a:ext cx="12072918" cy="1772299"/>
          </a:xfrm>
          <a:custGeom>
            <a:avLst/>
            <a:gdLst>
              <a:gd name="connsiteX0" fmla="*/ 0 w 19060"/>
              <a:gd name="connsiteY0" fmla="*/ 2798 h 2798"/>
              <a:gd name="connsiteX1" fmla="*/ 7398 w 19060"/>
              <a:gd name="connsiteY1" fmla="*/ 884 h 2798"/>
              <a:gd name="connsiteX2" fmla="*/ 12257 w 19060"/>
              <a:gd name="connsiteY2" fmla="*/ 1605 h 2798"/>
              <a:gd name="connsiteX3" fmla="*/ 15386 w 19060"/>
              <a:gd name="connsiteY3" fmla="*/ 1279 h 2798"/>
              <a:gd name="connsiteX4" fmla="*/ 19060 w 19060"/>
              <a:gd name="connsiteY4" fmla="*/ 0 h 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0" h="2798">
                <a:moveTo>
                  <a:pt x="0" y="2798"/>
                </a:moveTo>
                <a:cubicBezTo>
                  <a:pt x="1517" y="2480"/>
                  <a:pt x="5561" y="1070"/>
                  <a:pt x="7398" y="884"/>
                </a:cubicBezTo>
                <a:cubicBezTo>
                  <a:pt x="9235" y="698"/>
                  <a:pt x="10926" y="1539"/>
                  <a:pt x="12257" y="1605"/>
                </a:cubicBezTo>
                <a:cubicBezTo>
                  <a:pt x="13589" y="1670"/>
                  <a:pt x="14252" y="1546"/>
                  <a:pt x="15386" y="1279"/>
                </a:cubicBezTo>
                <a:cubicBezTo>
                  <a:pt x="16520" y="1012"/>
                  <a:pt x="17790" y="506"/>
                  <a:pt x="19060" y="0"/>
                </a:cubicBezTo>
              </a:path>
            </a:pathLst>
          </a:custGeom>
          <a:noFill/>
          <a:ln w="31750">
            <a:gradFill>
              <a:gsLst>
                <a:gs pos="0">
                  <a:schemeClr val="accent1">
                    <a:lumMod val="20000"/>
                    <a:lumOff val="80000"/>
                    <a:alpha val="100000"/>
                  </a:schemeClr>
                </a:gs>
                <a:gs pos="53000">
                  <a:schemeClr val="accent1">
                    <a:lumMod val="60000"/>
                    <a:lumOff val="40000"/>
                    <a:alpha val="100000"/>
                  </a:schemeClr>
                </a:gs>
                <a:gs pos="100000">
                  <a:schemeClr val="accent1">
                    <a:lumMod val="20000"/>
                    <a:lumOff val="80000"/>
                    <a:alpha val="10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795" b="0" i="0" u="none" strike="noStrike" kern="1200" cap="none" spc="0" normalizeH="0" baseline="0" noProof="0">
              <a:ln>
                <a:noFill/>
              </a:ln>
              <a:solidFill>
                <a:srgbClr val="FFFFFF"/>
              </a:solidFill>
              <a:effectLst/>
              <a:uLnTx/>
              <a:uFillTx/>
              <a:latin typeface="HarmonyOS Sans SC"/>
              <a:ea typeface="HarmonyOS Sans SC"/>
              <a:cs typeface="+mn-cs"/>
            </a:endParaRPr>
          </a:p>
        </p:txBody>
      </p:sp>
      <p:sp>
        <p:nvSpPr>
          <p:cNvPr id="33" name="文本框 32"/>
          <p:cNvSpPr txBox="1"/>
          <p:nvPr>
            <p:custDataLst>
              <p:tags r:id="rId4"/>
            </p:custDataLst>
          </p:nvPr>
        </p:nvSpPr>
        <p:spPr>
          <a:xfrm>
            <a:off x="7051707" y="3031865"/>
            <a:ext cx="4627880" cy="999490"/>
          </a:xfrm>
          <a:prstGeom prst="rect">
            <a:avLst/>
          </a:prstGeom>
          <a:noFill/>
        </p:spPr>
        <p:txBody>
          <a:bodyPr wrap="square" lIns="0" tIns="0" rIns="0" bIns="0" rtlCol="0">
            <a:noAutofit/>
          </a:bodyPr>
          <a:lstStyle/>
          <a:p>
            <a:pPr algn="ctr">
              <a:lnSpc>
                <a:spcPct val="130000"/>
              </a:lnSpc>
            </a:pPr>
            <a:r>
              <a:rPr lang="en-US" altLang="zh-CN" b="1" dirty="0">
                <a:solidFill>
                  <a:schemeClr val="tx1">
                    <a:lumMod val="85000"/>
                    <a:lumOff val="15000"/>
                  </a:schemeClr>
                </a:solidFill>
                <a:latin typeface="Times New Roman" panose="02020603050405020304" charset="0"/>
                <a:cs typeface="Times New Roman" panose="02020603050405020304" charset="0"/>
              </a:rPr>
              <a:t>It offers a wide curing temperature range (both high and low). Suitable for applications demanding extreme purity, such as medical, food‑contact, high‑end electronics, and high‑clarity products.</a:t>
            </a:r>
          </a:p>
        </p:txBody>
      </p:sp>
      <p:sp>
        <p:nvSpPr>
          <p:cNvPr id="34" name="矩形: 圆角 33"/>
          <p:cNvSpPr/>
          <p:nvPr>
            <p:custDataLst>
              <p:tags r:id="rId5"/>
            </p:custDataLst>
          </p:nvPr>
        </p:nvSpPr>
        <p:spPr>
          <a:xfrm>
            <a:off x="7730838" y="2676579"/>
            <a:ext cx="3413014" cy="383540"/>
          </a:xfrm>
          <a:prstGeom prst="roundRect">
            <a:avLst>
              <a:gd name="adj" fmla="val 50000"/>
            </a:avLst>
          </a:prstGeom>
          <a:noFill/>
          <a:ln>
            <a:noFill/>
          </a:ln>
          <a:effectLst/>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2800" b="1" spc="100" dirty="0">
                <a:solidFill>
                  <a:schemeClr val="accent1"/>
                </a:solidFill>
                <a:latin typeface="Times New Roman" panose="02020603050405020304" charset="0"/>
                <a:cs typeface="Times New Roman" panose="02020603050405020304" charset="0"/>
              </a:rPr>
              <a:t>Platinum‑Catalyzed</a:t>
            </a:r>
          </a:p>
        </p:txBody>
      </p:sp>
      <p:sp>
        <p:nvSpPr>
          <p:cNvPr id="4103" name="椭圆 4102"/>
          <p:cNvSpPr/>
          <p:nvPr>
            <p:custDataLst>
              <p:tags r:id="rId6"/>
            </p:custDataLst>
          </p:nvPr>
        </p:nvSpPr>
        <p:spPr>
          <a:xfrm>
            <a:off x="9152868" y="4772283"/>
            <a:ext cx="502743" cy="502743"/>
          </a:xfrm>
          <a:prstGeom prst="ellipse">
            <a:avLst/>
          </a:prstGeom>
          <a:gradFill flip="none" rotWithShape="1">
            <a:gsLst>
              <a:gs pos="0">
                <a:schemeClr val="accent1">
                  <a:lumMod val="20000"/>
                  <a:lumOff val="80000"/>
                  <a:alpha val="100000"/>
                </a:schemeClr>
              </a:gs>
              <a:gs pos="21000">
                <a:schemeClr val="accent1">
                  <a:lumMod val="60000"/>
                  <a:lumOff val="40000"/>
                  <a:alpha val="100000"/>
                </a:schemeClr>
              </a:gs>
              <a:gs pos="80000">
                <a:schemeClr val="accent1">
                  <a:alpha val="100000"/>
                </a:schemeClr>
              </a:gs>
            </a:gsLst>
            <a:path path="circle">
              <a:fillToRect l="50000" t="-80000" r="50000" b="180000"/>
            </a:path>
            <a:tileRect/>
          </a:gradFill>
          <a:ln w="1191" cap="flat">
            <a:noFill/>
            <a:prstDash val="solid"/>
            <a:miter/>
          </a:ln>
        </p:spPr>
        <p:txBody>
          <a:bodyPr wrap="none" lIns="0" tIns="0" rIns="0" bIns="0" rtlCol="0" anchor="ctr"/>
          <a:lstStyle/>
          <a:p>
            <a:pPr algn="ctr"/>
            <a:r>
              <a:rPr lang="en-US" altLang="zh-CN" sz="1795" b="1" dirty="0">
                <a:solidFill>
                  <a:srgbClr val="FFFFFF"/>
                </a:solidFill>
              </a:rPr>
              <a:t>03</a:t>
            </a:r>
          </a:p>
        </p:txBody>
      </p:sp>
      <p:sp>
        <p:nvSpPr>
          <p:cNvPr id="31" name="文本框 30"/>
          <p:cNvSpPr txBox="1"/>
          <p:nvPr>
            <p:custDataLst>
              <p:tags r:id="rId7"/>
            </p:custDataLst>
          </p:nvPr>
        </p:nvSpPr>
        <p:spPr>
          <a:xfrm>
            <a:off x="3428885" y="5581650"/>
            <a:ext cx="5309870" cy="873125"/>
          </a:xfrm>
          <a:prstGeom prst="rect">
            <a:avLst/>
          </a:prstGeom>
          <a:noFill/>
        </p:spPr>
        <p:txBody>
          <a:bodyPr wrap="square" lIns="0" tIns="0" rIns="0" bIns="0" rtlCol="0">
            <a:noAutofit/>
          </a:bodyPr>
          <a:lstStyle/>
          <a:p>
            <a:pPr algn="ctr">
              <a:lnSpc>
                <a:spcPct val="130000"/>
              </a:lnSpc>
            </a:pPr>
            <a:r>
              <a:rPr lang="en-US" altLang="zh-CN" sz="1800" b="1" dirty="0">
                <a:solidFill>
                  <a:schemeClr val="tx1">
                    <a:lumMod val="85000"/>
                    <a:lumOff val="15000"/>
                  </a:schemeClr>
                </a:solidFill>
                <a:latin typeface="Times New Roman" panose="02020603050405020304" charset="0"/>
                <a:cs typeface="Times New Roman" panose="02020603050405020304" charset="0"/>
              </a:rPr>
              <a:t>Curing temperature range: 100—120 °C. Applied in processes such as hand‑lay‑up coating and extruded rubber hose manufacturing.</a:t>
            </a:r>
          </a:p>
        </p:txBody>
      </p:sp>
      <p:sp>
        <p:nvSpPr>
          <p:cNvPr id="32" name="矩形: 圆角 31"/>
          <p:cNvSpPr/>
          <p:nvPr>
            <p:custDataLst>
              <p:tags r:id="rId8"/>
            </p:custDataLst>
          </p:nvPr>
        </p:nvSpPr>
        <p:spPr>
          <a:xfrm>
            <a:off x="4806998" y="5152317"/>
            <a:ext cx="2571172" cy="383361"/>
          </a:xfrm>
          <a:prstGeom prst="roundRect">
            <a:avLst>
              <a:gd name="adj" fmla="val 50000"/>
            </a:avLst>
          </a:prstGeom>
          <a:noFill/>
          <a:ln>
            <a:noFill/>
          </a:ln>
          <a:effectLst/>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2800" b="1" spc="100" dirty="0">
                <a:solidFill>
                  <a:schemeClr val="accent2"/>
                </a:solidFill>
                <a:latin typeface="Times New Roman" panose="02020603050405020304" charset="0"/>
                <a:cs typeface="Times New Roman" panose="02020603050405020304" charset="0"/>
              </a:rPr>
              <a:t>DCBP</a:t>
            </a:r>
          </a:p>
        </p:txBody>
      </p:sp>
      <p:sp>
        <p:nvSpPr>
          <p:cNvPr id="4104" name="椭圆 4103"/>
          <p:cNvSpPr/>
          <p:nvPr>
            <p:custDataLst>
              <p:tags r:id="rId9"/>
            </p:custDataLst>
          </p:nvPr>
        </p:nvSpPr>
        <p:spPr>
          <a:xfrm>
            <a:off x="5844534" y="4427055"/>
            <a:ext cx="502743" cy="502743"/>
          </a:xfrm>
          <a:prstGeom prst="ellipse">
            <a:avLst/>
          </a:prstGeom>
          <a:gradFill flip="none" rotWithShape="1">
            <a:gsLst>
              <a:gs pos="0">
                <a:schemeClr val="accent2">
                  <a:lumMod val="20000"/>
                  <a:lumOff val="80000"/>
                  <a:alpha val="100000"/>
                </a:schemeClr>
              </a:gs>
              <a:gs pos="21000">
                <a:schemeClr val="accent2">
                  <a:lumMod val="60000"/>
                  <a:lumOff val="40000"/>
                  <a:alpha val="100000"/>
                </a:schemeClr>
              </a:gs>
              <a:gs pos="80000">
                <a:schemeClr val="accent2">
                  <a:alpha val="100000"/>
                </a:schemeClr>
              </a:gs>
            </a:gsLst>
            <a:path path="circle">
              <a:fillToRect l="50000" t="-80000" r="50000" b="180000"/>
            </a:path>
            <a:tileRect/>
          </a:gradFill>
          <a:ln w="1191" cap="flat">
            <a:noFill/>
            <a:prstDash val="solid"/>
            <a:miter/>
          </a:ln>
        </p:spPr>
        <p:txBody>
          <a:bodyPr wrap="none" lIns="0" tIns="0" rIns="0" bIns="0" rtlCol="0" anchor="ctr"/>
          <a:lstStyle/>
          <a:p>
            <a:pPr algn="ctr"/>
            <a:r>
              <a:rPr lang="en-US" altLang="zh-CN" sz="1795" b="1" dirty="0">
                <a:solidFill>
                  <a:srgbClr val="FFFFFF"/>
                </a:solidFill>
              </a:rPr>
              <a:t>02</a:t>
            </a:r>
          </a:p>
        </p:txBody>
      </p:sp>
      <p:sp>
        <p:nvSpPr>
          <p:cNvPr id="16" name="文本框 15"/>
          <p:cNvSpPr txBox="1"/>
          <p:nvPr>
            <p:custDataLst>
              <p:tags r:id="rId10"/>
            </p:custDataLst>
          </p:nvPr>
        </p:nvSpPr>
        <p:spPr>
          <a:xfrm>
            <a:off x="488315" y="3086735"/>
            <a:ext cx="4624070" cy="906780"/>
          </a:xfrm>
          <a:prstGeom prst="rect">
            <a:avLst/>
          </a:prstGeom>
          <a:noFill/>
        </p:spPr>
        <p:txBody>
          <a:bodyPr wrap="square" lIns="0" tIns="0" rIns="0" bIns="0" rtlCol="0">
            <a:noAutofit/>
          </a:bodyPr>
          <a:lstStyle/>
          <a:p>
            <a:pPr algn="ctr">
              <a:lnSpc>
                <a:spcPct val="130000"/>
              </a:lnSpc>
            </a:pPr>
            <a:r>
              <a:rPr lang="en-US" altLang="zh-CN" sz="1800" b="1" dirty="0">
                <a:solidFill>
                  <a:schemeClr val="tx1">
                    <a:lumMod val="85000"/>
                    <a:lumOff val="15000"/>
                  </a:schemeClr>
                </a:solidFill>
                <a:latin typeface="Times New Roman" panose="02020603050405020304" charset="0"/>
                <a:cs typeface="Times New Roman" panose="02020603050405020304" charset="0"/>
              </a:rPr>
              <a:t>Used for compression/injection molding </a:t>
            </a:r>
            <a:r>
              <a:rPr lang="en-US" altLang="zh-CN" sz="1800" b="1">
                <a:solidFill>
                  <a:schemeClr val="tx1">
                    <a:lumMod val="85000"/>
                    <a:lumOff val="15000"/>
                  </a:schemeClr>
                </a:solidFill>
                <a:latin typeface="Times New Roman" panose="02020603050405020304" charset="0"/>
                <a:cs typeface="Times New Roman" panose="02020603050405020304" charset="0"/>
              </a:rPr>
              <a:t>at 160—170 </a:t>
            </a:r>
            <a:r>
              <a:rPr lang="en-US" altLang="zh-CN" sz="1800" b="1" dirty="0">
                <a:solidFill>
                  <a:schemeClr val="tx1">
                    <a:lumMod val="85000"/>
                    <a:lumOff val="15000"/>
                  </a:schemeClr>
                </a:solidFill>
                <a:latin typeface="Times New Roman" panose="02020603050405020304" charset="0"/>
                <a:cs typeface="Times New Roman" panose="02020603050405020304" charset="0"/>
              </a:rPr>
              <a:t>°C. A cost‑effective solution for general industrial parts, automotive seals, and O‑rings in price‑sensitive applications.</a:t>
            </a:r>
          </a:p>
        </p:txBody>
      </p:sp>
      <p:sp>
        <p:nvSpPr>
          <p:cNvPr id="17" name="矩形: 圆角 16"/>
          <p:cNvSpPr/>
          <p:nvPr>
            <p:custDataLst>
              <p:tags r:id="rId11"/>
            </p:custDataLst>
          </p:nvPr>
        </p:nvSpPr>
        <p:spPr>
          <a:xfrm>
            <a:off x="1513865" y="2660457"/>
            <a:ext cx="2572749" cy="383361"/>
          </a:xfrm>
          <a:prstGeom prst="roundRect">
            <a:avLst>
              <a:gd name="adj" fmla="val 50000"/>
            </a:avLst>
          </a:prstGeom>
          <a:noFill/>
          <a:ln>
            <a:noFill/>
          </a:ln>
          <a:effectLst/>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r>
              <a:rPr lang="en-US" altLang="zh-CN" sz="2800" b="1" spc="100" dirty="0">
                <a:solidFill>
                  <a:schemeClr val="accent1"/>
                </a:solidFill>
                <a:latin typeface="Times New Roman" panose="02020603050405020304" charset="0"/>
                <a:cs typeface="Times New Roman" panose="02020603050405020304" charset="0"/>
              </a:rPr>
              <a:t>DBPH</a:t>
            </a:r>
          </a:p>
        </p:txBody>
      </p:sp>
      <p:sp>
        <p:nvSpPr>
          <p:cNvPr id="4105" name="椭圆 4104"/>
          <p:cNvSpPr/>
          <p:nvPr>
            <p:custDataLst>
              <p:tags r:id="rId12"/>
            </p:custDataLst>
          </p:nvPr>
        </p:nvSpPr>
        <p:spPr>
          <a:xfrm>
            <a:off x="2424440" y="4593213"/>
            <a:ext cx="502743" cy="502743"/>
          </a:xfrm>
          <a:prstGeom prst="ellipse">
            <a:avLst/>
          </a:prstGeom>
          <a:gradFill flip="none" rotWithShape="1">
            <a:gsLst>
              <a:gs pos="0">
                <a:schemeClr val="accent1">
                  <a:lumMod val="20000"/>
                  <a:lumOff val="80000"/>
                  <a:alpha val="100000"/>
                </a:schemeClr>
              </a:gs>
              <a:gs pos="21000">
                <a:schemeClr val="accent1">
                  <a:lumMod val="60000"/>
                  <a:lumOff val="40000"/>
                  <a:alpha val="100000"/>
                </a:schemeClr>
              </a:gs>
              <a:gs pos="80000">
                <a:schemeClr val="accent1">
                  <a:alpha val="100000"/>
                </a:schemeClr>
              </a:gs>
            </a:gsLst>
            <a:path path="circle">
              <a:fillToRect l="50000" t="-80000" r="50000" b="180000"/>
            </a:path>
            <a:tileRect/>
          </a:gradFill>
          <a:ln w="1191" cap="flat">
            <a:noFill/>
            <a:prstDash val="solid"/>
            <a:miter/>
          </a:ln>
        </p:spPr>
        <p:txBody>
          <a:bodyPr wrap="none" lIns="0" tIns="0" rIns="0" bIns="0" rtlCol="0" anchor="ctr"/>
          <a:lstStyle/>
          <a:p>
            <a:pPr algn="ctr"/>
            <a:r>
              <a:rPr lang="en-US" altLang="zh-CN" sz="1795" b="1" dirty="0">
                <a:solidFill>
                  <a:srgbClr val="FFFFFF"/>
                </a:solidFill>
              </a:rPr>
              <a:t>01</a:t>
            </a:r>
          </a:p>
        </p:txBody>
      </p:sp>
      <p:sp>
        <p:nvSpPr>
          <p:cNvPr id="6" name="标题 5"/>
          <p:cNvSpPr>
            <a:spLocks noGrp="1"/>
          </p:cNvSpPr>
          <p:nvPr>
            <p:ph type="title"/>
          </p:nvPr>
        </p:nvSpPr>
        <p:spPr>
          <a:xfrm>
            <a:off x="1513840" y="506730"/>
            <a:ext cx="10515600" cy="945515"/>
          </a:xfrm>
        </p:spPr>
        <p:txBody>
          <a:bodyPr>
            <a:normAutofit/>
          </a:bodyPr>
          <a:lstStyle/>
          <a:p>
            <a:r>
              <a:rPr lang="en-US" altLang="zh-CN" sz="2800" b="1" noProof="0" dirty="0">
                <a:ln>
                  <a:noFill/>
                </a:ln>
                <a:solidFill>
                  <a:schemeClr val="accent1"/>
                </a:solidFill>
                <a:effectLst/>
                <a:uLnTx/>
                <a:uFillTx/>
                <a:latin typeface="Times New Roman" panose="02020603050405020304" charset="0"/>
                <a:ea typeface="微软雅黑" panose="020B0503020204020204" charset="-122"/>
                <a:cs typeface="Times New Roman" panose="02020603050405020304" charset="0"/>
              </a:rPr>
              <a:t>Fluorosilicone Rubber Curing Systems</a:t>
            </a:r>
          </a:p>
        </p:txBody>
      </p:sp>
      <p:sp>
        <p:nvSpPr>
          <p:cNvPr id="7" name="文本框 6"/>
          <p:cNvSpPr txBox="1"/>
          <p:nvPr/>
        </p:nvSpPr>
        <p:spPr>
          <a:xfrm>
            <a:off x="551180" y="1327785"/>
            <a:ext cx="11093424" cy="1289685"/>
          </a:xfrm>
          <a:prstGeom prst="rect">
            <a:avLst/>
          </a:prstGeom>
          <a:noFill/>
        </p:spPr>
        <p:txBody>
          <a:bodyPr wrap="square" rtlCol="0" anchor="t">
            <a:noAutofit/>
          </a:bodyPr>
          <a:lstStyle/>
          <a:p>
            <a:r>
              <a:rPr lang="en-US" altLang="zh-CN" sz="2400" b="1" dirty="0">
                <a:latin typeface="Times New Roman" panose="02020603050405020304" charset="0"/>
                <a:cs typeface="Times New Roman" panose="02020603050405020304" charset="0"/>
                <a:sym typeface="+mn-ea"/>
              </a:rPr>
              <a:t>The curing systems for fluorosilicone rubber include peroxides (DBPH, DCBP) and platinum‑catalyzed addition cure. Each offers distinct properties for different application needs.</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880581" y="214976"/>
            <a:ext cx="10727690" cy="1325880"/>
          </a:xfrm>
        </p:spPr>
        <p:txBody>
          <a:bodyPr>
            <a:normAutofit/>
          </a:bodyPr>
          <a:lstStyle/>
          <a:p>
            <a:r>
              <a:rPr lang="zh-CN" altLang="en-US" sz="3200" b="1" dirty="0">
                <a:solidFill>
                  <a:srgbClr val="2844CB"/>
                </a:solidFill>
                <a:latin typeface="Times New Roman" panose="02020603050405020304" charset="0"/>
                <a:ea typeface="微软雅黑" panose="020B0503020204020204" charset="-122"/>
                <a:cs typeface="Times New Roman" panose="02020603050405020304" charset="0"/>
                <a:sym typeface="+mn-ea"/>
              </a:rPr>
              <a:t>Comparison of Fluorosilicone Rubber Processes</a:t>
            </a:r>
            <a:endParaRPr lang="zh-CN" altLang="en-US" sz="3200" dirty="0"/>
          </a:p>
        </p:txBody>
      </p:sp>
      <p:graphicFrame>
        <p:nvGraphicFramePr>
          <p:cNvPr id="3" name="Table 0"/>
          <p:cNvGraphicFramePr>
            <a:graphicFrameLocks noGrp="1"/>
          </p:cNvGraphicFramePr>
          <p:nvPr>
            <p:custDataLst>
              <p:tags r:id="rId3"/>
            </p:custDataLst>
          </p:nvPr>
        </p:nvGraphicFramePr>
        <p:xfrm>
          <a:off x="1124584" y="1170017"/>
          <a:ext cx="9942831" cy="5402580"/>
        </p:xfrm>
        <a:graphic>
          <a:graphicData uri="http://schemas.openxmlformats.org/drawingml/2006/table">
            <a:tbl>
              <a:tblPr firstRow="1" bandRow="1">
                <a:tableStyleId>{5C22544A-7EE6-4342-B048-85BDC9FD1C3A}</a:tableStyleId>
              </a:tblPr>
              <a:tblGrid>
                <a:gridCol w="1899822">
                  <a:extLst>
                    <a:ext uri="{9D8B030D-6E8A-4147-A177-3AD203B41FA5}">
                      <a16:colId xmlns:a16="http://schemas.microsoft.com/office/drawing/2014/main" val="20000"/>
                    </a:ext>
                  </a:extLst>
                </a:gridCol>
                <a:gridCol w="1879799">
                  <a:extLst>
                    <a:ext uri="{9D8B030D-6E8A-4147-A177-3AD203B41FA5}">
                      <a16:colId xmlns:a16="http://schemas.microsoft.com/office/drawing/2014/main" val="20001"/>
                    </a:ext>
                  </a:extLst>
                </a:gridCol>
                <a:gridCol w="1601822">
                  <a:extLst>
                    <a:ext uri="{9D8B030D-6E8A-4147-A177-3AD203B41FA5}">
                      <a16:colId xmlns:a16="http://schemas.microsoft.com/office/drawing/2014/main" val="20002"/>
                    </a:ext>
                  </a:extLst>
                </a:gridCol>
                <a:gridCol w="2229437">
                  <a:extLst>
                    <a:ext uri="{9D8B030D-6E8A-4147-A177-3AD203B41FA5}">
                      <a16:colId xmlns:a16="http://schemas.microsoft.com/office/drawing/2014/main" val="20003"/>
                    </a:ext>
                  </a:extLst>
                </a:gridCol>
                <a:gridCol w="2331951">
                  <a:extLst>
                    <a:ext uri="{9D8B030D-6E8A-4147-A177-3AD203B41FA5}">
                      <a16:colId xmlns:a16="http://schemas.microsoft.com/office/drawing/2014/main" val="20004"/>
                    </a:ext>
                  </a:extLst>
                </a:gridCol>
              </a:tblGrid>
              <a:tr h="557530">
                <a:tc>
                  <a:txBody>
                    <a:bodyPr/>
                    <a:lstStyle/>
                    <a:p>
                      <a:pPr algn="ctr">
                        <a:lnSpc>
                          <a:spcPct val="120000"/>
                        </a:lnSpc>
                        <a:spcBef>
                          <a:spcPts val="0"/>
                        </a:spcBef>
                        <a:spcAft>
                          <a:spcPts val="0"/>
                        </a:spcAft>
                      </a:pPr>
                      <a:r>
                        <a:rPr lang="en-US" altLang="zh-CN" sz="1800" b="1" u="none" spc="130" dirty="0">
                          <a:latin typeface="Times New Roman" panose="02020603050405020304" charset="0"/>
                          <a:ea typeface="微软雅黑" panose="020B0503020204020204" charset="-122"/>
                          <a:cs typeface="Times New Roman" panose="02020603050405020304" charset="0"/>
                        </a:rPr>
                        <a:t>Process Type</a:t>
                      </a:r>
                    </a:p>
                  </a:txBody>
                  <a:tcPr marL="177800" marR="177800" marT="107950" marB="107950" anchor="ctr"/>
                </a:tc>
                <a:tc>
                  <a:txBody>
                    <a:bodyPr/>
                    <a:lstStyle/>
                    <a:p>
                      <a:pPr algn="ctr">
                        <a:lnSpc>
                          <a:spcPct val="120000"/>
                        </a:lnSpc>
                        <a:spcBef>
                          <a:spcPts val="0"/>
                        </a:spcBef>
                        <a:spcAft>
                          <a:spcPts val="0"/>
                        </a:spcAft>
                      </a:pPr>
                      <a:r>
                        <a:rPr lang="en-US" altLang="zh-CN" sz="1800" b="1" u="none" spc="130" dirty="0">
                          <a:latin typeface="Times New Roman" panose="02020603050405020304" charset="0"/>
                          <a:ea typeface="微软雅黑" panose="020B0503020204020204" charset="-122"/>
                          <a:cs typeface="Times New Roman" panose="02020603050405020304" charset="0"/>
                        </a:rPr>
                        <a:t>Compression Molding</a:t>
                      </a:r>
                    </a:p>
                  </a:txBody>
                  <a:tcPr marL="177800" marR="177800" marT="107950" marB="107950" anchor="ctr"/>
                </a:tc>
                <a:tc>
                  <a:txBody>
                    <a:bodyPr/>
                    <a:lstStyle/>
                    <a:p>
                      <a:pPr algn="ctr">
                        <a:lnSpc>
                          <a:spcPct val="120000"/>
                        </a:lnSpc>
                        <a:spcBef>
                          <a:spcPts val="0"/>
                        </a:spcBef>
                        <a:spcAft>
                          <a:spcPts val="0"/>
                        </a:spcAft>
                      </a:pPr>
                      <a:r>
                        <a:rPr lang="en-US" altLang="zh-CN" sz="1800" b="1" u="none" spc="130" dirty="0">
                          <a:latin typeface="Times New Roman" panose="02020603050405020304" charset="0"/>
                          <a:ea typeface="微软雅黑" panose="020B0503020204020204" charset="-122"/>
                          <a:cs typeface="Times New Roman" panose="02020603050405020304" charset="0"/>
                        </a:rPr>
                        <a:t>Injection Molding</a:t>
                      </a:r>
                    </a:p>
                  </a:txBody>
                  <a:tcPr marL="177800" marR="177800" marT="107950" marB="107950" anchor="ctr"/>
                </a:tc>
                <a:tc>
                  <a:txBody>
                    <a:bodyPr/>
                    <a:lstStyle/>
                    <a:p>
                      <a:pPr algn="ctr">
                        <a:lnSpc>
                          <a:spcPct val="120000"/>
                        </a:lnSpc>
                        <a:spcBef>
                          <a:spcPts val="0"/>
                        </a:spcBef>
                        <a:spcAft>
                          <a:spcPts val="0"/>
                        </a:spcAft>
                      </a:pPr>
                      <a:r>
                        <a:rPr lang="en-US" altLang="zh-CN" sz="1800" b="1" u="none" spc="130" dirty="0">
                          <a:latin typeface="Times New Roman" panose="02020603050405020304" charset="0"/>
                          <a:ea typeface="微软雅黑" panose="020B0503020204020204" charset="-122"/>
                          <a:cs typeface="Times New Roman" panose="02020603050405020304" charset="0"/>
                        </a:rPr>
                        <a:t>Extrusion Molding</a:t>
                      </a:r>
                    </a:p>
                  </a:txBody>
                  <a:tcPr marL="177800" marR="177800" marT="107950" marB="107950" anchor="ctr"/>
                </a:tc>
                <a:tc>
                  <a:txBody>
                    <a:bodyPr/>
                    <a:lstStyle/>
                    <a:p>
                      <a:pPr algn="ctr">
                        <a:lnSpc>
                          <a:spcPct val="120000"/>
                        </a:lnSpc>
                        <a:spcBef>
                          <a:spcPts val="0"/>
                        </a:spcBef>
                        <a:spcAft>
                          <a:spcPts val="0"/>
                        </a:spcAft>
                      </a:pPr>
                      <a:r>
                        <a:rPr lang="en-US" altLang="zh-CN" sz="1800" b="1" u="none" spc="130" dirty="0">
                          <a:latin typeface="Times New Roman" panose="02020603050405020304" charset="0"/>
                          <a:ea typeface="微软雅黑" panose="020B0503020204020204" charset="-122"/>
                          <a:cs typeface="Times New Roman" panose="02020603050405020304" charset="0"/>
                        </a:rPr>
                        <a:t>Coating / Cladding</a:t>
                      </a:r>
                    </a:p>
                  </a:txBody>
                  <a:tcPr marL="177800" marR="177800" marT="107950" marB="107950" anchor="ctr"/>
                </a:tc>
                <a:extLst>
                  <a:ext uri="{0D108BD9-81ED-4DB2-BD59-A6C34878D82A}">
                    <a16:rowId xmlns:a16="http://schemas.microsoft.com/office/drawing/2014/main" val="10000"/>
                  </a:ext>
                </a:extLst>
              </a:tr>
              <a:tr h="821055">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Product Shape</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Medium Complexity</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High complexity</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2D Constant cross-section</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Complex Substrate Surface</a:t>
                      </a:r>
                    </a:p>
                  </a:txBody>
                  <a:tcPr marL="177800" marR="177800" marT="107950" marB="107950" anchor="ctr"/>
                </a:tc>
                <a:extLst>
                  <a:ext uri="{0D108BD9-81ED-4DB2-BD59-A6C34878D82A}">
                    <a16:rowId xmlns:a16="http://schemas.microsoft.com/office/drawing/2014/main" val="10001"/>
                  </a:ext>
                </a:extLst>
              </a:tr>
              <a:tr h="520065">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Dimensional Accuracy</a:t>
                      </a:r>
                    </a:p>
                  </a:txBody>
                  <a:tcPr marL="177800" marR="177800" marT="107950" marB="107950" anchor="ctr"/>
                </a:tc>
                <a:tc>
                  <a:txBody>
                    <a:bodyPr/>
                    <a:lstStyle/>
                    <a:p>
                      <a:pPr algn="ctr">
                        <a:lnSpc>
                          <a:spcPct val="120000"/>
                        </a:lnSpc>
                        <a:spcBef>
                          <a:spcPts val="0"/>
                        </a:spcBef>
                        <a:spcAft>
                          <a:spcPts val="0"/>
                        </a:spcAft>
                      </a:pPr>
                      <a:r>
                        <a:rPr lang="en-US" sz="1800" b="0" u="none" spc="120" dirty="0">
                          <a:latin typeface="Times New Roman" panose="02020603050405020304" charset="0"/>
                          <a:ea typeface="微软雅黑" panose="020B0503020204020204" charset="-122"/>
                          <a:cs typeface="Times New Roman" panose="02020603050405020304" charset="0"/>
                        </a:rPr>
                        <a:t>Good</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Excellent</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Fair</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Process‑</a:t>
                      </a:r>
                    </a:p>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Dependent</a:t>
                      </a:r>
                    </a:p>
                  </a:txBody>
                  <a:tcPr marL="177800" marR="177800" marT="107950" marB="107950" anchor="ctr"/>
                </a:tc>
                <a:extLst>
                  <a:ext uri="{0D108BD9-81ED-4DB2-BD59-A6C34878D82A}">
                    <a16:rowId xmlns:a16="http://schemas.microsoft.com/office/drawing/2014/main" val="10002"/>
                  </a:ext>
                </a:extLst>
              </a:tr>
              <a:tr h="520700">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Production Efficiency</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Low-Medium</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sym typeface="+mn-ea"/>
                        </a:rPr>
                        <a:t>Very High</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Very High (Continuous)</a:t>
                      </a:r>
                    </a:p>
                  </a:txBody>
                  <a:tcPr marL="177800" marR="177800" marT="107950" marB="107950" anchor="ctr"/>
                </a:tc>
                <a:tc>
                  <a:txBody>
                    <a:bodyPr/>
                    <a:lstStyle/>
                    <a:p>
                      <a:pPr algn="ctr">
                        <a:lnSpc>
                          <a:spcPct val="120000"/>
                        </a:lnSpc>
                        <a:spcBef>
                          <a:spcPts val="0"/>
                        </a:spcBef>
                        <a:spcAft>
                          <a:spcPts val="0"/>
                        </a:spcAft>
                      </a:pPr>
                      <a:r>
                        <a:rPr lang="en-US" altLang="zh-CN" sz="1800" spc="120" dirty="0">
                          <a:latin typeface="Times New Roman" panose="02020603050405020304" charset="0"/>
                          <a:ea typeface="微软雅黑" panose="020B0503020204020204" charset="-122"/>
                          <a:cs typeface="Times New Roman" panose="02020603050405020304" charset="0"/>
                          <a:sym typeface="+mn-ea"/>
                        </a:rPr>
                        <a:t>Low</a:t>
                      </a:r>
                      <a:endParaRPr lang="en-US" altLang="zh-CN" sz="1800" b="0" u="none" spc="120" dirty="0">
                        <a:latin typeface="Times New Roman" panose="02020603050405020304" charset="0"/>
                        <a:ea typeface="微软雅黑" panose="020B0503020204020204" charset="-122"/>
                        <a:cs typeface="Times New Roman" panose="02020603050405020304" charset="0"/>
                        <a:sym typeface="+mn-ea"/>
                      </a:endParaRPr>
                    </a:p>
                  </a:txBody>
                  <a:tcPr marL="177800" marR="177800" marT="107950" marB="107950" anchor="ctr"/>
                </a:tc>
                <a:extLst>
                  <a:ext uri="{0D108BD9-81ED-4DB2-BD59-A6C34878D82A}">
                    <a16:rowId xmlns:a16="http://schemas.microsoft.com/office/drawing/2014/main" val="10003"/>
                  </a:ext>
                </a:extLst>
              </a:tr>
              <a:tr h="819150">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Mould/Equi-pment Cost</a:t>
                      </a:r>
                    </a:p>
                  </a:txBody>
                  <a:tcPr marL="177800" marR="177800" marT="107950" marB="107950" anchor="ctr"/>
                </a:tc>
                <a:tc>
                  <a:txBody>
                    <a:bodyPr/>
                    <a:lstStyle/>
                    <a:p>
                      <a:pPr algn="ctr">
                        <a:lnSpc>
                          <a:spcPct val="120000"/>
                        </a:lnSpc>
                        <a:spcBef>
                          <a:spcPts val="0"/>
                        </a:spcBef>
                        <a:spcAft>
                          <a:spcPts val="0"/>
                        </a:spcAft>
                      </a:pPr>
                      <a:r>
                        <a:rPr lang="en-US" altLang="zh-CN" sz="1800" spc="120" dirty="0">
                          <a:latin typeface="Times New Roman" panose="02020603050405020304" charset="0"/>
                          <a:ea typeface="微软雅黑" panose="020B0503020204020204" charset="-122"/>
                          <a:cs typeface="Times New Roman" panose="02020603050405020304" charset="0"/>
                          <a:sym typeface="+mn-ea"/>
                        </a:rPr>
                        <a:t>Low-Medium</a:t>
                      </a:r>
                      <a:endParaRPr lang="en-US" sz="1800" b="0" u="none" spc="120" dirty="0">
                        <a:latin typeface="Times New Roman" panose="02020603050405020304" charset="0"/>
                        <a:ea typeface="微软雅黑" panose="020B0503020204020204" charset="-122"/>
                        <a:cs typeface="Times New Roman" panose="02020603050405020304" charset="0"/>
                      </a:endParaRPr>
                    </a:p>
                  </a:txBody>
                  <a:tcPr marL="177800" marR="177800" marT="107950" marB="107950" anchor="ctr"/>
                </a:tc>
                <a:tc>
                  <a:txBody>
                    <a:bodyPr/>
                    <a:lstStyle/>
                    <a:p>
                      <a:pPr algn="ctr">
                        <a:lnSpc>
                          <a:spcPct val="120000"/>
                        </a:lnSpc>
                        <a:spcBef>
                          <a:spcPts val="0"/>
                        </a:spcBef>
                        <a:spcAft>
                          <a:spcPts val="0"/>
                        </a:spcAft>
                      </a:pPr>
                      <a:r>
                        <a:rPr lang="en-US" sz="1800" b="0" u="none" spc="120" dirty="0">
                          <a:latin typeface="Times New Roman" panose="02020603050405020304" charset="0"/>
                          <a:ea typeface="微软雅黑" panose="020B0503020204020204" charset="-122"/>
                          <a:cs typeface="Times New Roman" panose="02020603050405020304" charset="0"/>
                        </a:rPr>
                        <a:t>High</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Medium</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Medium-High</a:t>
                      </a:r>
                    </a:p>
                  </a:txBody>
                  <a:tcPr marL="177800" marR="177800" marT="107950" marB="107950" anchor="ctr"/>
                </a:tc>
                <a:extLst>
                  <a:ext uri="{0D108BD9-81ED-4DB2-BD59-A6C34878D82A}">
                    <a16:rowId xmlns:a16="http://schemas.microsoft.com/office/drawing/2014/main" val="10004"/>
                  </a:ext>
                </a:extLst>
              </a:tr>
              <a:tr h="819785">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Key Applications</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Seals, Gaskets</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Precision Parts, Oil Seals</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Sealing Strips, Hoses</a:t>
                      </a:r>
                    </a:p>
                  </a:txBody>
                  <a:tcPr marL="177800" marR="177800" marT="107950" marB="107950" anchor="ctr"/>
                </a:tc>
                <a:tc>
                  <a:txBody>
                    <a:bodyPr/>
                    <a:lstStyle/>
                    <a:p>
                      <a:pPr algn="ctr">
                        <a:lnSpc>
                          <a:spcPct val="120000"/>
                        </a:lnSpc>
                        <a:spcBef>
                          <a:spcPts val="0"/>
                        </a:spcBef>
                        <a:spcAft>
                          <a:spcPts val="0"/>
                        </a:spcAft>
                      </a:pPr>
                      <a:r>
                        <a:rPr lang="en-US" altLang="zh-CN" sz="1800" b="0" u="none" spc="120" dirty="0">
                          <a:latin typeface="Times New Roman" panose="02020603050405020304" charset="0"/>
                          <a:ea typeface="微软雅黑" panose="020B0503020204020204" charset="-122"/>
                          <a:cs typeface="Times New Roman" panose="02020603050405020304" charset="0"/>
                        </a:rPr>
                        <a:t>Rubber-covered roll, Hoses</a:t>
                      </a:r>
                    </a:p>
                  </a:txBody>
                  <a:tcPr marL="177800" marR="177800" marT="107950" marB="107950" anchor="ctr"/>
                </a:tc>
                <a:extLst>
                  <a:ext uri="{0D108BD9-81ED-4DB2-BD59-A6C34878D82A}">
                    <a16:rowId xmlns:a16="http://schemas.microsoft.com/office/drawing/2014/main" val="10005"/>
                  </a:ext>
                </a:extLst>
              </a:tr>
            </a:tbl>
          </a:graphicData>
        </a:graphic>
      </p:graphicFrame>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0" y="308598"/>
            <a:ext cx="12178481" cy="6324772"/>
            <a:chOff x="0" y="308598"/>
            <a:chExt cx="12178481" cy="6324772"/>
          </a:xfrm>
        </p:grpSpPr>
        <p:sp>
          <p:nvSpPr>
            <p:cNvPr id="16" name="任意多边形: 形状 15"/>
            <p:cNvSpPr/>
            <p:nvPr/>
          </p:nvSpPr>
          <p:spPr>
            <a:xfrm>
              <a:off x="0" y="1619250"/>
              <a:ext cx="381000" cy="3619500"/>
            </a:xfrm>
            <a:custGeom>
              <a:avLst/>
              <a:gdLst>
                <a:gd name="connsiteX0" fmla="*/ 0 w 381000"/>
                <a:gd name="connsiteY0" fmla="*/ 0 h 3619500"/>
                <a:gd name="connsiteX1" fmla="*/ 76200 w 381000"/>
                <a:gd name="connsiteY1" fmla="*/ 0 h 3619500"/>
                <a:gd name="connsiteX2" fmla="*/ 381000 w 381000"/>
                <a:gd name="connsiteY2" fmla="*/ 304800 h 3619500"/>
                <a:gd name="connsiteX3" fmla="*/ 381000 w 381000"/>
                <a:gd name="connsiteY3" fmla="*/ 3314700 h 3619500"/>
                <a:gd name="connsiteX4" fmla="*/ 76200 w 381000"/>
                <a:gd name="connsiteY4" fmla="*/ 3619500 h 3619500"/>
                <a:gd name="connsiteX5" fmla="*/ 0 w 381000"/>
                <a:gd name="connsiteY5"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619500">
                  <a:moveTo>
                    <a:pt x="0" y="0"/>
                  </a:moveTo>
                  <a:lnTo>
                    <a:pt x="76200" y="0"/>
                  </a:lnTo>
                  <a:cubicBezTo>
                    <a:pt x="244536" y="0"/>
                    <a:pt x="381000" y="136464"/>
                    <a:pt x="381000" y="304800"/>
                  </a:cubicBezTo>
                  <a:lnTo>
                    <a:pt x="381000" y="3314700"/>
                  </a:lnTo>
                  <a:cubicBezTo>
                    <a:pt x="381000" y="3483036"/>
                    <a:pt x="244536" y="3619500"/>
                    <a:pt x="76200" y="3619500"/>
                  </a:cubicBezTo>
                  <a:lnTo>
                    <a:pt x="0" y="3619500"/>
                  </a:lnTo>
                  <a:close/>
                </a:path>
              </a:pathLst>
            </a:cu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6" name="文本框1"/>
            <p:cNvSpPr txBox="1"/>
            <p:nvPr>
              <p:custDataLst>
                <p:tags r:id="rId1"/>
              </p:custDataLst>
            </p:nvPr>
          </p:nvSpPr>
          <p:spPr>
            <a:xfrm>
              <a:off x="3470330" y="1823583"/>
              <a:ext cx="5278120" cy="3153410"/>
            </a:xfrm>
            <a:prstGeom prst="rect">
              <a:avLst/>
            </a:prstGeom>
            <a:noFill/>
          </p:spPr>
          <p:txBody>
            <a:bodyPr wrap="none" rtlCol="0">
              <a:spAutoFit/>
            </a:bodyPr>
            <a:lstStyle/>
            <a:p>
              <a:pPr algn="ctr"/>
              <a:r>
                <a:rPr lang="en-US" altLang="zh-CN" sz="19900" b="1" dirty="0">
                  <a:gradFill>
                    <a:gsLst>
                      <a:gs pos="0">
                        <a:srgbClr val="F2F4F7"/>
                      </a:gs>
                      <a:gs pos="38000">
                        <a:srgbClr val="F2F4F7">
                          <a:alpha val="80000"/>
                        </a:srgbClr>
                      </a:gs>
                      <a:gs pos="68000">
                        <a:srgbClr val="F2F4F7">
                          <a:alpha val="65000"/>
                        </a:srgbClr>
                      </a:gs>
                      <a:gs pos="100000">
                        <a:srgbClr val="F2F4F7">
                          <a:alpha val="0"/>
                        </a:srgbClr>
                      </a:gs>
                    </a:gsLst>
                    <a:lin ang="5400000" scaled="1"/>
                  </a:gradFill>
                  <a:latin typeface="思源黑体 CN Medium" panose="020B0600000000000000" pitchFamily="34" charset="-122"/>
                  <a:ea typeface="思源黑体 CN Medium" panose="020B0600000000000000" pitchFamily="34" charset="-122"/>
                </a:rPr>
                <a:t>FOUR</a:t>
              </a:r>
              <a:endParaRPr lang="zh-CN" altLang="en-US" sz="19900" b="1" dirty="0">
                <a:gradFill>
                  <a:gsLst>
                    <a:gs pos="0">
                      <a:srgbClr val="F2F4F7"/>
                    </a:gs>
                    <a:gs pos="38000">
                      <a:srgbClr val="F2F4F7">
                        <a:alpha val="80000"/>
                      </a:srgbClr>
                    </a:gs>
                    <a:gs pos="68000">
                      <a:srgbClr val="F2F4F7">
                        <a:alpha val="65000"/>
                      </a:srgbClr>
                    </a:gs>
                    <a:gs pos="100000">
                      <a:srgbClr val="F2F4F7">
                        <a:alpha val="0"/>
                      </a:srgbClr>
                    </a:gs>
                  </a:gsLst>
                  <a:lin ang="5400000" scaled="1"/>
                </a:gradFill>
                <a:latin typeface="思源黑体 CN Medium" panose="020B0600000000000000" pitchFamily="34" charset="-122"/>
                <a:ea typeface="思源黑体 CN Medium" panose="020B0600000000000000" pitchFamily="34" charset="-122"/>
              </a:endParaRPr>
            </a:p>
          </p:txBody>
        </p:sp>
        <p:sp>
          <p:nvSpPr>
            <p:cNvPr id="7" name="圆形"/>
            <p:cNvSpPr/>
            <p:nvPr>
              <p:custDataLst>
                <p:tags r:id="rId2"/>
              </p:custDataLst>
            </p:nvPr>
          </p:nvSpPr>
          <p:spPr>
            <a:xfrm>
              <a:off x="5407334" y="2090057"/>
              <a:ext cx="1404116" cy="1404116"/>
            </a:xfrm>
            <a:prstGeom prst="ellipse">
              <a:avLst/>
            </a:prstGeom>
            <a:solidFill>
              <a:srgbClr val="1193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6000" dirty="0">
                  <a:latin typeface="Times New Roman" panose="02020603050405020304" charset="0"/>
                  <a:ea typeface="思源黑体 CN Medium" panose="020B0600000000000000" pitchFamily="34" charset="-122"/>
                  <a:cs typeface="Times New Roman" panose="02020603050405020304" charset="0"/>
                </a:rPr>
                <a:t>04</a:t>
              </a:r>
            </a:p>
          </p:txBody>
        </p:sp>
        <p:sp>
          <p:nvSpPr>
            <p:cNvPr id="9" name="文本框"/>
            <p:cNvSpPr txBox="1"/>
            <p:nvPr>
              <p:custDataLst>
                <p:tags r:id="rId3"/>
              </p:custDataLst>
            </p:nvPr>
          </p:nvSpPr>
          <p:spPr>
            <a:xfrm>
              <a:off x="1307522" y="3769610"/>
              <a:ext cx="9603740" cy="706755"/>
            </a:xfrm>
            <a:prstGeom prst="rect">
              <a:avLst/>
            </a:prstGeom>
            <a:noFill/>
          </p:spPr>
          <p:txBody>
            <a:bodyPr wrap="none" rtlCol="0">
              <a:spAutoFit/>
            </a:bodyPr>
            <a:lstStyle/>
            <a:p>
              <a:pPr algn="ctr"/>
              <a:r>
                <a:rPr lang="en-US" altLang="zh-CN" sz="4000" dirty="0">
                  <a:solidFill>
                    <a:schemeClr val="tx1">
                      <a:lumMod val="85000"/>
                      <a:lumOff val="15000"/>
                    </a:schemeClr>
                  </a:solidFill>
                  <a:latin typeface="Times New Roman" panose="02020603050405020304" charset="0"/>
                  <a:ea typeface="思源黑体 CN Bold" panose="020B0800000000000000" pitchFamily="34" charset="-122"/>
                  <a:cs typeface="Times New Roman" panose="02020603050405020304" charset="0"/>
                </a:rPr>
                <a:t>Application Fields of Fluorosilicone Materials</a:t>
              </a:r>
            </a:p>
          </p:txBody>
        </p:sp>
        <p:cxnSp>
          <p:nvCxnSpPr>
            <p:cNvPr id="12" name="直接连接符"/>
            <p:cNvCxnSpPr/>
            <p:nvPr>
              <p:custDataLst>
                <p:tags r:id="rId4"/>
              </p:custDataLst>
            </p:nvPr>
          </p:nvCxnSpPr>
          <p:spPr>
            <a:xfrm>
              <a:off x="4332677" y="4760224"/>
              <a:ext cx="355343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圆形-矩形"/>
            <p:cNvSpPr/>
            <p:nvPr>
              <p:custDataLst>
                <p:tags r:id="rId5"/>
              </p:custDataLst>
            </p:nvPr>
          </p:nvSpPr>
          <p:spPr>
            <a:xfrm flipV="1">
              <a:off x="5770066" y="4709050"/>
              <a:ext cx="678652" cy="120820"/>
            </a:xfrm>
            <a:prstGeom prst="roundRect">
              <a:avLst>
                <a:gd name="adj" fmla="val 50000"/>
              </a:avLst>
            </a:pr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7" name="任意多边形: 形状 16"/>
            <p:cNvSpPr/>
            <p:nvPr/>
          </p:nvSpPr>
          <p:spPr>
            <a:xfrm flipH="1">
              <a:off x="11797481" y="1619250"/>
              <a:ext cx="381000" cy="3619500"/>
            </a:xfrm>
            <a:custGeom>
              <a:avLst/>
              <a:gdLst>
                <a:gd name="connsiteX0" fmla="*/ 0 w 381000"/>
                <a:gd name="connsiteY0" fmla="*/ 0 h 3619500"/>
                <a:gd name="connsiteX1" fmla="*/ 76200 w 381000"/>
                <a:gd name="connsiteY1" fmla="*/ 0 h 3619500"/>
                <a:gd name="connsiteX2" fmla="*/ 381000 w 381000"/>
                <a:gd name="connsiteY2" fmla="*/ 304800 h 3619500"/>
                <a:gd name="connsiteX3" fmla="*/ 381000 w 381000"/>
                <a:gd name="connsiteY3" fmla="*/ 3314700 h 3619500"/>
                <a:gd name="connsiteX4" fmla="*/ 76200 w 381000"/>
                <a:gd name="connsiteY4" fmla="*/ 3619500 h 3619500"/>
                <a:gd name="connsiteX5" fmla="*/ 0 w 381000"/>
                <a:gd name="connsiteY5"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619500">
                  <a:moveTo>
                    <a:pt x="0" y="0"/>
                  </a:moveTo>
                  <a:lnTo>
                    <a:pt x="76200" y="0"/>
                  </a:lnTo>
                  <a:cubicBezTo>
                    <a:pt x="244536" y="0"/>
                    <a:pt x="381000" y="136464"/>
                    <a:pt x="381000" y="304800"/>
                  </a:cubicBezTo>
                  <a:lnTo>
                    <a:pt x="381000" y="3314700"/>
                  </a:lnTo>
                  <a:cubicBezTo>
                    <a:pt x="381000" y="3483036"/>
                    <a:pt x="244536" y="3619500"/>
                    <a:pt x="76200" y="3619500"/>
                  </a:cubicBezTo>
                  <a:lnTo>
                    <a:pt x="0" y="3619500"/>
                  </a:lnTo>
                  <a:close/>
                </a:path>
              </a:pathLst>
            </a:cu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8" name="图形 2"/>
            <p:cNvGrpSpPr/>
            <p:nvPr/>
          </p:nvGrpSpPr>
          <p:grpSpPr>
            <a:xfrm>
              <a:off x="11811000" y="6209508"/>
              <a:ext cx="162718" cy="423862"/>
              <a:chOff x="9069387" y="2886074"/>
              <a:chExt cx="162718" cy="423862"/>
            </a:xfrm>
            <a:solidFill>
              <a:srgbClr val="5A595C"/>
            </a:solidFill>
          </p:grpSpPr>
          <p:sp>
            <p:nvSpPr>
              <p:cNvPr id="19" name="任意多边形: 形状 18"/>
              <p:cNvSpPr/>
              <p:nvPr/>
            </p:nvSpPr>
            <p:spPr>
              <a:xfrm>
                <a:off x="9069387" y="3257550"/>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0" name="任意多边形: 形状 19"/>
              <p:cNvSpPr/>
              <p:nvPr/>
            </p:nvSpPr>
            <p:spPr>
              <a:xfrm>
                <a:off x="9069387" y="3176587"/>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1" name="任意多边形: 形状 20"/>
              <p:cNvSpPr/>
              <p:nvPr/>
            </p:nvSpPr>
            <p:spPr>
              <a:xfrm>
                <a:off x="9069387" y="3096418"/>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2" name="任意多边形: 形状 21"/>
              <p:cNvSpPr/>
              <p:nvPr/>
            </p:nvSpPr>
            <p:spPr>
              <a:xfrm>
                <a:off x="9069387" y="3015456"/>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3" name="任意多边形: 形状 22"/>
              <p:cNvSpPr/>
              <p:nvPr/>
            </p:nvSpPr>
            <p:spPr>
              <a:xfrm>
                <a:off x="9069387" y="2935287"/>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4" name="任意多边形: 形状 23"/>
              <p:cNvSpPr/>
              <p:nvPr/>
            </p:nvSpPr>
            <p:spPr>
              <a:xfrm>
                <a:off x="9179718" y="3208337"/>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5" name="任意多边形: 形状 24"/>
              <p:cNvSpPr/>
              <p:nvPr/>
            </p:nvSpPr>
            <p:spPr>
              <a:xfrm>
                <a:off x="9179718" y="3128168"/>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6" name="任意多边形: 形状 25"/>
              <p:cNvSpPr/>
              <p:nvPr/>
            </p:nvSpPr>
            <p:spPr>
              <a:xfrm>
                <a:off x="9179718" y="3047206"/>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7" name="任意多边形: 形状 26"/>
              <p:cNvSpPr/>
              <p:nvPr/>
            </p:nvSpPr>
            <p:spPr>
              <a:xfrm>
                <a:off x="9179718" y="2967037"/>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8" name="任意多边形: 形状 27"/>
              <p:cNvSpPr/>
              <p:nvPr/>
            </p:nvSpPr>
            <p:spPr>
              <a:xfrm>
                <a:off x="9179718" y="2886074"/>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29" name="图形 2"/>
            <p:cNvGrpSpPr/>
            <p:nvPr/>
          </p:nvGrpSpPr>
          <p:grpSpPr>
            <a:xfrm>
              <a:off x="223941" y="308598"/>
              <a:ext cx="127793" cy="423068"/>
              <a:chOff x="2878137" y="360362"/>
              <a:chExt cx="127793" cy="423068"/>
            </a:xfrm>
            <a:solidFill>
              <a:srgbClr val="5A595C"/>
            </a:solidFill>
          </p:grpSpPr>
          <p:sp>
            <p:nvSpPr>
              <p:cNvPr id="30" name="任意多边形: 形状 29"/>
              <p:cNvSpPr/>
              <p:nvPr/>
            </p:nvSpPr>
            <p:spPr>
              <a:xfrm>
                <a:off x="2964656" y="360362"/>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1" name="任意多边形: 形状 30"/>
              <p:cNvSpPr/>
              <p:nvPr/>
            </p:nvSpPr>
            <p:spPr>
              <a:xfrm>
                <a:off x="2964656" y="440531"/>
                <a:ext cx="41275" cy="52387"/>
              </a:xfrm>
              <a:custGeom>
                <a:avLst/>
                <a:gdLst>
                  <a:gd name="connsiteX0" fmla="*/ 41275 w 41275"/>
                  <a:gd name="connsiteY0" fmla="*/ 26194 h 52387"/>
                  <a:gd name="connsiteX1" fmla="*/ 20638 w 41275"/>
                  <a:gd name="connsiteY1" fmla="*/ 52387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7"/>
                      <a:pt x="20638" y="52387"/>
                    </a:cubicBezTo>
                    <a:cubicBezTo>
                      <a:pt x="9240" y="52387"/>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2" name="任意多边形: 形状 31"/>
              <p:cNvSpPr/>
              <p:nvPr/>
            </p:nvSpPr>
            <p:spPr>
              <a:xfrm>
                <a:off x="2964656" y="521493"/>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3" name="任意多边形: 形状 32"/>
              <p:cNvSpPr/>
              <p:nvPr/>
            </p:nvSpPr>
            <p:spPr>
              <a:xfrm>
                <a:off x="2964656" y="601662"/>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4" name="任意多边形: 形状 33"/>
              <p:cNvSpPr/>
              <p:nvPr/>
            </p:nvSpPr>
            <p:spPr>
              <a:xfrm>
                <a:off x="2964656" y="682625"/>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5" name="任意多边形: 形状 34"/>
              <p:cNvSpPr/>
              <p:nvPr/>
            </p:nvSpPr>
            <p:spPr>
              <a:xfrm>
                <a:off x="2878137" y="408781"/>
                <a:ext cx="41275" cy="52387"/>
              </a:xfrm>
              <a:custGeom>
                <a:avLst/>
                <a:gdLst>
                  <a:gd name="connsiteX0" fmla="*/ 41275 w 41275"/>
                  <a:gd name="connsiteY0" fmla="*/ 26194 h 52387"/>
                  <a:gd name="connsiteX1" fmla="*/ 20637 w 41275"/>
                  <a:gd name="connsiteY1" fmla="*/ 52387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7"/>
                      <a:pt x="20637" y="52387"/>
                    </a:cubicBezTo>
                    <a:cubicBezTo>
                      <a:pt x="9240" y="52387"/>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6" name="任意多边形: 形状 35"/>
              <p:cNvSpPr/>
              <p:nvPr/>
            </p:nvSpPr>
            <p:spPr>
              <a:xfrm>
                <a:off x="2878137" y="489743"/>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7" name="任意多边形: 形状 36"/>
              <p:cNvSpPr/>
              <p:nvPr/>
            </p:nvSpPr>
            <p:spPr>
              <a:xfrm>
                <a:off x="2878137" y="569912"/>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8" name="任意多边形: 形状 37"/>
              <p:cNvSpPr/>
              <p:nvPr/>
            </p:nvSpPr>
            <p:spPr>
              <a:xfrm>
                <a:off x="2878137" y="650875"/>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9" name="任意多边形: 形状 38"/>
              <p:cNvSpPr/>
              <p:nvPr/>
            </p:nvSpPr>
            <p:spPr>
              <a:xfrm>
                <a:off x="2878137" y="731043"/>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rot="5400000">
            <a:off x="223024" y="-223024"/>
            <a:ext cx="4917689" cy="5363742"/>
          </a:xfrm>
          <a:prstGeom prst="triangle">
            <a:avLst>
              <a:gd name="adj" fmla="val 0"/>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菱形 4"/>
          <p:cNvSpPr/>
          <p:nvPr/>
        </p:nvSpPr>
        <p:spPr>
          <a:xfrm>
            <a:off x="540000" y="1517161"/>
            <a:ext cx="4599056" cy="4599056"/>
          </a:xfrm>
          <a:prstGeom prst="diamond">
            <a:avLst/>
          </a:prstGeom>
          <a:blipFill dpi="0" rotWithShape="1">
            <a:blip r:embed="rId15"/>
            <a:srcRect/>
            <a:stretch>
              <a:fillRect l="-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custDataLst>
              <p:tags r:id="rId1"/>
            </p:custDataLst>
          </p:nvPr>
        </p:nvGrpSpPr>
        <p:grpSpPr>
          <a:xfrm>
            <a:off x="5113939" y="945959"/>
            <a:ext cx="6654468" cy="4966082"/>
            <a:chOff x="6410061" y="963959"/>
            <a:chExt cx="6654468" cy="4966082"/>
          </a:xfrm>
        </p:grpSpPr>
        <p:grpSp>
          <p:nvGrpSpPr>
            <p:cNvPr id="10" name="组合 9"/>
            <p:cNvGrpSpPr/>
            <p:nvPr/>
          </p:nvGrpSpPr>
          <p:grpSpPr>
            <a:xfrm>
              <a:off x="6410061" y="963959"/>
              <a:ext cx="936000" cy="936000"/>
              <a:chOff x="6410061" y="963959"/>
              <a:chExt cx="936000" cy="936000"/>
            </a:xfrm>
          </p:grpSpPr>
          <p:sp>
            <p:nvSpPr>
              <p:cNvPr id="32" name="图形 12"/>
              <p:cNvSpPr/>
              <p:nvPr>
                <p:custDataLst>
                  <p:tags r:id="rId12"/>
                </p:custDataLst>
              </p:nvPr>
            </p:nvSpPr>
            <p:spPr>
              <a:xfrm rot="3600000">
                <a:off x="6410061" y="963959"/>
                <a:ext cx="936000" cy="936000"/>
              </a:xfrm>
              <a:prstGeom prst="ellipse">
                <a:avLst/>
              </a:prstGeom>
              <a:solidFill>
                <a:srgbClr val="1193D1"/>
              </a:solidFill>
            </p:spPr>
            <p:style>
              <a:lnRef idx="0">
                <a:srgbClr val="FFFFFF"/>
              </a:lnRef>
              <a:fillRef idx="1">
                <a:schemeClr val="accent1"/>
              </a:fillRef>
              <a:effectRef idx="0">
                <a:srgbClr val="FFFFFF"/>
              </a:effectRef>
              <a:fontRef idx="minor">
                <a:schemeClr val="lt1"/>
              </a:fontRef>
            </p:style>
            <p:txBody>
              <a:bodyPr rtlCol="0" anchor="ctr"/>
              <a:lstStyle/>
              <a:p>
                <a:endParaRPr lang="zh-CN" altLang="en-US" sz="1600" dirty="0">
                  <a:solidFill>
                    <a:schemeClr val="tx1">
                      <a:lumMod val="75000"/>
                      <a:lumOff val="25000"/>
                    </a:schemeClr>
                  </a:solidFill>
                  <a:cs typeface="+mn-ea"/>
                  <a:sym typeface="+mn-lt"/>
                </a:endParaRPr>
              </a:p>
            </p:txBody>
          </p:sp>
          <p:sp>
            <p:nvSpPr>
              <p:cNvPr id="33" name="矩形 32"/>
              <p:cNvSpPr/>
              <p:nvPr>
                <p:custDataLst>
                  <p:tags r:id="rId13"/>
                </p:custDataLst>
              </p:nvPr>
            </p:nvSpPr>
            <p:spPr>
              <a:xfrm>
                <a:off x="6558022" y="1108794"/>
                <a:ext cx="640080" cy="645160"/>
              </a:xfrm>
              <a:prstGeom prst="rect">
                <a:avLst/>
              </a:prstGeom>
            </p:spPr>
            <p:txBody>
              <a:bodyPr wrap="none">
                <a:spAutoFit/>
              </a:bodyPr>
              <a:lstStyle/>
              <a:p>
                <a:pPr algn="ctr"/>
                <a:r>
                  <a:rPr lang="en-US" altLang="zh-CN" sz="3600" dirty="0">
                    <a:solidFill>
                      <a:schemeClr val="bg1"/>
                    </a:solidFill>
                    <a:latin typeface="Times New Roman" panose="02020603050405020304" charset="0"/>
                    <a:cs typeface="Times New Roman" panose="02020603050405020304" charset="0"/>
                    <a:sym typeface="+mn-lt"/>
                  </a:rPr>
                  <a:t>01</a:t>
                </a:r>
              </a:p>
            </p:txBody>
          </p:sp>
        </p:grpSp>
        <p:sp>
          <p:nvSpPr>
            <p:cNvPr id="30" name="文本框 29"/>
            <p:cNvSpPr txBox="1"/>
            <p:nvPr>
              <p:custDataLst>
                <p:tags r:id="rId2"/>
              </p:custDataLst>
            </p:nvPr>
          </p:nvSpPr>
          <p:spPr>
            <a:xfrm>
              <a:off x="7517169" y="2587098"/>
              <a:ext cx="5547360" cy="521970"/>
            </a:xfrm>
            <a:prstGeom prst="rect">
              <a:avLst/>
            </a:prstGeom>
            <a:noFill/>
          </p:spPr>
          <p:txBody>
            <a:bodyPr wrap="none" rtlCol="0">
              <a:spAutoFit/>
            </a:bodyPr>
            <a:lstStyle/>
            <a:p>
              <a:pPr algn="l"/>
              <a:r>
                <a:rPr lang="en-US" altLang="zh-CN" sz="2800" dirty="0">
                  <a:solidFill>
                    <a:schemeClr val="tx1">
                      <a:lumMod val="85000"/>
                      <a:lumOff val="15000"/>
                    </a:schemeClr>
                  </a:solidFill>
                  <a:latin typeface="Times New Roman" panose="02020603050405020304" charset="0"/>
                  <a:ea typeface="思源黑体 CN Bold" panose="020B0800000000000000" pitchFamily="34" charset="-122"/>
                  <a:cs typeface="Times New Roman" panose="02020603050405020304" charset="0"/>
                  <a:sym typeface="+mn-ea"/>
                </a:rPr>
                <a:t>Overview of Fluorosilicone Materials</a:t>
              </a:r>
              <a:endParaRPr lang="zh-CN" altLang="en-US" sz="2400" dirty="0">
                <a:solidFill>
                  <a:schemeClr val="tx1">
                    <a:lumMod val="75000"/>
                    <a:lumOff val="25000"/>
                  </a:schemeClr>
                </a:solidFill>
                <a:cs typeface="+mn-ea"/>
                <a:sym typeface="+mn-lt"/>
              </a:endParaRPr>
            </a:p>
          </p:txBody>
        </p:sp>
        <p:grpSp>
          <p:nvGrpSpPr>
            <p:cNvPr id="12" name="组合 11"/>
            <p:cNvGrpSpPr/>
            <p:nvPr/>
          </p:nvGrpSpPr>
          <p:grpSpPr>
            <a:xfrm>
              <a:off x="6410061" y="2318209"/>
              <a:ext cx="936000" cy="936000"/>
              <a:chOff x="6410061" y="2353565"/>
              <a:chExt cx="936000" cy="936000"/>
            </a:xfrm>
          </p:grpSpPr>
          <p:sp>
            <p:nvSpPr>
              <p:cNvPr id="28" name="图形 12"/>
              <p:cNvSpPr/>
              <p:nvPr>
                <p:custDataLst>
                  <p:tags r:id="rId10"/>
                </p:custDataLst>
              </p:nvPr>
            </p:nvSpPr>
            <p:spPr>
              <a:xfrm rot="3600000">
                <a:off x="6410061" y="2353565"/>
                <a:ext cx="936000" cy="936000"/>
              </a:xfrm>
              <a:prstGeom prst="ellipse">
                <a:avLst/>
              </a:prstGeom>
              <a:solidFill>
                <a:srgbClr val="1193D1"/>
              </a:solidFill>
            </p:spPr>
            <p:style>
              <a:lnRef idx="0">
                <a:srgbClr val="FFFFFF"/>
              </a:lnRef>
              <a:fillRef idx="1">
                <a:schemeClr val="accent1"/>
              </a:fillRef>
              <a:effectRef idx="0">
                <a:srgbClr val="FFFFFF"/>
              </a:effectRef>
              <a:fontRef idx="minor">
                <a:schemeClr val="lt1"/>
              </a:fontRef>
            </p:style>
            <p:txBody>
              <a:bodyPr rtlCol="0" anchor="ctr"/>
              <a:lstStyle/>
              <a:p>
                <a:endParaRPr lang="zh-CN" altLang="en-US" sz="1600" dirty="0">
                  <a:solidFill>
                    <a:schemeClr val="tx1">
                      <a:lumMod val="75000"/>
                      <a:lumOff val="25000"/>
                    </a:schemeClr>
                  </a:solidFill>
                  <a:cs typeface="+mn-ea"/>
                  <a:sym typeface="+mn-lt"/>
                </a:endParaRPr>
              </a:p>
            </p:txBody>
          </p:sp>
          <p:sp>
            <p:nvSpPr>
              <p:cNvPr id="29" name="矩形 28"/>
              <p:cNvSpPr/>
              <p:nvPr>
                <p:custDataLst>
                  <p:tags r:id="rId11"/>
                </p:custDataLst>
              </p:nvPr>
            </p:nvSpPr>
            <p:spPr>
              <a:xfrm>
                <a:off x="6558022" y="2498400"/>
                <a:ext cx="640080" cy="645160"/>
              </a:xfrm>
              <a:prstGeom prst="rect">
                <a:avLst/>
              </a:prstGeom>
            </p:spPr>
            <p:txBody>
              <a:bodyPr wrap="none">
                <a:spAutoFit/>
              </a:bodyPr>
              <a:lstStyle/>
              <a:p>
                <a:pPr algn="ctr"/>
                <a:r>
                  <a:rPr lang="en-US" altLang="zh-CN" sz="3600" dirty="0">
                    <a:solidFill>
                      <a:schemeClr val="bg1"/>
                    </a:solidFill>
                    <a:latin typeface="Times New Roman" panose="02020603050405020304" charset="0"/>
                    <a:cs typeface="Times New Roman" panose="02020603050405020304" charset="0"/>
                    <a:sym typeface="+mn-lt"/>
                  </a:rPr>
                  <a:t>02</a:t>
                </a:r>
              </a:p>
            </p:txBody>
          </p:sp>
        </p:grpSp>
        <p:sp>
          <p:nvSpPr>
            <p:cNvPr id="26" name="文本框 25"/>
            <p:cNvSpPr txBox="1"/>
            <p:nvPr>
              <p:custDataLst>
                <p:tags r:id="rId3"/>
              </p:custDataLst>
            </p:nvPr>
          </p:nvSpPr>
          <p:spPr>
            <a:xfrm>
              <a:off x="7548919" y="3893723"/>
              <a:ext cx="4806124" cy="523220"/>
            </a:xfrm>
            <a:prstGeom prst="rect">
              <a:avLst/>
            </a:prstGeom>
            <a:noFill/>
          </p:spPr>
          <p:txBody>
            <a:bodyPr wrap="none" rtlCol="0">
              <a:spAutoFit/>
            </a:bodyPr>
            <a:lstStyle/>
            <a:p>
              <a:pPr algn="l"/>
              <a:r>
                <a:rPr lang="en-US" altLang="zh-CN" sz="2800" dirty="0">
                  <a:solidFill>
                    <a:schemeClr val="tx1">
                      <a:lumMod val="85000"/>
                      <a:lumOff val="15000"/>
                    </a:schemeClr>
                  </a:solidFill>
                  <a:latin typeface="Times New Roman" panose="02020603050405020304" charset="0"/>
                  <a:ea typeface="思源黑体 CN Bold" panose="020B0800000000000000" pitchFamily="34" charset="-122"/>
                  <a:cs typeface="Times New Roman" panose="02020603050405020304" charset="0"/>
                  <a:sym typeface="+mn-lt"/>
                </a:rPr>
                <a:t>Fluorosilicone Materials Family</a:t>
              </a:r>
              <a:endParaRPr lang="en-US" altLang="zh-CN" sz="2400" dirty="0">
                <a:solidFill>
                  <a:schemeClr val="tx1">
                    <a:lumMod val="75000"/>
                    <a:lumOff val="25000"/>
                  </a:schemeClr>
                </a:solidFill>
                <a:cs typeface="+mn-ea"/>
                <a:sym typeface="+mn-lt"/>
              </a:endParaRPr>
            </a:p>
          </p:txBody>
        </p:sp>
        <p:grpSp>
          <p:nvGrpSpPr>
            <p:cNvPr id="14" name="组合 13"/>
            <p:cNvGrpSpPr/>
            <p:nvPr/>
          </p:nvGrpSpPr>
          <p:grpSpPr>
            <a:xfrm>
              <a:off x="6410061" y="3624945"/>
              <a:ext cx="936000" cy="936000"/>
              <a:chOff x="6410061" y="3642151"/>
              <a:chExt cx="936000" cy="936000"/>
            </a:xfrm>
          </p:grpSpPr>
          <p:sp>
            <p:nvSpPr>
              <p:cNvPr id="24" name="图形 12"/>
              <p:cNvSpPr/>
              <p:nvPr>
                <p:custDataLst>
                  <p:tags r:id="rId8"/>
                </p:custDataLst>
              </p:nvPr>
            </p:nvSpPr>
            <p:spPr>
              <a:xfrm rot="3600000">
                <a:off x="6410061" y="3642151"/>
                <a:ext cx="936000" cy="936000"/>
              </a:xfrm>
              <a:prstGeom prst="ellipse">
                <a:avLst/>
              </a:prstGeom>
              <a:solidFill>
                <a:srgbClr val="1193D1"/>
              </a:solidFill>
            </p:spPr>
            <p:style>
              <a:lnRef idx="0">
                <a:srgbClr val="FFFFFF"/>
              </a:lnRef>
              <a:fillRef idx="1">
                <a:schemeClr val="accent1"/>
              </a:fillRef>
              <a:effectRef idx="0">
                <a:srgbClr val="FFFFFF"/>
              </a:effectRef>
              <a:fontRef idx="minor">
                <a:schemeClr val="lt1"/>
              </a:fontRef>
            </p:style>
            <p:txBody>
              <a:bodyPr rtlCol="0" anchor="ctr"/>
              <a:lstStyle/>
              <a:p>
                <a:endParaRPr lang="zh-CN" altLang="en-US" sz="1600" dirty="0">
                  <a:solidFill>
                    <a:schemeClr val="tx1">
                      <a:lumMod val="75000"/>
                      <a:lumOff val="25000"/>
                    </a:schemeClr>
                  </a:solidFill>
                  <a:cs typeface="+mn-ea"/>
                  <a:sym typeface="+mn-lt"/>
                </a:endParaRPr>
              </a:p>
            </p:txBody>
          </p:sp>
          <p:sp>
            <p:nvSpPr>
              <p:cNvPr id="25" name="矩形 24"/>
              <p:cNvSpPr/>
              <p:nvPr>
                <p:custDataLst>
                  <p:tags r:id="rId9"/>
                </p:custDataLst>
              </p:nvPr>
            </p:nvSpPr>
            <p:spPr>
              <a:xfrm>
                <a:off x="6558022" y="3786986"/>
                <a:ext cx="640080" cy="645160"/>
              </a:xfrm>
              <a:prstGeom prst="rect">
                <a:avLst/>
              </a:prstGeom>
            </p:spPr>
            <p:txBody>
              <a:bodyPr wrap="none">
                <a:spAutoFit/>
              </a:bodyPr>
              <a:lstStyle/>
              <a:p>
                <a:pPr algn="ctr"/>
                <a:r>
                  <a:rPr lang="en-US" altLang="zh-CN" sz="3600" dirty="0">
                    <a:solidFill>
                      <a:schemeClr val="bg1"/>
                    </a:solidFill>
                    <a:latin typeface="Times New Roman" panose="02020603050405020304" charset="0"/>
                    <a:cs typeface="Times New Roman" panose="02020603050405020304" charset="0"/>
                    <a:sym typeface="+mn-lt"/>
                  </a:rPr>
                  <a:t>03</a:t>
                </a:r>
              </a:p>
            </p:txBody>
          </p:sp>
        </p:grpSp>
        <p:sp>
          <p:nvSpPr>
            <p:cNvPr id="22" name="文本框 21"/>
            <p:cNvSpPr txBox="1"/>
            <p:nvPr>
              <p:custDataLst>
                <p:tags r:id="rId4"/>
              </p:custDataLst>
            </p:nvPr>
          </p:nvSpPr>
          <p:spPr>
            <a:xfrm>
              <a:off x="7548919" y="5201094"/>
              <a:ext cx="2684774" cy="523220"/>
            </a:xfrm>
            <a:prstGeom prst="rect">
              <a:avLst/>
            </a:prstGeom>
            <a:noFill/>
          </p:spPr>
          <p:txBody>
            <a:bodyPr wrap="none" rtlCol="0">
              <a:spAutoFit/>
            </a:bodyPr>
            <a:lstStyle/>
            <a:p>
              <a:pPr algn="l"/>
              <a:r>
                <a:rPr lang="en-US" altLang="zh-CN" sz="2800" dirty="0">
                  <a:solidFill>
                    <a:schemeClr val="tx1">
                      <a:lumMod val="75000"/>
                      <a:lumOff val="25000"/>
                    </a:schemeClr>
                  </a:solidFill>
                  <a:latin typeface="Times New Roman" panose="02020603050405020304" charset="0"/>
                  <a:cs typeface="Times New Roman" panose="02020603050405020304" charset="0"/>
                  <a:sym typeface="+mn-lt"/>
                </a:rPr>
                <a:t>Key Applications</a:t>
              </a:r>
            </a:p>
          </p:txBody>
        </p:sp>
        <p:grpSp>
          <p:nvGrpSpPr>
            <p:cNvPr id="16" name="组合 15"/>
            <p:cNvGrpSpPr/>
            <p:nvPr/>
          </p:nvGrpSpPr>
          <p:grpSpPr>
            <a:xfrm>
              <a:off x="6410061" y="4994041"/>
              <a:ext cx="936000" cy="936000"/>
              <a:chOff x="6410061" y="4994041"/>
              <a:chExt cx="936000" cy="936000"/>
            </a:xfrm>
          </p:grpSpPr>
          <p:sp>
            <p:nvSpPr>
              <p:cNvPr id="20" name="图形 12"/>
              <p:cNvSpPr/>
              <p:nvPr>
                <p:custDataLst>
                  <p:tags r:id="rId6"/>
                </p:custDataLst>
              </p:nvPr>
            </p:nvSpPr>
            <p:spPr>
              <a:xfrm rot="3600000">
                <a:off x="6410061" y="4994041"/>
                <a:ext cx="936000" cy="936000"/>
              </a:xfrm>
              <a:prstGeom prst="ellipse">
                <a:avLst/>
              </a:prstGeom>
              <a:solidFill>
                <a:srgbClr val="1193D1"/>
              </a:solidFill>
            </p:spPr>
            <p:style>
              <a:lnRef idx="0">
                <a:srgbClr val="FFFFFF"/>
              </a:lnRef>
              <a:fillRef idx="1">
                <a:schemeClr val="accent1"/>
              </a:fillRef>
              <a:effectRef idx="0">
                <a:srgbClr val="FFFFFF"/>
              </a:effectRef>
              <a:fontRef idx="minor">
                <a:schemeClr val="lt1"/>
              </a:fontRef>
            </p:style>
            <p:txBody>
              <a:bodyPr rtlCol="0" anchor="ctr"/>
              <a:lstStyle/>
              <a:p>
                <a:endParaRPr lang="zh-CN" altLang="en-US" sz="1600" dirty="0">
                  <a:solidFill>
                    <a:schemeClr val="tx1">
                      <a:lumMod val="75000"/>
                      <a:lumOff val="25000"/>
                    </a:schemeClr>
                  </a:solidFill>
                  <a:cs typeface="+mn-ea"/>
                  <a:sym typeface="+mn-lt"/>
                </a:endParaRPr>
              </a:p>
            </p:txBody>
          </p:sp>
          <p:sp>
            <p:nvSpPr>
              <p:cNvPr id="21" name="矩形 20"/>
              <p:cNvSpPr/>
              <p:nvPr>
                <p:custDataLst>
                  <p:tags r:id="rId7"/>
                </p:custDataLst>
              </p:nvPr>
            </p:nvSpPr>
            <p:spPr>
              <a:xfrm>
                <a:off x="6558022" y="5138876"/>
                <a:ext cx="640080" cy="645160"/>
              </a:xfrm>
              <a:prstGeom prst="rect">
                <a:avLst/>
              </a:prstGeom>
            </p:spPr>
            <p:txBody>
              <a:bodyPr wrap="none">
                <a:spAutoFit/>
              </a:bodyPr>
              <a:lstStyle/>
              <a:p>
                <a:pPr algn="ctr"/>
                <a:r>
                  <a:rPr lang="en-US" altLang="zh-CN" sz="3600" dirty="0">
                    <a:solidFill>
                      <a:schemeClr val="bg1"/>
                    </a:solidFill>
                    <a:latin typeface="Times New Roman" panose="02020603050405020304" charset="0"/>
                    <a:cs typeface="Times New Roman" panose="02020603050405020304" charset="0"/>
                    <a:sym typeface="+mn-lt"/>
                  </a:rPr>
                  <a:t>04</a:t>
                </a:r>
              </a:p>
            </p:txBody>
          </p:sp>
        </p:grpSp>
        <p:sp>
          <p:nvSpPr>
            <p:cNvPr id="18" name="文本框 17"/>
            <p:cNvSpPr txBox="1"/>
            <p:nvPr>
              <p:custDataLst>
                <p:tags r:id="rId5"/>
              </p:custDataLst>
            </p:nvPr>
          </p:nvSpPr>
          <p:spPr>
            <a:xfrm>
              <a:off x="7465792" y="1210790"/>
              <a:ext cx="2646878" cy="523220"/>
            </a:xfrm>
            <a:prstGeom prst="rect">
              <a:avLst/>
            </a:prstGeom>
            <a:noFill/>
          </p:spPr>
          <p:txBody>
            <a:bodyPr wrap="none" rtlCol="0">
              <a:spAutoFit/>
            </a:bodyPr>
            <a:lstStyle/>
            <a:p>
              <a:pPr algn="l"/>
              <a:r>
                <a:rPr lang="en-US" altLang="zh-CN" sz="2800" dirty="0">
                  <a:solidFill>
                    <a:schemeClr val="tx1">
                      <a:lumMod val="85000"/>
                      <a:lumOff val="15000"/>
                    </a:schemeClr>
                  </a:solidFill>
                  <a:latin typeface="Times New Roman" panose="02020603050405020304" charset="0"/>
                  <a:ea typeface="思源黑体 CN Bold" panose="020B0800000000000000" pitchFamily="34" charset="-122"/>
                  <a:cs typeface="Times New Roman" panose="02020603050405020304" charset="0"/>
                  <a:sym typeface="+mn-lt"/>
                </a:rPr>
                <a:t>Company Profile</a:t>
              </a:r>
            </a:p>
          </p:txBody>
        </p:sp>
      </p:grpSp>
      <p:sp>
        <p:nvSpPr>
          <p:cNvPr id="34" name="文本框 33"/>
          <p:cNvSpPr txBox="1"/>
          <p:nvPr/>
        </p:nvSpPr>
        <p:spPr>
          <a:xfrm>
            <a:off x="398929" y="389223"/>
            <a:ext cx="3024495" cy="1015663"/>
          </a:xfrm>
          <a:prstGeom prst="rect">
            <a:avLst/>
          </a:prstGeom>
          <a:noFill/>
        </p:spPr>
        <p:txBody>
          <a:bodyPr wrap="square" rtlCol="0">
            <a:spAutoFit/>
          </a:bodyPr>
          <a:lstStyle/>
          <a:p>
            <a:pPr algn="dist"/>
            <a:r>
              <a:rPr lang="en-US" altLang="zh-CN" sz="6000" dirty="0">
                <a:solidFill>
                  <a:schemeClr val="bg1"/>
                </a:solidFill>
                <a:cs typeface="+mn-ea"/>
                <a:sym typeface="+mn-lt"/>
              </a:rPr>
              <a:t>C</a:t>
            </a:r>
            <a:r>
              <a:rPr lang="en-US" altLang="zh-CN" sz="4000" dirty="0">
                <a:solidFill>
                  <a:schemeClr val="bg1"/>
                </a:solidFill>
                <a:cs typeface="+mn-ea"/>
                <a:sym typeface="+mn-lt"/>
              </a:rPr>
              <a:t>ONTENT</a:t>
            </a:r>
            <a:endParaRPr lang="zh-CN" altLang="en-US" sz="4000" dirty="0">
              <a:solidFill>
                <a:schemeClr val="bg1"/>
              </a:solidFill>
              <a:cs typeface="+mn-ea"/>
              <a:sym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
          <p:cNvSpPr/>
          <p:nvPr/>
        </p:nvSpPr>
        <p:spPr>
          <a:xfrm>
            <a:off x="8102600" y="4809490"/>
            <a:ext cx="3759200" cy="1879600"/>
          </a:xfrm>
          <a:custGeom>
            <a:avLst/>
            <a:gdLst/>
            <a:ahLst/>
            <a:cxnLst/>
            <a:rect l="l" t="t" r="r" b="b"/>
            <a:pathLst>
              <a:path w="3759200" h="1879600">
                <a:moveTo>
                  <a:pt x="101592" y="0"/>
                </a:moveTo>
                <a:lnTo>
                  <a:pt x="3657608" y="0"/>
                </a:lnTo>
                <a:cubicBezTo>
                  <a:pt x="3713716" y="0"/>
                  <a:pt x="3759200" y="45484"/>
                  <a:pt x="3759200" y="101592"/>
                </a:cubicBezTo>
                <a:lnTo>
                  <a:pt x="3759200" y="1778008"/>
                </a:lnTo>
                <a:cubicBezTo>
                  <a:pt x="3759200" y="1834116"/>
                  <a:pt x="3713716" y="1879600"/>
                  <a:pt x="3657608" y="1879600"/>
                </a:cubicBezTo>
                <a:lnTo>
                  <a:pt x="101592" y="1879600"/>
                </a:lnTo>
                <a:cubicBezTo>
                  <a:pt x="45484" y="1879600"/>
                  <a:pt x="0" y="1834116"/>
                  <a:pt x="0" y="1778008"/>
                </a:cubicBezTo>
                <a:lnTo>
                  <a:pt x="0" y="101592"/>
                </a:lnTo>
                <a:cubicBezTo>
                  <a:pt x="0" y="45522"/>
                  <a:pt x="45522" y="0"/>
                  <a:pt x="101592" y="0"/>
                </a:cubicBezTo>
                <a:close/>
              </a:path>
            </a:pathLst>
          </a:custGeom>
          <a:solidFill>
            <a:srgbClr val="00CCFF">
              <a:alpha val="10196"/>
            </a:srgbClr>
          </a:solidFill>
          <a:effectLst>
            <a:outerShdw blurRad="76200" dist="50800" dir="5400000" algn="bl" rotWithShape="0">
              <a:srgbClr val="000000">
                <a:alpha val="10196"/>
              </a:srgbClr>
            </a:outerShdw>
          </a:effectLst>
        </p:spPr>
        <p:txBody>
          <a:bodyPr/>
          <a:lstStyle/>
          <a:p>
            <a:endParaRPr lang="zh-CN" altLang="en-US"/>
          </a:p>
        </p:txBody>
      </p:sp>
      <p:sp>
        <p:nvSpPr>
          <p:cNvPr id="8" name="Text 0"/>
          <p:cNvSpPr/>
          <p:nvPr/>
        </p:nvSpPr>
        <p:spPr>
          <a:xfrm>
            <a:off x="582295" y="533400"/>
            <a:ext cx="11874500" cy="457200"/>
          </a:xfrm>
          <a:prstGeom prst="rect">
            <a:avLst/>
          </a:prstGeom>
          <a:noFill/>
        </p:spPr>
        <p:txBody>
          <a:bodyPr wrap="square" lIns="0" tIns="0" rIns="0" bIns="0" rtlCol="0" anchor="ctr"/>
          <a:lstStyle/>
          <a:p>
            <a:pPr>
              <a:lnSpc>
                <a:spcPct val="100000"/>
              </a:lnSpc>
            </a:pPr>
            <a:r>
              <a:rPr lang="en-US" sz="3000" b="1" dirty="0">
                <a:solidFill>
                  <a:srgbClr val="2844CB"/>
                </a:solidFill>
                <a:latin typeface="微软雅黑" panose="020B0503020204020204" charset="-122"/>
                <a:ea typeface="微软雅黑" panose="020B0503020204020204" charset="-122"/>
                <a:cs typeface="Noto Sans SC" panose="020B0200000000000000" pitchFamily="34" charset="-120"/>
              </a:rPr>
              <a:t>      </a:t>
            </a:r>
            <a:r>
              <a:rPr lang="en-US" altLang="zh-CN" sz="3000" b="1" dirty="0">
                <a:solidFill>
                  <a:srgbClr val="2844CB"/>
                </a:solidFill>
                <a:latin typeface="Times New Roman" panose="02020603050405020304" charset="0"/>
                <a:ea typeface="微软雅黑" panose="020B0503020204020204" charset="-122"/>
                <a:cs typeface="Times New Roman" panose="02020603050405020304" charset="0"/>
              </a:rPr>
              <a:t>Multiscenario Applications of Fluorosilicone Rubber</a:t>
            </a:r>
          </a:p>
        </p:txBody>
      </p:sp>
      <p:sp>
        <p:nvSpPr>
          <p:cNvPr id="10" name="Shape 2"/>
          <p:cNvSpPr/>
          <p:nvPr/>
        </p:nvSpPr>
        <p:spPr>
          <a:xfrm>
            <a:off x="254000" y="1371600"/>
            <a:ext cx="3759200" cy="3250565"/>
          </a:xfrm>
          <a:custGeom>
            <a:avLst/>
            <a:gdLst/>
            <a:ahLst/>
            <a:cxnLst/>
            <a:rect l="l" t="t" r="r" b="b"/>
            <a:pathLst>
              <a:path w="3759200" h="3962400">
                <a:moveTo>
                  <a:pt x="101611" y="0"/>
                </a:moveTo>
                <a:lnTo>
                  <a:pt x="3657589" y="0"/>
                </a:lnTo>
                <a:cubicBezTo>
                  <a:pt x="3713707" y="0"/>
                  <a:pt x="3759200" y="45493"/>
                  <a:pt x="3759200" y="101611"/>
                </a:cubicBezTo>
                <a:lnTo>
                  <a:pt x="3759200" y="3860789"/>
                </a:lnTo>
                <a:cubicBezTo>
                  <a:pt x="3759200" y="3916907"/>
                  <a:pt x="3713707" y="3962400"/>
                  <a:pt x="3657589" y="3962400"/>
                </a:cubicBezTo>
                <a:lnTo>
                  <a:pt x="101611" y="3962400"/>
                </a:lnTo>
                <a:cubicBezTo>
                  <a:pt x="45493" y="3962400"/>
                  <a:pt x="0" y="3916907"/>
                  <a:pt x="0" y="3860789"/>
                </a:cubicBezTo>
                <a:lnTo>
                  <a:pt x="0" y="101611"/>
                </a:lnTo>
                <a:cubicBezTo>
                  <a:pt x="0" y="45530"/>
                  <a:pt x="45530" y="0"/>
                  <a:pt x="101611" y="0"/>
                </a:cubicBezTo>
                <a:close/>
              </a:path>
            </a:pathLst>
          </a:custGeom>
          <a:solidFill>
            <a:srgbClr val="2844CB">
              <a:alpha val="10196"/>
            </a:srgbClr>
          </a:solidFill>
          <a:effectLst>
            <a:outerShdw blurRad="190500" dist="127000" dir="5400000" algn="bl" rotWithShape="0">
              <a:srgbClr val="000000">
                <a:alpha val="10196"/>
              </a:srgbClr>
            </a:outerShdw>
          </a:effectLst>
        </p:spPr>
      </p:sp>
      <p:sp>
        <p:nvSpPr>
          <p:cNvPr id="11" name="Shape 3"/>
          <p:cNvSpPr/>
          <p:nvPr/>
        </p:nvSpPr>
        <p:spPr>
          <a:xfrm>
            <a:off x="1676400" y="1739900"/>
            <a:ext cx="762000" cy="609600"/>
          </a:xfrm>
          <a:custGeom>
            <a:avLst/>
            <a:gdLst/>
            <a:ahLst/>
            <a:cxnLst/>
            <a:rect l="l" t="t" r="r" b="b"/>
            <a:pathLst>
              <a:path w="762000" h="609600">
                <a:moveTo>
                  <a:pt x="175022" y="127040"/>
                </a:moveTo>
                <a:lnTo>
                  <a:pt x="139541" y="228600"/>
                </a:lnTo>
                <a:lnTo>
                  <a:pt x="285869" y="228600"/>
                </a:lnTo>
                <a:lnTo>
                  <a:pt x="285869" y="114300"/>
                </a:lnTo>
                <a:lnTo>
                  <a:pt x="193119" y="114300"/>
                </a:lnTo>
                <a:cubicBezTo>
                  <a:pt x="185023" y="114300"/>
                  <a:pt x="177760" y="119420"/>
                  <a:pt x="175141" y="127040"/>
                </a:cubicBezTo>
                <a:close/>
                <a:moveTo>
                  <a:pt x="57864" y="230862"/>
                </a:moveTo>
                <a:lnTo>
                  <a:pt x="102989" y="101918"/>
                </a:lnTo>
                <a:cubicBezTo>
                  <a:pt x="116443" y="63698"/>
                  <a:pt x="152519" y="38100"/>
                  <a:pt x="193000" y="38100"/>
                </a:cubicBezTo>
                <a:lnTo>
                  <a:pt x="428625" y="38100"/>
                </a:lnTo>
                <a:cubicBezTo>
                  <a:pt x="458629" y="38100"/>
                  <a:pt x="486847" y="52268"/>
                  <a:pt x="504825" y="76200"/>
                </a:cubicBezTo>
                <a:lnTo>
                  <a:pt x="619363" y="228957"/>
                </a:lnTo>
                <a:cubicBezTo>
                  <a:pt x="699016" y="233958"/>
                  <a:pt x="762000" y="300157"/>
                  <a:pt x="762000" y="381000"/>
                </a:cubicBezTo>
                <a:lnTo>
                  <a:pt x="762000" y="400050"/>
                </a:lnTo>
                <a:cubicBezTo>
                  <a:pt x="762000" y="442079"/>
                  <a:pt x="727829" y="476250"/>
                  <a:pt x="685800" y="476250"/>
                </a:cubicBezTo>
                <a:lnTo>
                  <a:pt x="666274" y="476250"/>
                </a:lnTo>
                <a:cubicBezTo>
                  <a:pt x="661511" y="529709"/>
                  <a:pt x="616625" y="571500"/>
                  <a:pt x="561975" y="571500"/>
                </a:cubicBezTo>
                <a:cubicBezTo>
                  <a:pt x="507325" y="571500"/>
                  <a:pt x="462439" y="529709"/>
                  <a:pt x="457676" y="476250"/>
                </a:cubicBezTo>
                <a:lnTo>
                  <a:pt x="285393" y="476250"/>
                </a:lnTo>
                <a:cubicBezTo>
                  <a:pt x="280630" y="529709"/>
                  <a:pt x="235744" y="571500"/>
                  <a:pt x="181094" y="571500"/>
                </a:cubicBezTo>
                <a:cubicBezTo>
                  <a:pt x="126444" y="571500"/>
                  <a:pt x="81558" y="529709"/>
                  <a:pt x="76795" y="476250"/>
                </a:cubicBezTo>
                <a:lnTo>
                  <a:pt x="76319" y="476250"/>
                </a:lnTo>
                <a:cubicBezTo>
                  <a:pt x="34290" y="476250"/>
                  <a:pt x="119" y="442079"/>
                  <a:pt x="119" y="400050"/>
                </a:cubicBezTo>
                <a:lnTo>
                  <a:pt x="119" y="304800"/>
                </a:lnTo>
                <a:cubicBezTo>
                  <a:pt x="119" y="268962"/>
                  <a:pt x="24765" y="238958"/>
                  <a:pt x="57983" y="230862"/>
                </a:cubicBezTo>
                <a:close/>
                <a:moveTo>
                  <a:pt x="523875" y="228600"/>
                </a:moveTo>
                <a:lnTo>
                  <a:pt x="443865" y="121920"/>
                </a:lnTo>
                <a:cubicBezTo>
                  <a:pt x="440293" y="117157"/>
                  <a:pt x="434578" y="114300"/>
                  <a:pt x="428625" y="114300"/>
                </a:cubicBezTo>
                <a:lnTo>
                  <a:pt x="342900" y="114300"/>
                </a:lnTo>
                <a:lnTo>
                  <a:pt x="342900" y="228600"/>
                </a:lnTo>
                <a:lnTo>
                  <a:pt x="523875" y="228600"/>
                </a:lnTo>
                <a:close/>
                <a:moveTo>
                  <a:pt x="180975" y="514350"/>
                </a:moveTo>
                <a:cubicBezTo>
                  <a:pt x="207260" y="514350"/>
                  <a:pt x="228600" y="493010"/>
                  <a:pt x="228600" y="466725"/>
                </a:cubicBezTo>
                <a:cubicBezTo>
                  <a:pt x="228600" y="440440"/>
                  <a:pt x="207260" y="419100"/>
                  <a:pt x="180975" y="419100"/>
                </a:cubicBezTo>
                <a:cubicBezTo>
                  <a:pt x="154690" y="419100"/>
                  <a:pt x="133350" y="440440"/>
                  <a:pt x="133350" y="466725"/>
                </a:cubicBezTo>
                <a:cubicBezTo>
                  <a:pt x="133350" y="493010"/>
                  <a:pt x="154690" y="514350"/>
                  <a:pt x="180975" y="514350"/>
                </a:cubicBezTo>
                <a:close/>
                <a:moveTo>
                  <a:pt x="609600" y="466725"/>
                </a:moveTo>
                <a:cubicBezTo>
                  <a:pt x="609600" y="440440"/>
                  <a:pt x="588260" y="419100"/>
                  <a:pt x="561975" y="419100"/>
                </a:cubicBezTo>
                <a:cubicBezTo>
                  <a:pt x="535690" y="419100"/>
                  <a:pt x="514350" y="440440"/>
                  <a:pt x="514350" y="466725"/>
                </a:cubicBezTo>
                <a:cubicBezTo>
                  <a:pt x="514350" y="493010"/>
                  <a:pt x="535690" y="514350"/>
                  <a:pt x="561975" y="514350"/>
                </a:cubicBezTo>
                <a:cubicBezTo>
                  <a:pt x="588260" y="514350"/>
                  <a:pt x="609600" y="493010"/>
                  <a:pt x="609600" y="466725"/>
                </a:cubicBezTo>
                <a:close/>
              </a:path>
            </a:pathLst>
          </a:custGeom>
        </p:spPr>
        <p:style>
          <a:lnRef idx="0">
            <a:srgbClr val="FFFFFF"/>
          </a:lnRef>
          <a:fillRef idx="1">
            <a:schemeClr val="accent1"/>
          </a:fillRef>
          <a:effectRef idx="0">
            <a:srgbClr val="FFFFFF"/>
          </a:effectRef>
          <a:fontRef idx="minor">
            <a:schemeClr val="lt1"/>
          </a:fontRef>
        </p:style>
      </p:sp>
      <p:sp>
        <p:nvSpPr>
          <p:cNvPr id="12" name="Text 4"/>
          <p:cNvSpPr/>
          <p:nvPr/>
        </p:nvSpPr>
        <p:spPr>
          <a:xfrm>
            <a:off x="1189672" y="2667641"/>
            <a:ext cx="1735455" cy="355600"/>
          </a:xfrm>
          <a:prstGeom prst="rect">
            <a:avLst/>
          </a:prstGeom>
          <a:noFill/>
        </p:spPr>
        <p:txBody>
          <a:bodyPr wrap="square" lIns="0" tIns="0" rIns="0" bIns="0" rtlCol="0" anchor="ctr"/>
          <a:lstStyle/>
          <a:p>
            <a:pPr algn="ctr">
              <a:lnSpc>
                <a:spcPct val="120000"/>
              </a:lnSpc>
            </a:pPr>
            <a:r>
              <a:rPr lang="en-US" altLang="zh-CN" sz="2000" b="1" dirty="0">
                <a:solidFill>
                  <a:srgbClr val="1C2D84"/>
                </a:solidFill>
                <a:latin typeface="Times New Roman" panose="02020603050405020304" charset="0"/>
                <a:ea typeface="微软雅黑" panose="020B0503020204020204" charset="-122"/>
                <a:cs typeface="Times New Roman" panose="02020603050405020304" charset="0"/>
              </a:rPr>
              <a:t>Automotive</a:t>
            </a:r>
          </a:p>
        </p:txBody>
      </p:sp>
      <p:sp>
        <p:nvSpPr>
          <p:cNvPr id="13" name="Text 5"/>
          <p:cNvSpPr/>
          <p:nvPr/>
        </p:nvSpPr>
        <p:spPr>
          <a:xfrm>
            <a:off x="530542" y="3290887"/>
            <a:ext cx="3206115" cy="548005"/>
          </a:xfrm>
          <a:prstGeom prst="rect">
            <a:avLst/>
          </a:prstGeom>
          <a:noFill/>
        </p:spPr>
        <p:txBody>
          <a:bodyPr wrap="square" lIns="0" tIns="0" rIns="0" bIns="0" rtlCol="0" anchor="ctr"/>
          <a:lstStyle/>
          <a:p>
            <a:pPr algn="ctr">
              <a:lnSpc>
                <a:spcPct val="120000"/>
              </a:lnSpc>
            </a:pPr>
            <a:r>
              <a:rPr lang="en-US" altLang="zh-CN" sz="2000" b="1" dirty="0">
                <a:solidFill>
                  <a:srgbClr val="333333"/>
                </a:solidFill>
                <a:latin typeface="Times New Roman" panose="02020603050405020304" charset="0"/>
                <a:ea typeface="微软雅黑" panose="020B0503020204020204" charset="-122"/>
                <a:cs typeface="Times New Roman" panose="02020603050405020304" charset="0"/>
              </a:rPr>
              <a:t>Critical seals for engines, Transmission, and fuel systems.</a:t>
            </a:r>
          </a:p>
        </p:txBody>
      </p:sp>
      <p:sp>
        <p:nvSpPr>
          <p:cNvPr id="14" name="Shape 6"/>
          <p:cNvSpPr/>
          <p:nvPr/>
        </p:nvSpPr>
        <p:spPr>
          <a:xfrm>
            <a:off x="4102100" y="1371600"/>
            <a:ext cx="7721600" cy="1270000"/>
          </a:xfrm>
          <a:custGeom>
            <a:avLst/>
            <a:gdLst/>
            <a:ahLst/>
            <a:cxnLst/>
            <a:rect l="l" t="t" r="r" b="b"/>
            <a:pathLst>
              <a:path w="7721600" h="1879600">
                <a:moveTo>
                  <a:pt x="101592" y="0"/>
                </a:moveTo>
                <a:lnTo>
                  <a:pt x="7620008" y="0"/>
                </a:lnTo>
                <a:cubicBezTo>
                  <a:pt x="7676116" y="0"/>
                  <a:pt x="7721600" y="45484"/>
                  <a:pt x="7721600" y="101592"/>
                </a:cubicBezTo>
                <a:lnTo>
                  <a:pt x="7721600" y="1778008"/>
                </a:lnTo>
                <a:cubicBezTo>
                  <a:pt x="7721600" y="1834116"/>
                  <a:pt x="7676116" y="1879600"/>
                  <a:pt x="7620008" y="1879600"/>
                </a:cubicBezTo>
                <a:lnTo>
                  <a:pt x="101592" y="1879600"/>
                </a:lnTo>
                <a:cubicBezTo>
                  <a:pt x="45484" y="1879600"/>
                  <a:pt x="0" y="1834116"/>
                  <a:pt x="0" y="1778008"/>
                </a:cubicBezTo>
                <a:lnTo>
                  <a:pt x="0" y="101592"/>
                </a:lnTo>
                <a:cubicBezTo>
                  <a:pt x="0" y="45522"/>
                  <a:pt x="45522" y="0"/>
                  <a:pt x="101592" y="0"/>
                </a:cubicBezTo>
                <a:close/>
              </a:path>
            </a:pathLst>
          </a:custGeom>
          <a:solidFill>
            <a:srgbClr val="1C2D84">
              <a:alpha val="10196"/>
            </a:srgbClr>
          </a:solidFill>
          <a:effectLst>
            <a:outerShdw blurRad="76200" dist="50800" dir="5400000" algn="bl" rotWithShape="0">
              <a:srgbClr val="000000">
                <a:alpha val="10196"/>
              </a:srgbClr>
            </a:outerShdw>
          </a:effectLst>
        </p:spPr>
      </p:sp>
      <p:sp>
        <p:nvSpPr>
          <p:cNvPr id="15" name="Shape 7"/>
          <p:cNvSpPr/>
          <p:nvPr/>
        </p:nvSpPr>
        <p:spPr>
          <a:xfrm>
            <a:off x="4771893" y="1523365"/>
            <a:ext cx="514350" cy="457200"/>
          </a:xfrm>
          <a:custGeom>
            <a:avLst/>
            <a:gdLst/>
            <a:ahLst/>
            <a:cxnLst/>
            <a:rect l="l" t="t" r="r" b="b"/>
            <a:pathLst>
              <a:path w="514350" h="457200">
                <a:moveTo>
                  <a:pt x="332184" y="128498"/>
                </a:moveTo>
                <a:lnTo>
                  <a:pt x="154216" y="35897"/>
                </a:lnTo>
                <a:cubicBezTo>
                  <a:pt x="147072" y="32236"/>
                  <a:pt x="138767" y="31611"/>
                  <a:pt x="131266" y="34379"/>
                </a:cubicBezTo>
                <a:lnTo>
                  <a:pt x="94565" y="47774"/>
                </a:lnTo>
                <a:cubicBezTo>
                  <a:pt x="85368" y="51078"/>
                  <a:pt x="82242" y="62419"/>
                  <a:pt x="88225" y="70098"/>
                </a:cubicBezTo>
                <a:lnTo>
                  <a:pt x="178862" y="184309"/>
                </a:lnTo>
                <a:lnTo>
                  <a:pt x="89386" y="216813"/>
                </a:lnTo>
                <a:lnTo>
                  <a:pt x="35719" y="184130"/>
                </a:lnTo>
                <a:cubicBezTo>
                  <a:pt x="30182" y="180737"/>
                  <a:pt x="23396" y="180112"/>
                  <a:pt x="17234" y="182255"/>
                </a:cubicBezTo>
                <a:lnTo>
                  <a:pt x="2679" y="187613"/>
                </a:lnTo>
                <a:cubicBezTo>
                  <a:pt x="-5715" y="190649"/>
                  <a:pt x="-9287" y="200561"/>
                  <a:pt x="-4733" y="208240"/>
                </a:cubicBezTo>
                <a:lnTo>
                  <a:pt x="43130" y="290215"/>
                </a:lnTo>
                <a:cubicBezTo>
                  <a:pt x="57061" y="314057"/>
                  <a:pt x="86082" y="324505"/>
                  <a:pt x="111978" y="315039"/>
                </a:cubicBezTo>
                <a:lnTo>
                  <a:pt x="123498" y="310842"/>
                </a:lnTo>
                <a:lnTo>
                  <a:pt x="123498" y="310842"/>
                </a:lnTo>
                <a:lnTo>
                  <a:pt x="479256" y="181362"/>
                </a:lnTo>
                <a:cubicBezTo>
                  <a:pt x="505242" y="171896"/>
                  <a:pt x="518547" y="143232"/>
                  <a:pt x="509171" y="117247"/>
                </a:cubicBezTo>
                <a:cubicBezTo>
                  <a:pt x="499795" y="91261"/>
                  <a:pt x="471041" y="77956"/>
                  <a:pt x="445056" y="87332"/>
                </a:cubicBezTo>
                <a:lnTo>
                  <a:pt x="332184" y="128498"/>
                </a:lnTo>
                <a:close/>
                <a:moveTo>
                  <a:pt x="28754" y="400050"/>
                </a:moveTo>
                <a:cubicBezTo>
                  <a:pt x="12948" y="400050"/>
                  <a:pt x="179" y="412819"/>
                  <a:pt x="179" y="428625"/>
                </a:cubicBezTo>
                <a:cubicBezTo>
                  <a:pt x="179" y="444431"/>
                  <a:pt x="12948" y="457200"/>
                  <a:pt x="28754" y="457200"/>
                </a:cubicBezTo>
                <a:lnTo>
                  <a:pt x="485954" y="457200"/>
                </a:lnTo>
                <a:cubicBezTo>
                  <a:pt x="501759" y="457200"/>
                  <a:pt x="514529" y="444431"/>
                  <a:pt x="514529" y="428625"/>
                </a:cubicBezTo>
                <a:cubicBezTo>
                  <a:pt x="514529" y="412819"/>
                  <a:pt x="501759" y="400050"/>
                  <a:pt x="485954" y="400050"/>
                </a:cubicBezTo>
                <a:lnTo>
                  <a:pt x="28754" y="400050"/>
                </a:lnTo>
                <a:close/>
              </a:path>
            </a:pathLst>
          </a:custGeom>
        </p:spPr>
        <p:style>
          <a:lnRef idx="0">
            <a:srgbClr val="FFFFFF"/>
          </a:lnRef>
          <a:fillRef idx="1">
            <a:schemeClr val="accent1"/>
          </a:fillRef>
          <a:effectRef idx="0">
            <a:srgbClr val="FFFFFF"/>
          </a:effectRef>
          <a:fontRef idx="minor">
            <a:schemeClr val="lt1"/>
          </a:fontRef>
        </p:style>
      </p:sp>
      <p:sp>
        <p:nvSpPr>
          <p:cNvPr id="16" name="Text 8"/>
          <p:cNvSpPr/>
          <p:nvPr/>
        </p:nvSpPr>
        <p:spPr>
          <a:xfrm>
            <a:off x="5651368" y="1452245"/>
            <a:ext cx="6210300" cy="355600"/>
          </a:xfrm>
          <a:prstGeom prst="rect">
            <a:avLst/>
          </a:prstGeom>
          <a:noFill/>
        </p:spPr>
        <p:txBody>
          <a:bodyPr wrap="square" lIns="0" tIns="0" rIns="0" bIns="0" rtlCol="0" anchor="ctr"/>
          <a:lstStyle/>
          <a:p>
            <a:pPr>
              <a:lnSpc>
                <a:spcPct val="130000"/>
              </a:lnSpc>
            </a:pPr>
            <a:r>
              <a:rPr lang="en-US" altLang="zh-CN" sz="2800" b="1" dirty="0">
                <a:solidFill>
                  <a:srgbClr val="1C2D84"/>
                </a:solidFill>
                <a:latin typeface="Times New Roman" panose="02020603050405020304" charset="0"/>
                <a:ea typeface="微软雅黑" panose="020B0503020204020204" charset="-122"/>
                <a:cs typeface="Times New Roman" panose="02020603050405020304" charset="0"/>
              </a:rPr>
              <a:t>Aerospace</a:t>
            </a:r>
          </a:p>
        </p:txBody>
      </p:sp>
      <p:sp>
        <p:nvSpPr>
          <p:cNvPr id="17" name="Text 9"/>
          <p:cNvSpPr/>
          <p:nvPr/>
        </p:nvSpPr>
        <p:spPr>
          <a:xfrm>
            <a:off x="5638800" y="1984375"/>
            <a:ext cx="6184900" cy="501015"/>
          </a:xfrm>
          <a:prstGeom prst="rect">
            <a:avLst/>
          </a:prstGeom>
          <a:noFill/>
        </p:spPr>
        <p:txBody>
          <a:bodyPr wrap="square" lIns="0" tIns="0" rIns="0" bIns="0" rtlCol="0" anchor="ctr"/>
          <a:lstStyle/>
          <a:p>
            <a:pPr>
              <a:lnSpc>
                <a:spcPct val="120000"/>
              </a:lnSpc>
            </a:pPr>
            <a:r>
              <a:rPr lang="en-US" altLang="zh-CN" sz="2000" b="1" dirty="0">
                <a:solidFill>
                  <a:srgbClr val="333333"/>
                </a:solidFill>
                <a:latin typeface="Times New Roman" panose="02020603050405020304" charset="0"/>
                <a:ea typeface="微软雅黑" panose="020B0503020204020204" charset="-122"/>
                <a:cs typeface="Times New Roman" panose="02020603050405020304" charset="0"/>
              </a:rPr>
              <a:t>Seals &amp; Protective Coatings for Fuel Lines, Hydraulic Systems, Engine Bays</a:t>
            </a:r>
          </a:p>
        </p:txBody>
      </p:sp>
      <p:sp>
        <p:nvSpPr>
          <p:cNvPr id="18" name="Shape 10"/>
          <p:cNvSpPr/>
          <p:nvPr/>
        </p:nvSpPr>
        <p:spPr>
          <a:xfrm>
            <a:off x="4178300" y="2743200"/>
            <a:ext cx="3759200" cy="1879600"/>
          </a:xfrm>
          <a:custGeom>
            <a:avLst/>
            <a:gdLst/>
            <a:ahLst/>
            <a:cxnLst/>
            <a:rect l="l" t="t" r="r" b="b"/>
            <a:pathLst>
              <a:path w="3759200" h="1879600">
                <a:moveTo>
                  <a:pt x="101592" y="0"/>
                </a:moveTo>
                <a:lnTo>
                  <a:pt x="3657608" y="0"/>
                </a:lnTo>
                <a:cubicBezTo>
                  <a:pt x="3713716" y="0"/>
                  <a:pt x="3759200" y="45484"/>
                  <a:pt x="3759200" y="101592"/>
                </a:cubicBezTo>
                <a:lnTo>
                  <a:pt x="3759200" y="1778008"/>
                </a:lnTo>
                <a:cubicBezTo>
                  <a:pt x="3759200" y="1834116"/>
                  <a:pt x="3713716" y="1879600"/>
                  <a:pt x="3657608" y="1879600"/>
                </a:cubicBezTo>
                <a:lnTo>
                  <a:pt x="101592" y="1879600"/>
                </a:lnTo>
                <a:cubicBezTo>
                  <a:pt x="45484" y="1879600"/>
                  <a:pt x="0" y="1834116"/>
                  <a:pt x="0" y="1778008"/>
                </a:cubicBezTo>
                <a:lnTo>
                  <a:pt x="0" y="101592"/>
                </a:lnTo>
                <a:cubicBezTo>
                  <a:pt x="0" y="45522"/>
                  <a:pt x="45522" y="0"/>
                  <a:pt x="101592" y="0"/>
                </a:cubicBezTo>
                <a:close/>
              </a:path>
            </a:pathLst>
          </a:custGeom>
          <a:solidFill>
            <a:srgbClr val="1C2D84">
              <a:alpha val="10196"/>
            </a:srgbClr>
          </a:solidFill>
          <a:effectLst>
            <a:outerShdw blurRad="76200" dist="50800" dir="5400000" algn="bl" rotWithShape="0">
              <a:srgbClr val="000000">
                <a:alpha val="10196"/>
              </a:srgbClr>
            </a:outerShdw>
          </a:effectLst>
        </p:spPr>
      </p:sp>
      <p:sp>
        <p:nvSpPr>
          <p:cNvPr id="19" name="Shape 11"/>
          <p:cNvSpPr/>
          <p:nvPr/>
        </p:nvSpPr>
        <p:spPr>
          <a:xfrm>
            <a:off x="5829300" y="2844800"/>
            <a:ext cx="457200" cy="457200"/>
          </a:xfrm>
          <a:custGeom>
            <a:avLst/>
            <a:gdLst/>
            <a:ahLst/>
            <a:cxnLst/>
            <a:rect l="l" t="t" r="r" b="b"/>
            <a:pathLst>
              <a:path w="457200" h="457200">
                <a:moveTo>
                  <a:pt x="28575" y="28575"/>
                </a:moveTo>
                <a:cubicBezTo>
                  <a:pt x="12769" y="28575"/>
                  <a:pt x="0" y="41344"/>
                  <a:pt x="0" y="57150"/>
                </a:cubicBezTo>
                <a:lnTo>
                  <a:pt x="0" y="385763"/>
                </a:lnTo>
                <a:cubicBezTo>
                  <a:pt x="0" y="409426"/>
                  <a:pt x="19199" y="428625"/>
                  <a:pt x="42863" y="428625"/>
                </a:cubicBezTo>
                <a:lnTo>
                  <a:pt x="414338" y="428625"/>
                </a:lnTo>
                <a:cubicBezTo>
                  <a:pt x="438001" y="428625"/>
                  <a:pt x="457200" y="409426"/>
                  <a:pt x="457200" y="385763"/>
                </a:cubicBezTo>
                <a:lnTo>
                  <a:pt x="457200" y="135910"/>
                </a:lnTo>
                <a:cubicBezTo>
                  <a:pt x="457200" y="119658"/>
                  <a:pt x="439876" y="109389"/>
                  <a:pt x="425589" y="117068"/>
                </a:cubicBezTo>
                <a:lnTo>
                  <a:pt x="285750" y="192345"/>
                </a:lnTo>
                <a:lnTo>
                  <a:pt x="285750" y="135910"/>
                </a:lnTo>
                <a:cubicBezTo>
                  <a:pt x="285750" y="119658"/>
                  <a:pt x="268426" y="109389"/>
                  <a:pt x="254139" y="117068"/>
                </a:cubicBezTo>
                <a:lnTo>
                  <a:pt x="114300" y="192345"/>
                </a:lnTo>
                <a:lnTo>
                  <a:pt x="114300" y="57150"/>
                </a:lnTo>
                <a:cubicBezTo>
                  <a:pt x="114300" y="41344"/>
                  <a:pt x="101531" y="28575"/>
                  <a:pt x="85725" y="28575"/>
                </a:cubicBezTo>
                <a:lnTo>
                  <a:pt x="28575" y="28575"/>
                </a:lnTo>
                <a:close/>
              </a:path>
            </a:pathLst>
          </a:custGeom>
        </p:spPr>
        <p:style>
          <a:lnRef idx="0">
            <a:srgbClr val="FFFFFF"/>
          </a:lnRef>
          <a:fillRef idx="1">
            <a:schemeClr val="accent1"/>
          </a:fillRef>
          <a:effectRef idx="0">
            <a:srgbClr val="FFFFFF"/>
          </a:effectRef>
          <a:fontRef idx="minor">
            <a:schemeClr val="lt1"/>
          </a:fontRef>
        </p:style>
      </p:sp>
      <p:sp>
        <p:nvSpPr>
          <p:cNvPr id="20" name="Text 12"/>
          <p:cNvSpPr/>
          <p:nvPr/>
        </p:nvSpPr>
        <p:spPr>
          <a:xfrm>
            <a:off x="4178300" y="3479165"/>
            <a:ext cx="3621405" cy="355600"/>
          </a:xfrm>
          <a:prstGeom prst="rect">
            <a:avLst/>
          </a:prstGeom>
          <a:noFill/>
        </p:spPr>
        <p:txBody>
          <a:bodyPr wrap="square" lIns="0" tIns="0" rIns="0" bIns="0" rtlCol="0" anchor="ctr"/>
          <a:lstStyle/>
          <a:p>
            <a:pPr algn="ctr">
              <a:lnSpc>
                <a:spcPct val="130000"/>
              </a:lnSpc>
            </a:pPr>
            <a:r>
              <a:rPr lang="en-US" altLang="zh-CN" sz="2000" b="1" dirty="0">
                <a:solidFill>
                  <a:srgbClr val="1C2D84"/>
                </a:solidFill>
                <a:latin typeface="Times New Roman" panose="02020603050405020304" charset="0"/>
                <a:ea typeface="微软雅黑" panose="020B0503020204020204" charset="-122"/>
                <a:cs typeface="Times New Roman" panose="02020603050405020304" charset="0"/>
              </a:rPr>
              <a:t>Petrochemical</a:t>
            </a:r>
          </a:p>
          <a:p>
            <a:pPr algn="ctr">
              <a:lnSpc>
                <a:spcPct val="130000"/>
              </a:lnSpc>
            </a:pPr>
            <a:endParaRPr lang="en-US" altLang="zh-CN" sz="2000" b="1" dirty="0">
              <a:solidFill>
                <a:srgbClr val="1C2D84"/>
              </a:solidFill>
              <a:latin typeface="微软雅黑" panose="020B0503020204020204" charset="-122"/>
              <a:ea typeface="微软雅黑" panose="020B0503020204020204" charset="-122"/>
              <a:cs typeface="Noto Sans SC" panose="020B0200000000000000" pitchFamily="34" charset="-120"/>
            </a:endParaRPr>
          </a:p>
        </p:txBody>
      </p:sp>
      <p:sp>
        <p:nvSpPr>
          <p:cNvPr id="21" name="Shape 13"/>
          <p:cNvSpPr/>
          <p:nvPr/>
        </p:nvSpPr>
        <p:spPr>
          <a:xfrm>
            <a:off x="4178300" y="4809490"/>
            <a:ext cx="3759200" cy="1879600"/>
          </a:xfrm>
          <a:custGeom>
            <a:avLst/>
            <a:gdLst/>
            <a:ahLst/>
            <a:cxnLst/>
            <a:rect l="l" t="t" r="r" b="b"/>
            <a:pathLst>
              <a:path w="3759200" h="1879600">
                <a:moveTo>
                  <a:pt x="101592" y="0"/>
                </a:moveTo>
                <a:lnTo>
                  <a:pt x="3657608" y="0"/>
                </a:lnTo>
                <a:cubicBezTo>
                  <a:pt x="3713716" y="0"/>
                  <a:pt x="3759200" y="45484"/>
                  <a:pt x="3759200" y="101592"/>
                </a:cubicBezTo>
                <a:lnTo>
                  <a:pt x="3759200" y="1778008"/>
                </a:lnTo>
                <a:cubicBezTo>
                  <a:pt x="3759200" y="1834116"/>
                  <a:pt x="3713716" y="1879600"/>
                  <a:pt x="3657608" y="1879600"/>
                </a:cubicBezTo>
                <a:lnTo>
                  <a:pt x="101592" y="1879600"/>
                </a:lnTo>
                <a:cubicBezTo>
                  <a:pt x="45484" y="1879600"/>
                  <a:pt x="0" y="1834116"/>
                  <a:pt x="0" y="1778008"/>
                </a:cubicBezTo>
                <a:lnTo>
                  <a:pt x="0" y="101592"/>
                </a:lnTo>
                <a:cubicBezTo>
                  <a:pt x="0" y="45522"/>
                  <a:pt x="45522" y="0"/>
                  <a:pt x="101592" y="0"/>
                </a:cubicBezTo>
                <a:close/>
              </a:path>
            </a:pathLst>
          </a:custGeom>
          <a:solidFill>
            <a:srgbClr val="00CCFF">
              <a:alpha val="10196"/>
            </a:srgbClr>
          </a:solidFill>
          <a:effectLst>
            <a:outerShdw blurRad="76200" dist="50800" dir="5400000" algn="bl" rotWithShape="0">
              <a:srgbClr val="000000">
                <a:alpha val="10196"/>
              </a:srgbClr>
            </a:outerShdw>
          </a:effectLst>
        </p:spPr>
      </p:sp>
      <p:sp>
        <p:nvSpPr>
          <p:cNvPr id="23" name="Text 15"/>
          <p:cNvSpPr/>
          <p:nvPr/>
        </p:nvSpPr>
        <p:spPr>
          <a:xfrm>
            <a:off x="8539480" y="5897880"/>
            <a:ext cx="2884805" cy="355600"/>
          </a:xfrm>
          <a:prstGeom prst="rect">
            <a:avLst/>
          </a:prstGeom>
          <a:noFill/>
        </p:spPr>
        <p:txBody>
          <a:bodyPr wrap="square" lIns="0" tIns="0" rIns="0" bIns="0" rtlCol="0" anchor="ctr"/>
          <a:lstStyle/>
          <a:p>
            <a:pPr algn="ctr">
              <a:lnSpc>
                <a:spcPct val="130000"/>
              </a:lnSpc>
            </a:pPr>
            <a:r>
              <a:rPr lang="en-US" altLang="zh-CN" sz="2000" b="1" dirty="0">
                <a:solidFill>
                  <a:srgbClr val="1C2D84"/>
                </a:solidFill>
                <a:latin typeface="Times New Roman" panose="02020603050405020304" charset="0"/>
                <a:ea typeface="微软雅黑" panose="020B0503020204020204" charset="-122"/>
                <a:cs typeface="Times New Roman" panose="02020603050405020304" charset="0"/>
              </a:rPr>
              <a:t>Bionic Robots</a:t>
            </a:r>
          </a:p>
        </p:txBody>
      </p:sp>
      <p:sp>
        <p:nvSpPr>
          <p:cNvPr id="24" name="Shape 16"/>
          <p:cNvSpPr/>
          <p:nvPr/>
        </p:nvSpPr>
        <p:spPr>
          <a:xfrm>
            <a:off x="254000" y="4735195"/>
            <a:ext cx="3759200" cy="1868805"/>
          </a:xfrm>
          <a:custGeom>
            <a:avLst/>
            <a:gdLst/>
            <a:ahLst/>
            <a:cxnLst/>
            <a:rect l="l" t="t" r="r" b="b"/>
            <a:pathLst>
              <a:path w="7721600" h="1066800">
                <a:moveTo>
                  <a:pt x="101602" y="0"/>
                </a:moveTo>
                <a:lnTo>
                  <a:pt x="7619998" y="0"/>
                </a:lnTo>
                <a:cubicBezTo>
                  <a:pt x="7676111" y="0"/>
                  <a:pt x="7721600" y="45489"/>
                  <a:pt x="7721600" y="101602"/>
                </a:cubicBezTo>
                <a:lnTo>
                  <a:pt x="7721600" y="965198"/>
                </a:lnTo>
                <a:cubicBezTo>
                  <a:pt x="7721600" y="1021311"/>
                  <a:pt x="7676111" y="1066800"/>
                  <a:pt x="7619998" y="1066800"/>
                </a:cubicBezTo>
                <a:lnTo>
                  <a:pt x="101602" y="1066800"/>
                </a:lnTo>
                <a:cubicBezTo>
                  <a:pt x="45489" y="1066800"/>
                  <a:pt x="0" y="1021311"/>
                  <a:pt x="0" y="965198"/>
                </a:cubicBezTo>
                <a:lnTo>
                  <a:pt x="0" y="101602"/>
                </a:lnTo>
                <a:cubicBezTo>
                  <a:pt x="0" y="45526"/>
                  <a:pt x="45526" y="0"/>
                  <a:pt x="101602" y="0"/>
                </a:cubicBezTo>
                <a:close/>
              </a:path>
            </a:pathLst>
          </a:custGeom>
          <a:solidFill>
            <a:srgbClr val="E6E9F7"/>
          </a:solidFill>
          <a:effectLst>
            <a:outerShdw blurRad="76200" dist="50800" dir="5400000" algn="bl" rotWithShape="0">
              <a:srgbClr val="000000">
                <a:alpha val="10196"/>
              </a:srgbClr>
            </a:outerShdw>
          </a:effectLst>
        </p:spPr>
      </p:sp>
      <p:sp>
        <p:nvSpPr>
          <p:cNvPr id="25" name="Shape 17"/>
          <p:cNvSpPr/>
          <p:nvPr/>
        </p:nvSpPr>
        <p:spPr>
          <a:xfrm>
            <a:off x="457068" y="5080000"/>
            <a:ext cx="457200" cy="457200"/>
          </a:xfrm>
          <a:custGeom>
            <a:avLst/>
            <a:gdLst/>
            <a:ahLst/>
            <a:cxnLst/>
            <a:rect l="l" t="t" r="r" b="b"/>
            <a:pathLst>
              <a:path w="457200" h="457200">
                <a:moveTo>
                  <a:pt x="228600" y="96351"/>
                </a:moveTo>
                <a:lnTo>
                  <a:pt x="215205" y="77778"/>
                </a:lnTo>
                <a:cubicBezTo>
                  <a:pt x="192881" y="46881"/>
                  <a:pt x="157073" y="28575"/>
                  <a:pt x="118854" y="28575"/>
                </a:cubicBezTo>
                <a:cubicBezTo>
                  <a:pt x="53221" y="28575"/>
                  <a:pt x="0" y="81796"/>
                  <a:pt x="0" y="147429"/>
                </a:cubicBezTo>
                <a:lnTo>
                  <a:pt x="0" y="149751"/>
                </a:lnTo>
                <a:cubicBezTo>
                  <a:pt x="0" y="170825"/>
                  <a:pt x="5536" y="192613"/>
                  <a:pt x="14823" y="214313"/>
                </a:cubicBezTo>
                <a:lnTo>
                  <a:pt x="109478" y="214313"/>
                </a:lnTo>
                <a:cubicBezTo>
                  <a:pt x="112335" y="214313"/>
                  <a:pt x="114925" y="212616"/>
                  <a:pt x="116086" y="209937"/>
                </a:cubicBezTo>
                <a:lnTo>
                  <a:pt x="144482" y="141803"/>
                </a:lnTo>
                <a:cubicBezTo>
                  <a:pt x="147786" y="133945"/>
                  <a:pt x="155466" y="128766"/>
                  <a:pt x="163949" y="128588"/>
                </a:cubicBezTo>
                <a:cubicBezTo>
                  <a:pt x="172432" y="128409"/>
                  <a:pt x="180290" y="133410"/>
                  <a:pt x="183773" y="141178"/>
                </a:cubicBezTo>
                <a:lnTo>
                  <a:pt x="229582" y="242888"/>
                </a:lnTo>
                <a:lnTo>
                  <a:pt x="266551" y="168950"/>
                </a:lnTo>
                <a:cubicBezTo>
                  <a:pt x="270212" y="161717"/>
                  <a:pt x="277624" y="157073"/>
                  <a:pt x="285750" y="157073"/>
                </a:cubicBezTo>
                <a:cubicBezTo>
                  <a:pt x="293876" y="157073"/>
                  <a:pt x="301288" y="161627"/>
                  <a:pt x="304949" y="168950"/>
                </a:cubicBezTo>
                <a:lnTo>
                  <a:pt x="325666" y="210294"/>
                </a:lnTo>
                <a:cubicBezTo>
                  <a:pt x="326916" y="212705"/>
                  <a:pt x="329327" y="214223"/>
                  <a:pt x="332095" y="214223"/>
                </a:cubicBezTo>
                <a:lnTo>
                  <a:pt x="442466" y="214223"/>
                </a:lnTo>
                <a:cubicBezTo>
                  <a:pt x="451842" y="192524"/>
                  <a:pt x="457289" y="170736"/>
                  <a:pt x="457289" y="149662"/>
                </a:cubicBezTo>
                <a:lnTo>
                  <a:pt x="457289" y="147340"/>
                </a:lnTo>
                <a:cubicBezTo>
                  <a:pt x="457200" y="81796"/>
                  <a:pt x="403979" y="28575"/>
                  <a:pt x="338346" y="28575"/>
                </a:cubicBezTo>
                <a:cubicBezTo>
                  <a:pt x="300216" y="28575"/>
                  <a:pt x="264319" y="46881"/>
                  <a:pt x="241995" y="77778"/>
                </a:cubicBezTo>
                <a:lnTo>
                  <a:pt x="228600" y="96262"/>
                </a:lnTo>
                <a:close/>
                <a:moveTo>
                  <a:pt x="419338" y="257175"/>
                </a:moveTo>
                <a:lnTo>
                  <a:pt x="332006" y="257175"/>
                </a:lnTo>
                <a:cubicBezTo>
                  <a:pt x="313075" y="257175"/>
                  <a:pt x="295751" y="246459"/>
                  <a:pt x="287268" y="229493"/>
                </a:cubicBezTo>
                <a:lnTo>
                  <a:pt x="285750" y="226457"/>
                </a:lnTo>
                <a:lnTo>
                  <a:pt x="247799" y="302449"/>
                </a:lnTo>
                <a:cubicBezTo>
                  <a:pt x="244138" y="309860"/>
                  <a:pt x="236458" y="314504"/>
                  <a:pt x="228154" y="314325"/>
                </a:cubicBezTo>
                <a:cubicBezTo>
                  <a:pt x="219849" y="314146"/>
                  <a:pt x="212437" y="309235"/>
                  <a:pt x="209044" y="301734"/>
                </a:cubicBezTo>
                <a:lnTo>
                  <a:pt x="165021" y="203954"/>
                </a:lnTo>
                <a:lnTo>
                  <a:pt x="155644" y="226457"/>
                </a:lnTo>
                <a:cubicBezTo>
                  <a:pt x="147876" y="245120"/>
                  <a:pt x="129659" y="257264"/>
                  <a:pt x="109478" y="257264"/>
                </a:cubicBezTo>
                <a:lnTo>
                  <a:pt x="37862" y="257264"/>
                </a:lnTo>
                <a:cubicBezTo>
                  <a:pt x="80010" y="323165"/>
                  <a:pt x="147697" y="383798"/>
                  <a:pt x="190024" y="416123"/>
                </a:cubicBezTo>
                <a:cubicBezTo>
                  <a:pt x="201097" y="424517"/>
                  <a:pt x="214670" y="428714"/>
                  <a:pt x="228511" y="428714"/>
                </a:cubicBezTo>
                <a:cubicBezTo>
                  <a:pt x="242352" y="428714"/>
                  <a:pt x="256014" y="424607"/>
                  <a:pt x="266998" y="416123"/>
                </a:cubicBezTo>
                <a:cubicBezTo>
                  <a:pt x="309503" y="383709"/>
                  <a:pt x="377190" y="323076"/>
                  <a:pt x="419338" y="257175"/>
                </a:cubicBezTo>
                <a:close/>
              </a:path>
            </a:pathLst>
          </a:custGeom>
        </p:spPr>
        <p:style>
          <a:lnRef idx="0">
            <a:srgbClr val="FFFFFF"/>
          </a:lnRef>
          <a:fillRef idx="1">
            <a:schemeClr val="accent1"/>
          </a:fillRef>
          <a:effectRef idx="0">
            <a:srgbClr val="FFFFFF"/>
          </a:effectRef>
          <a:fontRef idx="minor">
            <a:schemeClr val="lt1"/>
          </a:fontRef>
        </p:style>
      </p:sp>
      <p:sp>
        <p:nvSpPr>
          <p:cNvPr id="26" name="Text 18"/>
          <p:cNvSpPr/>
          <p:nvPr/>
        </p:nvSpPr>
        <p:spPr>
          <a:xfrm>
            <a:off x="1584165" y="5078095"/>
            <a:ext cx="5233035" cy="355600"/>
          </a:xfrm>
          <a:prstGeom prst="rect">
            <a:avLst/>
          </a:prstGeom>
          <a:noFill/>
        </p:spPr>
        <p:txBody>
          <a:bodyPr wrap="square" lIns="0" tIns="0" rIns="0" bIns="0" rtlCol="0" anchor="ctr"/>
          <a:lstStyle/>
          <a:p>
            <a:pPr>
              <a:lnSpc>
                <a:spcPct val="130000"/>
              </a:lnSpc>
            </a:pPr>
            <a:r>
              <a:rPr lang="en-US" altLang="zh-CN" sz="2000" b="1" dirty="0">
                <a:solidFill>
                  <a:srgbClr val="1C2D84"/>
                </a:solidFill>
                <a:latin typeface="Times New Roman" panose="02020603050405020304" charset="0"/>
                <a:ea typeface="微软雅黑" panose="020B0503020204020204" charset="-122"/>
                <a:cs typeface="Times New Roman" panose="02020603050405020304" charset="0"/>
              </a:rPr>
              <a:t>Wearables</a:t>
            </a:r>
          </a:p>
        </p:txBody>
      </p:sp>
      <p:sp>
        <p:nvSpPr>
          <p:cNvPr id="27" name="Text 19"/>
          <p:cNvSpPr/>
          <p:nvPr/>
        </p:nvSpPr>
        <p:spPr>
          <a:xfrm>
            <a:off x="763030" y="5580062"/>
            <a:ext cx="3081655" cy="973455"/>
          </a:xfrm>
          <a:prstGeom prst="rect">
            <a:avLst/>
          </a:prstGeom>
          <a:noFill/>
        </p:spPr>
        <p:txBody>
          <a:bodyPr wrap="square" lIns="0" tIns="0" rIns="0" bIns="0" rtlCol="0" anchor="ctr"/>
          <a:lstStyle/>
          <a:p>
            <a:pPr>
              <a:lnSpc>
                <a:spcPct val="120000"/>
              </a:lnSpc>
            </a:pPr>
            <a:r>
              <a:rPr lang="en-US" altLang="zh-CN" sz="2000" b="1" dirty="0">
                <a:solidFill>
                  <a:srgbClr val="333333"/>
                </a:solidFill>
                <a:latin typeface="Times New Roman" panose="02020603050405020304" charset="0"/>
                <a:ea typeface="微软雅黑" panose="020B0503020204020204" charset="-122"/>
                <a:cs typeface="Times New Roman" panose="02020603050405020304" charset="0"/>
                <a:sym typeface="+mn-ea"/>
              </a:rPr>
              <a:t>Watch Straps, Wristbands, Device Seals, Waterproof Components</a:t>
            </a:r>
          </a:p>
        </p:txBody>
      </p:sp>
      <p:sp>
        <p:nvSpPr>
          <p:cNvPr id="2" name="Text 9"/>
          <p:cNvSpPr/>
          <p:nvPr/>
        </p:nvSpPr>
        <p:spPr>
          <a:xfrm>
            <a:off x="4319905" y="3887756"/>
            <a:ext cx="3475990" cy="416560"/>
          </a:xfrm>
          <a:prstGeom prst="rect">
            <a:avLst/>
          </a:prstGeom>
          <a:noFill/>
        </p:spPr>
        <p:txBody>
          <a:bodyPr wrap="square" lIns="0" tIns="0" rIns="0" bIns="0" rtlCol="0" anchor="ctr"/>
          <a:lstStyle/>
          <a:p>
            <a:pPr marL="0" marR="0" lvl="0" indent="0" algn="ctr" defTabSz="914400" rtl="0" eaLnBrk="1" fontAlgn="auto" latinLnBrk="0" hangingPunct="1">
              <a:spcBef>
                <a:spcPts val="0"/>
              </a:spcBef>
              <a:spcAft>
                <a:spcPts val="0"/>
              </a:spcAft>
              <a:buClrTx/>
              <a:buSzTx/>
              <a:buFontTx/>
              <a:buNone/>
              <a:defRPr/>
            </a:pPr>
            <a:r>
              <a:rPr lang="en-US" altLang="zh-CN" sz="2000" dirty="0">
                <a:cs typeface="思源黑体 CN Bold" panose="020B0800000000000000" pitchFamily="34" charset="-122"/>
                <a:sym typeface="+mn-ea"/>
              </a:rPr>
              <a:t>    </a:t>
            </a:r>
            <a:r>
              <a:rPr lang="en-US" altLang="zh-CN" sz="2000" b="1" dirty="0">
                <a:solidFill>
                  <a:srgbClr val="333333"/>
                </a:solidFill>
                <a:latin typeface="Times New Roman" panose="02020603050405020304" charset="0"/>
                <a:ea typeface="微软雅黑" panose="020B0503020204020204" charset="-122"/>
                <a:cs typeface="Times New Roman" panose="02020603050405020304" charset="0"/>
              </a:rPr>
              <a:t>O-rings, Valve Gaskets, Reactor Lid Seals, Storage Tank Roof Seals, Pipeline Seals</a:t>
            </a:r>
          </a:p>
        </p:txBody>
      </p:sp>
      <p:sp>
        <p:nvSpPr>
          <p:cNvPr id="4" name="Shape 14"/>
          <p:cNvSpPr/>
          <p:nvPr/>
        </p:nvSpPr>
        <p:spPr>
          <a:xfrm>
            <a:off x="9696450" y="5334000"/>
            <a:ext cx="571500" cy="457200"/>
          </a:xfrm>
          <a:custGeom>
            <a:avLst/>
            <a:gdLst/>
            <a:ahLst/>
            <a:cxnLst/>
            <a:rect l="l" t="t" r="r" b="b"/>
            <a:pathLst>
              <a:path w="571500" h="457200">
                <a:moveTo>
                  <a:pt x="314325" y="0"/>
                </a:moveTo>
                <a:cubicBezTo>
                  <a:pt x="314325" y="-15806"/>
                  <a:pt x="301556" y="-28575"/>
                  <a:pt x="285750" y="-28575"/>
                </a:cubicBezTo>
                <a:cubicBezTo>
                  <a:pt x="269944" y="-28575"/>
                  <a:pt x="257175" y="-15806"/>
                  <a:pt x="257175" y="0"/>
                </a:cubicBezTo>
                <a:lnTo>
                  <a:pt x="257175" y="57150"/>
                </a:lnTo>
                <a:lnTo>
                  <a:pt x="171450" y="57150"/>
                </a:lnTo>
                <a:cubicBezTo>
                  <a:pt x="124123" y="57150"/>
                  <a:pt x="85725" y="95548"/>
                  <a:pt x="85725" y="142875"/>
                </a:cubicBezTo>
                <a:lnTo>
                  <a:pt x="85725" y="342900"/>
                </a:lnTo>
                <a:cubicBezTo>
                  <a:pt x="85725" y="390227"/>
                  <a:pt x="124123" y="428625"/>
                  <a:pt x="171450" y="428625"/>
                </a:cubicBezTo>
                <a:lnTo>
                  <a:pt x="400050" y="428625"/>
                </a:lnTo>
                <a:cubicBezTo>
                  <a:pt x="447377" y="428625"/>
                  <a:pt x="485775" y="390227"/>
                  <a:pt x="485775" y="342900"/>
                </a:cubicBezTo>
                <a:lnTo>
                  <a:pt x="485775" y="142875"/>
                </a:lnTo>
                <a:cubicBezTo>
                  <a:pt x="485775" y="95548"/>
                  <a:pt x="447377" y="57150"/>
                  <a:pt x="400050" y="57150"/>
                </a:cubicBezTo>
                <a:lnTo>
                  <a:pt x="314325" y="57150"/>
                </a:lnTo>
                <a:lnTo>
                  <a:pt x="314325" y="0"/>
                </a:lnTo>
                <a:close/>
                <a:moveTo>
                  <a:pt x="142875" y="328613"/>
                </a:moveTo>
                <a:cubicBezTo>
                  <a:pt x="142875" y="316736"/>
                  <a:pt x="152430" y="307181"/>
                  <a:pt x="164306" y="307181"/>
                </a:cubicBezTo>
                <a:lnTo>
                  <a:pt x="192881" y="307181"/>
                </a:lnTo>
                <a:cubicBezTo>
                  <a:pt x="204758" y="307181"/>
                  <a:pt x="214313" y="316736"/>
                  <a:pt x="214313" y="328613"/>
                </a:cubicBezTo>
                <a:cubicBezTo>
                  <a:pt x="214313" y="340489"/>
                  <a:pt x="204758" y="350044"/>
                  <a:pt x="192881" y="350044"/>
                </a:cubicBezTo>
                <a:lnTo>
                  <a:pt x="164306" y="350044"/>
                </a:lnTo>
                <a:cubicBezTo>
                  <a:pt x="152430" y="350044"/>
                  <a:pt x="142875" y="340489"/>
                  <a:pt x="142875" y="328613"/>
                </a:cubicBezTo>
                <a:close/>
                <a:moveTo>
                  <a:pt x="250031" y="328613"/>
                </a:moveTo>
                <a:cubicBezTo>
                  <a:pt x="250031" y="316736"/>
                  <a:pt x="259586" y="307181"/>
                  <a:pt x="271463" y="307181"/>
                </a:cubicBezTo>
                <a:lnTo>
                  <a:pt x="300038" y="307181"/>
                </a:lnTo>
                <a:cubicBezTo>
                  <a:pt x="311914" y="307181"/>
                  <a:pt x="321469" y="316736"/>
                  <a:pt x="321469" y="328613"/>
                </a:cubicBezTo>
                <a:cubicBezTo>
                  <a:pt x="321469" y="340489"/>
                  <a:pt x="311914" y="350044"/>
                  <a:pt x="300038" y="350044"/>
                </a:cubicBezTo>
                <a:lnTo>
                  <a:pt x="271463" y="350044"/>
                </a:lnTo>
                <a:cubicBezTo>
                  <a:pt x="259586" y="350044"/>
                  <a:pt x="250031" y="340489"/>
                  <a:pt x="250031" y="328613"/>
                </a:cubicBezTo>
                <a:close/>
                <a:moveTo>
                  <a:pt x="357188" y="328613"/>
                </a:moveTo>
                <a:cubicBezTo>
                  <a:pt x="357188" y="316736"/>
                  <a:pt x="366742" y="307181"/>
                  <a:pt x="378619" y="307181"/>
                </a:cubicBezTo>
                <a:lnTo>
                  <a:pt x="407194" y="307181"/>
                </a:lnTo>
                <a:cubicBezTo>
                  <a:pt x="419070" y="307181"/>
                  <a:pt x="428625" y="316736"/>
                  <a:pt x="428625" y="328613"/>
                </a:cubicBezTo>
                <a:cubicBezTo>
                  <a:pt x="428625" y="340489"/>
                  <a:pt x="419070" y="350044"/>
                  <a:pt x="407194" y="350044"/>
                </a:cubicBezTo>
                <a:lnTo>
                  <a:pt x="378619" y="350044"/>
                </a:lnTo>
                <a:cubicBezTo>
                  <a:pt x="366742" y="350044"/>
                  <a:pt x="357188" y="340489"/>
                  <a:pt x="357188" y="328613"/>
                </a:cubicBezTo>
                <a:close/>
                <a:moveTo>
                  <a:pt x="200025" y="157163"/>
                </a:moveTo>
                <a:cubicBezTo>
                  <a:pt x="223681" y="157163"/>
                  <a:pt x="242888" y="176369"/>
                  <a:pt x="242888" y="200025"/>
                </a:cubicBezTo>
                <a:cubicBezTo>
                  <a:pt x="242888" y="223681"/>
                  <a:pt x="223681" y="242888"/>
                  <a:pt x="200025" y="242888"/>
                </a:cubicBezTo>
                <a:cubicBezTo>
                  <a:pt x="176369" y="242888"/>
                  <a:pt x="157163" y="223681"/>
                  <a:pt x="157163" y="200025"/>
                </a:cubicBezTo>
                <a:cubicBezTo>
                  <a:pt x="157163" y="176369"/>
                  <a:pt x="176369" y="157163"/>
                  <a:pt x="200025" y="157163"/>
                </a:cubicBezTo>
                <a:close/>
                <a:moveTo>
                  <a:pt x="328613" y="200025"/>
                </a:moveTo>
                <a:cubicBezTo>
                  <a:pt x="328613" y="176369"/>
                  <a:pt x="347819" y="157163"/>
                  <a:pt x="371475" y="157163"/>
                </a:cubicBezTo>
                <a:cubicBezTo>
                  <a:pt x="395131" y="157163"/>
                  <a:pt x="414338" y="176369"/>
                  <a:pt x="414338" y="200025"/>
                </a:cubicBezTo>
                <a:cubicBezTo>
                  <a:pt x="414338" y="223681"/>
                  <a:pt x="395131" y="242888"/>
                  <a:pt x="371475" y="242888"/>
                </a:cubicBezTo>
                <a:cubicBezTo>
                  <a:pt x="347819" y="242888"/>
                  <a:pt x="328613" y="223681"/>
                  <a:pt x="328613" y="200025"/>
                </a:cubicBezTo>
                <a:close/>
                <a:moveTo>
                  <a:pt x="57150" y="200025"/>
                </a:moveTo>
                <a:cubicBezTo>
                  <a:pt x="57150" y="184219"/>
                  <a:pt x="44381" y="171450"/>
                  <a:pt x="28575" y="171450"/>
                </a:cubicBezTo>
                <a:cubicBezTo>
                  <a:pt x="12769" y="171450"/>
                  <a:pt x="0" y="184219"/>
                  <a:pt x="0" y="200025"/>
                </a:cubicBezTo>
                <a:lnTo>
                  <a:pt x="0" y="285750"/>
                </a:lnTo>
                <a:cubicBezTo>
                  <a:pt x="0" y="301556"/>
                  <a:pt x="12769" y="314325"/>
                  <a:pt x="28575" y="314325"/>
                </a:cubicBezTo>
                <a:cubicBezTo>
                  <a:pt x="44381" y="314325"/>
                  <a:pt x="57150" y="301556"/>
                  <a:pt x="57150" y="285750"/>
                </a:cubicBezTo>
                <a:lnTo>
                  <a:pt x="57150" y="200025"/>
                </a:lnTo>
                <a:close/>
                <a:moveTo>
                  <a:pt x="542925" y="171450"/>
                </a:moveTo>
                <a:cubicBezTo>
                  <a:pt x="527119" y="171450"/>
                  <a:pt x="514350" y="184219"/>
                  <a:pt x="514350" y="200025"/>
                </a:cubicBezTo>
                <a:lnTo>
                  <a:pt x="514350" y="285750"/>
                </a:lnTo>
                <a:cubicBezTo>
                  <a:pt x="514350" y="301556"/>
                  <a:pt x="527119" y="314325"/>
                  <a:pt x="542925" y="314325"/>
                </a:cubicBezTo>
                <a:cubicBezTo>
                  <a:pt x="558731" y="314325"/>
                  <a:pt x="571500" y="301556"/>
                  <a:pt x="571500" y="285750"/>
                </a:cubicBezTo>
                <a:lnTo>
                  <a:pt x="571500" y="200025"/>
                </a:lnTo>
                <a:cubicBezTo>
                  <a:pt x="571500" y="184219"/>
                  <a:pt x="558731" y="171450"/>
                  <a:pt x="542925" y="171450"/>
                </a:cubicBezTo>
                <a:close/>
              </a:path>
            </a:pathLst>
          </a:custGeom>
          <a:solidFill>
            <a:srgbClr val="00CCFF"/>
          </a:solidFill>
        </p:spPr>
        <p:txBody>
          <a:bodyPr/>
          <a:lstStyle/>
          <a:p>
            <a:endParaRPr lang="zh-CN" altLang="en-US"/>
          </a:p>
        </p:txBody>
      </p:sp>
      <p:sp>
        <p:nvSpPr>
          <p:cNvPr id="5" name="Shape 10"/>
          <p:cNvSpPr/>
          <p:nvPr/>
        </p:nvSpPr>
        <p:spPr>
          <a:xfrm>
            <a:off x="8102600" y="2743200"/>
            <a:ext cx="3759200" cy="1879600"/>
          </a:xfrm>
          <a:custGeom>
            <a:avLst/>
            <a:gdLst/>
            <a:ahLst/>
            <a:cxnLst/>
            <a:rect l="l" t="t" r="r" b="b"/>
            <a:pathLst>
              <a:path w="3759200" h="1879600">
                <a:moveTo>
                  <a:pt x="101592" y="0"/>
                </a:moveTo>
                <a:lnTo>
                  <a:pt x="3657608" y="0"/>
                </a:lnTo>
                <a:cubicBezTo>
                  <a:pt x="3713716" y="0"/>
                  <a:pt x="3759200" y="45484"/>
                  <a:pt x="3759200" y="101592"/>
                </a:cubicBezTo>
                <a:lnTo>
                  <a:pt x="3759200" y="1778008"/>
                </a:lnTo>
                <a:cubicBezTo>
                  <a:pt x="3759200" y="1834116"/>
                  <a:pt x="3713716" y="1879600"/>
                  <a:pt x="3657608" y="1879600"/>
                </a:cubicBezTo>
                <a:lnTo>
                  <a:pt x="101592" y="1879600"/>
                </a:lnTo>
                <a:cubicBezTo>
                  <a:pt x="45484" y="1879600"/>
                  <a:pt x="0" y="1834116"/>
                  <a:pt x="0" y="1778008"/>
                </a:cubicBezTo>
                <a:lnTo>
                  <a:pt x="0" y="101592"/>
                </a:lnTo>
                <a:cubicBezTo>
                  <a:pt x="0" y="45522"/>
                  <a:pt x="45522" y="0"/>
                  <a:pt x="101592" y="0"/>
                </a:cubicBezTo>
                <a:close/>
              </a:path>
            </a:pathLst>
          </a:custGeom>
          <a:solidFill>
            <a:srgbClr val="1C2D84">
              <a:alpha val="10196"/>
            </a:srgbClr>
          </a:solidFill>
          <a:effectLst>
            <a:outerShdw blurRad="76200" dist="50800" dir="5400000" algn="bl" rotWithShape="0">
              <a:srgbClr val="000000">
                <a:alpha val="10196"/>
              </a:srgbClr>
            </a:outerShdw>
          </a:effectLst>
        </p:spPr>
      </p:sp>
      <p:sp>
        <p:nvSpPr>
          <p:cNvPr id="7" name="Text 12"/>
          <p:cNvSpPr/>
          <p:nvPr/>
        </p:nvSpPr>
        <p:spPr>
          <a:xfrm>
            <a:off x="8451850" y="3429000"/>
            <a:ext cx="2817495" cy="355600"/>
          </a:xfrm>
          <a:prstGeom prst="rect">
            <a:avLst/>
          </a:prstGeom>
          <a:noFill/>
        </p:spPr>
        <p:txBody>
          <a:bodyPr wrap="square" lIns="0" tIns="0" rIns="0" bIns="0" rtlCol="0" anchor="ctr"/>
          <a:lstStyle/>
          <a:p>
            <a:pPr algn="ctr">
              <a:lnSpc>
                <a:spcPct val="130000"/>
              </a:lnSpc>
            </a:pPr>
            <a:r>
              <a:rPr lang="en-US" altLang="zh-CN" sz="2000" b="1" dirty="0">
                <a:solidFill>
                  <a:srgbClr val="1C2D84"/>
                </a:solidFill>
                <a:latin typeface="Times New Roman" panose="02020603050405020304" charset="0"/>
                <a:ea typeface="微软雅黑" panose="020B0503020204020204" charset="-122"/>
                <a:cs typeface="Times New Roman" panose="02020603050405020304" charset="0"/>
              </a:rPr>
              <a:t>Cosmetics Packaging</a:t>
            </a:r>
          </a:p>
        </p:txBody>
      </p:sp>
      <p:sp>
        <p:nvSpPr>
          <p:cNvPr id="9" name="Text 9"/>
          <p:cNvSpPr/>
          <p:nvPr/>
        </p:nvSpPr>
        <p:spPr>
          <a:xfrm>
            <a:off x="8276590" y="3919220"/>
            <a:ext cx="3475990" cy="416560"/>
          </a:xfrm>
          <a:prstGeom prst="rect">
            <a:avLst/>
          </a:prstGeom>
          <a:noFill/>
        </p:spPr>
        <p:txBody>
          <a:bodyPr wrap="square" lIns="0" tIns="0" rIns="0" bIns="0" rtlCol="0" anchor="ctr"/>
          <a:lstStyle/>
          <a:p>
            <a:pPr marL="0" marR="0" lvl="0" indent="0" algn="ctr" defTabSz="914400" rtl="0" eaLnBrk="1" fontAlgn="auto" latinLnBrk="0" hangingPunct="1">
              <a:spcBef>
                <a:spcPts val="0"/>
              </a:spcBef>
              <a:spcAft>
                <a:spcPts val="0"/>
              </a:spcAft>
              <a:buClrTx/>
              <a:buSzTx/>
              <a:buFontTx/>
              <a:buNone/>
              <a:defRPr/>
            </a:pPr>
            <a:r>
              <a:rPr lang="en-US" altLang="zh-CN" sz="2000" b="1" dirty="0">
                <a:solidFill>
                  <a:srgbClr val="333333"/>
                </a:solidFill>
                <a:latin typeface="Times New Roman" panose="02020603050405020304" charset="0"/>
                <a:ea typeface="微软雅黑" panose="020B0503020204020204" charset="-122"/>
                <a:cs typeface="Times New Roman" panose="02020603050405020304" charset="0"/>
                <a:sym typeface="+mn-ea"/>
              </a:rPr>
              <a:t>Bottle Cap Liners, Pump Seals, Tube Connector Seals</a:t>
            </a:r>
            <a:endParaRPr lang="en-US" altLang="zh-CN" sz="2000" b="1" dirty="0">
              <a:solidFill>
                <a:srgbClr val="333333"/>
              </a:solidFill>
              <a:latin typeface="Times New Roman" panose="02020603050405020304" charset="0"/>
              <a:ea typeface="微软雅黑" panose="020B0503020204020204" charset="-122"/>
              <a:cs typeface="Times New Roman" panose="02020603050405020304" charset="0"/>
            </a:endParaRPr>
          </a:p>
        </p:txBody>
      </p:sp>
      <p:sp>
        <p:nvSpPr>
          <p:cNvPr id="28" name="Text 12"/>
          <p:cNvSpPr/>
          <p:nvPr/>
        </p:nvSpPr>
        <p:spPr>
          <a:xfrm>
            <a:off x="4347845" y="5888990"/>
            <a:ext cx="3164840" cy="355600"/>
          </a:xfrm>
          <a:prstGeom prst="rect">
            <a:avLst/>
          </a:prstGeom>
          <a:noFill/>
        </p:spPr>
        <p:txBody>
          <a:bodyPr wrap="square" lIns="0" tIns="0" rIns="0" bIns="0" rtlCol="0" anchor="ctr"/>
          <a:lstStyle/>
          <a:p>
            <a:pPr algn="ctr">
              <a:lnSpc>
                <a:spcPct val="130000"/>
              </a:lnSpc>
            </a:pPr>
            <a:r>
              <a:rPr lang="en-US" altLang="zh-CN" sz="2000" b="1" dirty="0">
                <a:solidFill>
                  <a:srgbClr val="1C2D84"/>
                </a:solidFill>
                <a:latin typeface="Times New Roman" panose="02020603050405020304" charset="0"/>
                <a:ea typeface="微软雅黑" panose="020B0503020204020204" charset="-122"/>
                <a:cs typeface="Times New Roman" panose="02020603050405020304" charset="0"/>
              </a:rPr>
              <a:t>New Energy</a:t>
            </a:r>
          </a:p>
        </p:txBody>
      </p:sp>
      <p:sp>
        <p:nvSpPr>
          <p:cNvPr id="62503" name="稻壳儿小白白(http://dwz.cn/Wu2UP)"/>
          <p:cNvSpPr>
            <a:spLocks noEditPoints="1"/>
          </p:cNvSpPr>
          <p:nvPr/>
        </p:nvSpPr>
        <p:spPr>
          <a:xfrm>
            <a:off x="5810885" y="5334000"/>
            <a:ext cx="475615" cy="405765"/>
          </a:xfrm>
          <a:custGeom>
            <a:avLst/>
            <a:gdLst>
              <a:gd name="T0" fmla="*/ 581851129 w 101"/>
              <a:gd name="T1" fmla="*/ 231588574 h 87"/>
              <a:gd name="T2" fmla="*/ 619797723 w 101"/>
              <a:gd name="T3" fmla="*/ 186558307 h 87"/>
              <a:gd name="T4" fmla="*/ 619797723 w 101"/>
              <a:gd name="T5" fmla="*/ 135093335 h 87"/>
              <a:gd name="T6" fmla="*/ 518607644 w 101"/>
              <a:gd name="T7" fmla="*/ 38598096 h 87"/>
              <a:gd name="T8" fmla="*/ 183410634 w 101"/>
              <a:gd name="T9" fmla="*/ 0 h 87"/>
              <a:gd name="T10" fmla="*/ 88542891 w 101"/>
              <a:gd name="T11" fmla="*/ 135093335 h 87"/>
              <a:gd name="T12" fmla="*/ 0 w 101"/>
              <a:gd name="T13" fmla="*/ 160827089 h 87"/>
              <a:gd name="T14" fmla="*/ 75893188 w 101"/>
              <a:gd name="T15" fmla="*/ 186558307 h 87"/>
              <a:gd name="T16" fmla="*/ 18974554 w 101"/>
              <a:gd name="T17" fmla="*/ 231588574 h 87"/>
              <a:gd name="T18" fmla="*/ 0 w 101"/>
              <a:gd name="T19" fmla="*/ 392415663 h 87"/>
              <a:gd name="T20" fmla="*/ 44271446 w 101"/>
              <a:gd name="T21" fmla="*/ 418146881 h 87"/>
              <a:gd name="T22" fmla="*/ 88542891 w 101"/>
              <a:gd name="T23" fmla="*/ 559674922 h 87"/>
              <a:gd name="T24" fmla="*/ 183410634 w 101"/>
              <a:gd name="T25" fmla="*/ 508209949 h 87"/>
              <a:gd name="T26" fmla="*/ 455361644 w 101"/>
              <a:gd name="T27" fmla="*/ 418146881 h 87"/>
              <a:gd name="T28" fmla="*/ 499633089 w 101"/>
              <a:gd name="T29" fmla="*/ 559674922 h 87"/>
              <a:gd name="T30" fmla="*/ 594500832 w 101"/>
              <a:gd name="T31" fmla="*/ 508209949 h 87"/>
              <a:gd name="T32" fmla="*/ 619797723 w 101"/>
              <a:gd name="T33" fmla="*/ 418146881 h 87"/>
              <a:gd name="T34" fmla="*/ 638772277 w 101"/>
              <a:gd name="T35" fmla="*/ 257322328 h 87"/>
              <a:gd name="T36" fmla="*/ 164436079 w 101"/>
              <a:gd name="T37" fmla="*/ 57897143 h 87"/>
              <a:gd name="T38" fmla="*/ 271953525 w 101"/>
              <a:gd name="T39" fmla="*/ 45030266 h 87"/>
              <a:gd name="T40" fmla="*/ 297250416 w 101"/>
              <a:gd name="T41" fmla="*/ 90063068 h 87"/>
              <a:gd name="T42" fmla="*/ 366818752 w 101"/>
              <a:gd name="T43" fmla="*/ 64329314 h 87"/>
              <a:gd name="T44" fmla="*/ 455361644 w 101"/>
              <a:gd name="T45" fmla="*/ 45030266 h 87"/>
              <a:gd name="T46" fmla="*/ 531257347 w 101"/>
              <a:gd name="T47" fmla="*/ 231588574 h 87"/>
              <a:gd name="T48" fmla="*/ 164436079 w 101"/>
              <a:gd name="T49" fmla="*/ 57897143 h 87"/>
              <a:gd name="T50" fmla="*/ 88542891 w 101"/>
              <a:gd name="T51" fmla="*/ 321651642 h 87"/>
              <a:gd name="T52" fmla="*/ 183410634 w 101"/>
              <a:gd name="T53" fmla="*/ 321651642 h 87"/>
              <a:gd name="T54" fmla="*/ 411090198 w 101"/>
              <a:gd name="T55" fmla="*/ 373116615 h 87"/>
              <a:gd name="T56" fmla="*/ 227682079 w 101"/>
              <a:gd name="T57" fmla="*/ 321651642 h 87"/>
              <a:gd name="T58" fmla="*/ 411090198 w 101"/>
              <a:gd name="T59" fmla="*/ 373116615 h 87"/>
              <a:gd name="T60" fmla="*/ 455361644 w 101"/>
              <a:gd name="T61" fmla="*/ 321651642 h 87"/>
              <a:gd name="T62" fmla="*/ 550229386 w 101"/>
              <a:gd name="T63" fmla="*/ 321651642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1" h="87">
                <a:moveTo>
                  <a:pt x="98" y="36"/>
                </a:moveTo>
                <a:cubicBezTo>
                  <a:pt x="92" y="36"/>
                  <a:pt x="92" y="36"/>
                  <a:pt x="92" y="36"/>
                </a:cubicBezTo>
                <a:cubicBezTo>
                  <a:pt x="89" y="29"/>
                  <a:pt x="89" y="29"/>
                  <a:pt x="89" y="29"/>
                </a:cubicBezTo>
                <a:cubicBezTo>
                  <a:pt x="98" y="29"/>
                  <a:pt x="98" y="29"/>
                  <a:pt x="98" y="29"/>
                </a:cubicBezTo>
                <a:cubicBezTo>
                  <a:pt x="100" y="29"/>
                  <a:pt x="101" y="27"/>
                  <a:pt x="101" y="25"/>
                </a:cubicBezTo>
                <a:cubicBezTo>
                  <a:pt x="101" y="23"/>
                  <a:pt x="100" y="21"/>
                  <a:pt x="98" y="21"/>
                </a:cubicBezTo>
                <a:cubicBezTo>
                  <a:pt x="87" y="21"/>
                  <a:pt x="87" y="21"/>
                  <a:pt x="87" y="21"/>
                </a:cubicBezTo>
                <a:cubicBezTo>
                  <a:pt x="82" y="6"/>
                  <a:pt x="82" y="6"/>
                  <a:pt x="82" y="6"/>
                </a:cubicBezTo>
                <a:cubicBezTo>
                  <a:pt x="80" y="3"/>
                  <a:pt x="76" y="0"/>
                  <a:pt x="72" y="0"/>
                </a:cubicBezTo>
                <a:cubicBezTo>
                  <a:pt x="29" y="0"/>
                  <a:pt x="29" y="0"/>
                  <a:pt x="29" y="0"/>
                </a:cubicBezTo>
                <a:cubicBezTo>
                  <a:pt x="25" y="0"/>
                  <a:pt x="20" y="3"/>
                  <a:pt x="19" y="6"/>
                </a:cubicBezTo>
                <a:cubicBezTo>
                  <a:pt x="14" y="21"/>
                  <a:pt x="14" y="21"/>
                  <a:pt x="14" y="21"/>
                </a:cubicBezTo>
                <a:cubicBezTo>
                  <a:pt x="3" y="21"/>
                  <a:pt x="3" y="21"/>
                  <a:pt x="3" y="21"/>
                </a:cubicBezTo>
                <a:cubicBezTo>
                  <a:pt x="1" y="21"/>
                  <a:pt x="0" y="23"/>
                  <a:pt x="0" y="25"/>
                </a:cubicBezTo>
                <a:cubicBezTo>
                  <a:pt x="0" y="27"/>
                  <a:pt x="1" y="29"/>
                  <a:pt x="3" y="29"/>
                </a:cubicBezTo>
                <a:cubicBezTo>
                  <a:pt x="12" y="29"/>
                  <a:pt x="12" y="29"/>
                  <a:pt x="12" y="29"/>
                </a:cubicBezTo>
                <a:cubicBezTo>
                  <a:pt x="9" y="36"/>
                  <a:pt x="9" y="36"/>
                  <a:pt x="9" y="36"/>
                </a:cubicBezTo>
                <a:cubicBezTo>
                  <a:pt x="3" y="36"/>
                  <a:pt x="3" y="36"/>
                  <a:pt x="3" y="36"/>
                </a:cubicBezTo>
                <a:cubicBezTo>
                  <a:pt x="1" y="36"/>
                  <a:pt x="0" y="38"/>
                  <a:pt x="0" y="40"/>
                </a:cubicBezTo>
                <a:cubicBezTo>
                  <a:pt x="0" y="61"/>
                  <a:pt x="0" y="61"/>
                  <a:pt x="0" y="61"/>
                </a:cubicBezTo>
                <a:cubicBezTo>
                  <a:pt x="0" y="63"/>
                  <a:pt x="1" y="65"/>
                  <a:pt x="3" y="65"/>
                </a:cubicBezTo>
                <a:cubicBezTo>
                  <a:pt x="7" y="65"/>
                  <a:pt x="7" y="65"/>
                  <a:pt x="7" y="65"/>
                </a:cubicBezTo>
                <a:cubicBezTo>
                  <a:pt x="7" y="79"/>
                  <a:pt x="7" y="79"/>
                  <a:pt x="7" y="79"/>
                </a:cubicBezTo>
                <a:cubicBezTo>
                  <a:pt x="7" y="83"/>
                  <a:pt x="10" y="87"/>
                  <a:pt x="14" y="87"/>
                </a:cubicBezTo>
                <a:cubicBezTo>
                  <a:pt x="21" y="87"/>
                  <a:pt x="21" y="87"/>
                  <a:pt x="21" y="87"/>
                </a:cubicBezTo>
                <a:cubicBezTo>
                  <a:pt x="25" y="87"/>
                  <a:pt x="29" y="83"/>
                  <a:pt x="29" y="79"/>
                </a:cubicBezTo>
                <a:cubicBezTo>
                  <a:pt x="29" y="65"/>
                  <a:pt x="29" y="65"/>
                  <a:pt x="29" y="65"/>
                </a:cubicBezTo>
                <a:cubicBezTo>
                  <a:pt x="72" y="65"/>
                  <a:pt x="72" y="65"/>
                  <a:pt x="72" y="65"/>
                </a:cubicBezTo>
                <a:cubicBezTo>
                  <a:pt x="72" y="79"/>
                  <a:pt x="72" y="79"/>
                  <a:pt x="72" y="79"/>
                </a:cubicBezTo>
                <a:cubicBezTo>
                  <a:pt x="72" y="83"/>
                  <a:pt x="75" y="87"/>
                  <a:pt x="79" y="87"/>
                </a:cubicBezTo>
                <a:cubicBezTo>
                  <a:pt x="87" y="87"/>
                  <a:pt x="87" y="87"/>
                  <a:pt x="87" y="87"/>
                </a:cubicBezTo>
                <a:cubicBezTo>
                  <a:pt x="91" y="87"/>
                  <a:pt x="94" y="83"/>
                  <a:pt x="94" y="79"/>
                </a:cubicBezTo>
                <a:cubicBezTo>
                  <a:pt x="94" y="65"/>
                  <a:pt x="94" y="65"/>
                  <a:pt x="94" y="65"/>
                </a:cubicBezTo>
                <a:cubicBezTo>
                  <a:pt x="98" y="65"/>
                  <a:pt x="98" y="65"/>
                  <a:pt x="98" y="65"/>
                </a:cubicBezTo>
                <a:cubicBezTo>
                  <a:pt x="100" y="65"/>
                  <a:pt x="101" y="63"/>
                  <a:pt x="101" y="61"/>
                </a:cubicBezTo>
                <a:cubicBezTo>
                  <a:pt x="101" y="40"/>
                  <a:pt x="101" y="40"/>
                  <a:pt x="101" y="40"/>
                </a:cubicBezTo>
                <a:cubicBezTo>
                  <a:pt x="101" y="38"/>
                  <a:pt x="100" y="36"/>
                  <a:pt x="98" y="36"/>
                </a:cubicBezTo>
                <a:close/>
                <a:moveTo>
                  <a:pt x="26" y="9"/>
                </a:moveTo>
                <a:cubicBezTo>
                  <a:pt x="26" y="8"/>
                  <a:pt x="28" y="7"/>
                  <a:pt x="29" y="7"/>
                </a:cubicBezTo>
                <a:cubicBezTo>
                  <a:pt x="43" y="7"/>
                  <a:pt x="43" y="7"/>
                  <a:pt x="43" y="7"/>
                </a:cubicBezTo>
                <a:cubicBezTo>
                  <a:pt x="43" y="10"/>
                  <a:pt x="43" y="10"/>
                  <a:pt x="43" y="10"/>
                </a:cubicBezTo>
                <a:cubicBezTo>
                  <a:pt x="43" y="12"/>
                  <a:pt x="45" y="14"/>
                  <a:pt x="47" y="14"/>
                </a:cubicBezTo>
                <a:cubicBezTo>
                  <a:pt x="54" y="14"/>
                  <a:pt x="54" y="14"/>
                  <a:pt x="54" y="14"/>
                </a:cubicBezTo>
                <a:cubicBezTo>
                  <a:pt x="56" y="14"/>
                  <a:pt x="58" y="12"/>
                  <a:pt x="58" y="10"/>
                </a:cubicBezTo>
                <a:cubicBezTo>
                  <a:pt x="58" y="7"/>
                  <a:pt x="58" y="7"/>
                  <a:pt x="58" y="7"/>
                </a:cubicBezTo>
                <a:cubicBezTo>
                  <a:pt x="72" y="7"/>
                  <a:pt x="72" y="7"/>
                  <a:pt x="72" y="7"/>
                </a:cubicBezTo>
                <a:cubicBezTo>
                  <a:pt x="73" y="7"/>
                  <a:pt x="75" y="8"/>
                  <a:pt x="75" y="9"/>
                </a:cubicBezTo>
                <a:cubicBezTo>
                  <a:pt x="84" y="36"/>
                  <a:pt x="84" y="36"/>
                  <a:pt x="84" y="36"/>
                </a:cubicBezTo>
                <a:cubicBezTo>
                  <a:pt x="17" y="36"/>
                  <a:pt x="17" y="36"/>
                  <a:pt x="17" y="36"/>
                </a:cubicBezTo>
                <a:lnTo>
                  <a:pt x="26" y="9"/>
                </a:lnTo>
                <a:close/>
                <a:moveTo>
                  <a:pt x="21" y="58"/>
                </a:moveTo>
                <a:cubicBezTo>
                  <a:pt x="17" y="58"/>
                  <a:pt x="14" y="54"/>
                  <a:pt x="14" y="50"/>
                </a:cubicBezTo>
                <a:cubicBezTo>
                  <a:pt x="14" y="46"/>
                  <a:pt x="17" y="43"/>
                  <a:pt x="21" y="43"/>
                </a:cubicBezTo>
                <a:cubicBezTo>
                  <a:pt x="25" y="43"/>
                  <a:pt x="29" y="46"/>
                  <a:pt x="29" y="50"/>
                </a:cubicBezTo>
                <a:cubicBezTo>
                  <a:pt x="29" y="54"/>
                  <a:pt x="25" y="58"/>
                  <a:pt x="21" y="58"/>
                </a:cubicBezTo>
                <a:close/>
                <a:moveTo>
                  <a:pt x="65" y="58"/>
                </a:moveTo>
                <a:cubicBezTo>
                  <a:pt x="36" y="58"/>
                  <a:pt x="36" y="58"/>
                  <a:pt x="36" y="58"/>
                </a:cubicBezTo>
                <a:cubicBezTo>
                  <a:pt x="36" y="50"/>
                  <a:pt x="36" y="50"/>
                  <a:pt x="36" y="50"/>
                </a:cubicBezTo>
                <a:cubicBezTo>
                  <a:pt x="65" y="50"/>
                  <a:pt x="65" y="50"/>
                  <a:pt x="65" y="50"/>
                </a:cubicBezTo>
                <a:lnTo>
                  <a:pt x="65" y="58"/>
                </a:lnTo>
                <a:close/>
                <a:moveTo>
                  <a:pt x="79" y="58"/>
                </a:moveTo>
                <a:cubicBezTo>
                  <a:pt x="75" y="58"/>
                  <a:pt x="72" y="54"/>
                  <a:pt x="72" y="50"/>
                </a:cubicBezTo>
                <a:cubicBezTo>
                  <a:pt x="72" y="46"/>
                  <a:pt x="75" y="43"/>
                  <a:pt x="79" y="43"/>
                </a:cubicBezTo>
                <a:cubicBezTo>
                  <a:pt x="83" y="43"/>
                  <a:pt x="87" y="46"/>
                  <a:pt x="87" y="50"/>
                </a:cubicBezTo>
                <a:cubicBezTo>
                  <a:pt x="87" y="54"/>
                  <a:pt x="83" y="58"/>
                  <a:pt x="79" y="58"/>
                </a:cubicBezTo>
                <a:close/>
              </a:path>
            </a:pathLst>
          </a:custGeom>
          <a:solidFill>
            <a:srgbClr val="00CC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1527" name="稻壳儿小白白(http://dwz.cn/Wu2UP)"/>
          <p:cNvSpPr>
            <a:spLocks noEditPoints="1"/>
          </p:cNvSpPr>
          <p:nvPr/>
        </p:nvSpPr>
        <p:spPr>
          <a:xfrm>
            <a:off x="9696450" y="2905125"/>
            <a:ext cx="543560" cy="445135"/>
          </a:xfrm>
          <a:custGeom>
            <a:avLst/>
            <a:gdLst>
              <a:gd name="T0" fmla="*/ 1951609000 w 45"/>
              <a:gd name="T1" fmla="*/ 1787540017 h 37"/>
              <a:gd name="T2" fmla="*/ 0 w 45"/>
              <a:gd name="T3" fmla="*/ 1594290381 h 37"/>
              <a:gd name="T4" fmla="*/ 195160900 w 45"/>
              <a:gd name="T5" fmla="*/ 0 h 37"/>
              <a:gd name="T6" fmla="*/ 2147483646 w 45"/>
              <a:gd name="T7" fmla="*/ 193249636 h 37"/>
              <a:gd name="T8" fmla="*/ 683063150 w 45"/>
              <a:gd name="T9" fmla="*/ 338185125 h 37"/>
              <a:gd name="T10" fmla="*/ 195160900 w 45"/>
              <a:gd name="T11" fmla="*/ 338185125 h 37"/>
              <a:gd name="T12" fmla="*/ 195160900 w 45"/>
              <a:gd name="T13" fmla="*/ 628056103 h 37"/>
              <a:gd name="T14" fmla="*/ 634272925 w 45"/>
              <a:gd name="T15" fmla="*/ 628056103 h 37"/>
              <a:gd name="T16" fmla="*/ 683063150 w 45"/>
              <a:gd name="T17" fmla="*/ 338185125 h 37"/>
              <a:gd name="T18" fmla="*/ 634272925 w 45"/>
              <a:gd name="T19" fmla="*/ 821298789 h 37"/>
              <a:gd name="T20" fmla="*/ 195160900 w 45"/>
              <a:gd name="T21" fmla="*/ 869612935 h 37"/>
              <a:gd name="T22" fmla="*/ 195160900 w 45"/>
              <a:gd name="T23" fmla="*/ 1159483914 h 37"/>
              <a:gd name="T24" fmla="*/ 683063150 w 45"/>
              <a:gd name="T25" fmla="*/ 1111176718 h 37"/>
              <a:gd name="T26" fmla="*/ 683063150 w 45"/>
              <a:gd name="T27" fmla="*/ 1352733549 h 37"/>
              <a:gd name="T28" fmla="*/ 195160900 w 45"/>
              <a:gd name="T29" fmla="*/ 1304419403 h 37"/>
              <a:gd name="T30" fmla="*/ 195160900 w 45"/>
              <a:gd name="T31" fmla="*/ 1594290381 h 37"/>
              <a:gd name="T32" fmla="*/ 634272925 w 45"/>
              <a:gd name="T33" fmla="*/ 1642604528 h 37"/>
              <a:gd name="T34" fmla="*/ 683063150 w 45"/>
              <a:gd name="T35" fmla="*/ 1352733549 h 37"/>
              <a:gd name="T36" fmla="*/ 1317336075 w 45"/>
              <a:gd name="T37" fmla="*/ 338185125 h 37"/>
              <a:gd name="T38" fmla="*/ 829433825 w 45"/>
              <a:gd name="T39" fmla="*/ 338185125 h 37"/>
              <a:gd name="T40" fmla="*/ 878224050 w 45"/>
              <a:gd name="T41" fmla="*/ 628056103 h 37"/>
              <a:gd name="T42" fmla="*/ 1366126300 w 45"/>
              <a:gd name="T43" fmla="*/ 628056103 h 37"/>
              <a:gd name="T44" fmla="*/ 1366126300 w 45"/>
              <a:gd name="T45" fmla="*/ 869612935 h 37"/>
              <a:gd name="T46" fmla="*/ 878224050 w 45"/>
              <a:gd name="T47" fmla="*/ 821298789 h 37"/>
              <a:gd name="T48" fmla="*/ 829433825 w 45"/>
              <a:gd name="T49" fmla="*/ 1111176718 h 37"/>
              <a:gd name="T50" fmla="*/ 1317336075 w 45"/>
              <a:gd name="T51" fmla="*/ 1159483914 h 37"/>
              <a:gd name="T52" fmla="*/ 1366126300 w 45"/>
              <a:gd name="T53" fmla="*/ 869612935 h 37"/>
              <a:gd name="T54" fmla="*/ 1317336075 w 45"/>
              <a:gd name="T55" fmla="*/ 1304419403 h 37"/>
              <a:gd name="T56" fmla="*/ 829433825 w 45"/>
              <a:gd name="T57" fmla="*/ 1352733549 h 37"/>
              <a:gd name="T58" fmla="*/ 878224050 w 45"/>
              <a:gd name="T59" fmla="*/ 1642604528 h 37"/>
              <a:gd name="T60" fmla="*/ 1366126300 w 45"/>
              <a:gd name="T61" fmla="*/ 1594290381 h 37"/>
              <a:gd name="T62" fmla="*/ 2000399225 w 45"/>
              <a:gd name="T63" fmla="*/ 338185125 h 37"/>
              <a:gd name="T64" fmla="*/ 1561287200 w 45"/>
              <a:gd name="T65" fmla="*/ 338185125 h 37"/>
              <a:gd name="T66" fmla="*/ 1512496975 w 45"/>
              <a:gd name="T67" fmla="*/ 628056103 h 37"/>
              <a:gd name="T68" fmla="*/ 1951609000 w 45"/>
              <a:gd name="T69" fmla="*/ 628056103 h 37"/>
              <a:gd name="T70" fmla="*/ 2000399225 w 45"/>
              <a:gd name="T71" fmla="*/ 338185125 h 37"/>
              <a:gd name="T72" fmla="*/ 1951609000 w 45"/>
              <a:gd name="T73" fmla="*/ 821298789 h 37"/>
              <a:gd name="T74" fmla="*/ 1512496975 w 45"/>
              <a:gd name="T75" fmla="*/ 869612935 h 37"/>
              <a:gd name="T76" fmla="*/ 1561287200 w 45"/>
              <a:gd name="T77" fmla="*/ 1159483914 h 37"/>
              <a:gd name="T78" fmla="*/ 2000399225 w 45"/>
              <a:gd name="T79" fmla="*/ 1111176718 h 37"/>
              <a:gd name="T80" fmla="*/ 2000399225 w 45"/>
              <a:gd name="T81" fmla="*/ 1352733549 h 37"/>
              <a:gd name="T82" fmla="*/ 1561287200 w 45"/>
              <a:gd name="T83" fmla="*/ 1304419403 h 37"/>
              <a:gd name="T84" fmla="*/ 1512496975 w 45"/>
              <a:gd name="T85" fmla="*/ 1594290381 h 37"/>
              <a:gd name="T86" fmla="*/ 1951609000 w 45"/>
              <a:gd name="T87" fmla="*/ 1642604528 h 37"/>
              <a:gd name="T88" fmla="*/ 2000399225 w 45"/>
              <a:gd name="T89" fmla="*/ 1352733549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5" h="37">
                <a:moveTo>
                  <a:pt x="45" y="33"/>
                </a:moveTo>
                <a:cubicBezTo>
                  <a:pt x="45" y="35"/>
                  <a:pt x="43" y="37"/>
                  <a:pt x="40" y="37"/>
                </a:cubicBezTo>
                <a:cubicBezTo>
                  <a:pt x="4" y="37"/>
                  <a:pt x="4" y="37"/>
                  <a:pt x="4" y="37"/>
                </a:cubicBezTo>
                <a:cubicBezTo>
                  <a:pt x="2" y="37"/>
                  <a:pt x="0" y="35"/>
                  <a:pt x="0" y="33"/>
                </a:cubicBezTo>
                <a:cubicBezTo>
                  <a:pt x="0" y="4"/>
                  <a:pt x="0" y="4"/>
                  <a:pt x="0" y="4"/>
                </a:cubicBezTo>
                <a:cubicBezTo>
                  <a:pt x="0" y="2"/>
                  <a:pt x="2" y="0"/>
                  <a:pt x="4" y="0"/>
                </a:cubicBezTo>
                <a:cubicBezTo>
                  <a:pt x="40" y="0"/>
                  <a:pt x="40" y="0"/>
                  <a:pt x="40" y="0"/>
                </a:cubicBezTo>
                <a:cubicBezTo>
                  <a:pt x="43" y="0"/>
                  <a:pt x="45" y="2"/>
                  <a:pt x="45" y="4"/>
                </a:cubicBezTo>
                <a:lnTo>
                  <a:pt x="45" y="33"/>
                </a:lnTo>
                <a:close/>
                <a:moveTo>
                  <a:pt x="14" y="7"/>
                </a:moveTo>
                <a:cubicBezTo>
                  <a:pt x="14" y="7"/>
                  <a:pt x="13" y="7"/>
                  <a:pt x="13" y="7"/>
                </a:cubicBezTo>
                <a:cubicBezTo>
                  <a:pt x="4" y="7"/>
                  <a:pt x="4" y="7"/>
                  <a:pt x="4" y="7"/>
                </a:cubicBezTo>
                <a:cubicBezTo>
                  <a:pt x="4" y="7"/>
                  <a:pt x="4" y="7"/>
                  <a:pt x="4" y="7"/>
                </a:cubicBezTo>
                <a:cubicBezTo>
                  <a:pt x="4" y="13"/>
                  <a:pt x="4" y="13"/>
                  <a:pt x="4" y="13"/>
                </a:cubicBezTo>
                <a:cubicBezTo>
                  <a:pt x="4" y="13"/>
                  <a:pt x="4" y="13"/>
                  <a:pt x="4" y="13"/>
                </a:cubicBezTo>
                <a:cubicBezTo>
                  <a:pt x="13" y="13"/>
                  <a:pt x="13" y="13"/>
                  <a:pt x="13" y="13"/>
                </a:cubicBezTo>
                <a:cubicBezTo>
                  <a:pt x="13" y="13"/>
                  <a:pt x="14" y="13"/>
                  <a:pt x="14" y="13"/>
                </a:cubicBezTo>
                <a:lnTo>
                  <a:pt x="14" y="7"/>
                </a:lnTo>
                <a:close/>
                <a:moveTo>
                  <a:pt x="14" y="18"/>
                </a:moveTo>
                <a:cubicBezTo>
                  <a:pt x="14" y="17"/>
                  <a:pt x="13" y="17"/>
                  <a:pt x="13" y="17"/>
                </a:cubicBezTo>
                <a:cubicBezTo>
                  <a:pt x="4" y="17"/>
                  <a:pt x="4" y="17"/>
                  <a:pt x="4" y="17"/>
                </a:cubicBezTo>
                <a:cubicBezTo>
                  <a:pt x="4" y="17"/>
                  <a:pt x="4" y="17"/>
                  <a:pt x="4" y="18"/>
                </a:cubicBezTo>
                <a:cubicBezTo>
                  <a:pt x="4" y="23"/>
                  <a:pt x="4" y="23"/>
                  <a:pt x="4" y="23"/>
                </a:cubicBezTo>
                <a:cubicBezTo>
                  <a:pt x="4" y="23"/>
                  <a:pt x="4" y="24"/>
                  <a:pt x="4" y="24"/>
                </a:cubicBezTo>
                <a:cubicBezTo>
                  <a:pt x="13" y="24"/>
                  <a:pt x="13" y="24"/>
                  <a:pt x="13" y="24"/>
                </a:cubicBezTo>
                <a:cubicBezTo>
                  <a:pt x="13" y="24"/>
                  <a:pt x="14" y="23"/>
                  <a:pt x="14" y="23"/>
                </a:cubicBezTo>
                <a:lnTo>
                  <a:pt x="14" y="18"/>
                </a:lnTo>
                <a:close/>
                <a:moveTo>
                  <a:pt x="14" y="28"/>
                </a:moveTo>
                <a:cubicBezTo>
                  <a:pt x="14" y="27"/>
                  <a:pt x="13" y="27"/>
                  <a:pt x="13" y="27"/>
                </a:cubicBezTo>
                <a:cubicBezTo>
                  <a:pt x="4" y="27"/>
                  <a:pt x="4" y="27"/>
                  <a:pt x="4" y="27"/>
                </a:cubicBezTo>
                <a:cubicBezTo>
                  <a:pt x="4" y="27"/>
                  <a:pt x="4" y="27"/>
                  <a:pt x="4" y="28"/>
                </a:cubicBezTo>
                <a:cubicBezTo>
                  <a:pt x="4" y="33"/>
                  <a:pt x="4" y="33"/>
                  <a:pt x="4" y="33"/>
                </a:cubicBezTo>
                <a:cubicBezTo>
                  <a:pt x="4" y="34"/>
                  <a:pt x="4" y="34"/>
                  <a:pt x="4" y="34"/>
                </a:cubicBezTo>
                <a:cubicBezTo>
                  <a:pt x="13" y="34"/>
                  <a:pt x="13" y="34"/>
                  <a:pt x="13" y="34"/>
                </a:cubicBezTo>
                <a:cubicBezTo>
                  <a:pt x="13" y="34"/>
                  <a:pt x="14" y="34"/>
                  <a:pt x="14" y="33"/>
                </a:cubicBezTo>
                <a:lnTo>
                  <a:pt x="14" y="28"/>
                </a:lnTo>
                <a:close/>
                <a:moveTo>
                  <a:pt x="28" y="7"/>
                </a:moveTo>
                <a:cubicBezTo>
                  <a:pt x="28" y="7"/>
                  <a:pt x="27" y="7"/>
                  <a:pt x="27" y="7"/>
                </a:cubicBezTo>
                <a:cubicBezTo>
                  <a:pt x="18" y="7"/>
                  <a:pt x="18" y="7"/>
                  <a:pt x="18" y="7"/>
                </a:cubicBezTo>
                <a:cubicBezTo>
                  <a:pt x="18" y="7"/>
                  <a:pt x="17" y="7"/>
                  <a:pt x="17" y="7"/>
                </a:cubicBezTo>
                <a:cubicBezTo>
                  <a:pt x="17" y="13"/>
                  <a:pt x="17" y="13"/>
                  <a:pt x="17" y="13"/>
                </a:cubicBezTo>
                <a:cubicBezTo>
                  <a:pt x="17" y="13"/>
                  <a:pt x="18" y="13"/>
                  <a:pt x="18" y="13"/>
                </a:cubicBezTo>
                <a:cubicBezTo>
                  <a:pt x="27" y="13"/>
                  <a:pt x="27" y="13"/>
                  <a:pt x="27" y="13"/>
                </a:cubicBezTo>
                <a:cubicBezTo>
                  <a:pt x="27" y="13"/>
                  <a:pt x="28" y="13"/>
                  <a:pt x="28" y="13"/>
                </a:cubicBezTo>
                <a:lnTo>
                  <a:pt x="28" y="7"/>
                </a:lnTo>
                <a:close/>
                <a:moveTo>
                  <a:pt x="28" y="18"/>
                </a:moveTo>
                <a:cubicBezTo>
                  <a:pt x="28" y="17"/>
                  <a:pt x="27" y="17"/>
                  <a:pt x="27" y="17"/>
                </a:cubicBezTo>
                <a:cubicBezTo>
                  <a:pt x="18" y="17"/>
                  <a:pt x="18" y="17"/>
                  <a:pt x="18" y="17"/>
                </a:cubicBezTo>
                <a:cubicBezTo>
                  <a:pt x="18" y="17"/>
                  <a:pt x="17" y="17"/>
                  <a:pt x="17" y="18"/>
                </a:cubicBezTo>
                <a:cubicBezTo>
                  <a:pt x="17" y="23"/>
                  <a:pt x="17" y="23"/>
                  <a:pt x="17" y="23"/>
                </a:cubicBezTo>
                <a:cubicBezTo>
                  <a:pt x="17" y="23"/>
                  <a:pt x="18" y="24"/>
                  <a:pt x="18" y="24"/>
                </a:cubicBezTo>
                <a:cubicBezTo>
                  <a:pt x="27" y="24"/>
                  <a:pt x="27" y="24"/>
                  <a:pt x="27" y="24"/>
                </a:cubicBezTo>
                <a:cubicBezTo>
                  <a:pt x="27" y="24"/>
                  <a:pt x="28" y="23"/>
                  <a:pt x="28" y="23"/>
                </a:cubicBezTo>
                <a:lnTo>
                  <a:pt x="28" y="18"/>
                </a:lnTo>
                <a:close/>
                <a:moveTo>
                  <a:pt x="28" y="28"/>
                </a:moveTo>
                <a:cubicBezTo>
                  <a:pt x="28" y="27"/>
                  <a:pt x="27" y="27"/>
                  <a:pt x="27" y="27"/>
                </a:cubicBezTo>
                <a:cubicBezTo>
                  <a:pt x="18" y="27"/>
                  <a:pt x="18" y="27"/>
                  <a:pt x="18" y="27"/>
                </a:cubicBezTo>
                <a:cubicBezTo>
                  <a:pt x="18" y="27"/>
                  <a:pt x="17" y="27"/>
                  <a:pt x="17" y="28"/>
                </a:cubicBezTo>
                <a:cubicBezTo>
                  <a:pt x="17" y="33"/>
                  <a:pt x="17" y="33"/>
                  <a:pt x="17" y="33"/>
                </a:cubicBezTo>
                <a:cubicBezTo>
                  <a:pt x="17" y="34"/>
                  <a:pt x="18" y="34"/>
                  <a:pt x="18" y="34"/>
                </a:cubicBezTo>
                <a:cubicBezTo>
                  <a:pt x="27" y="34"/>
                  <a:pt x="27" y="34"/>
                  <a:pt x="27" y="34"/>
                </a:cubicBezTo>
                <a:cubicBezTo>
                  <a:pt x="27" y="34"/>
                  <a:pt x="28" y="34"/>
                  <a:pt x="28" y="33"/>
                </a:cubicBezTo>
                <a:lnTo>
                  <a:pt x="28" y="28"/>
                </a:lnTo>
                <a:close/>
                <a:moveTo>
                  <a:pt x="41" y="7"/>
                </a:moveTo>
                <a:cubicBezTo>
                  <a:pt x="41" y="7"/>
                  <a:pt x="41" y="7"/>
                  <a:pt x="40" y="7"/>
                </a:cubicBezTo>
                <a:cubicBezTo>
                  <a:pt x="32" y="7"/>
                  <a:pt x="32" y="7"/>
                  <a:pt x="32" y="7"/>
                </a:cubicBezTo>
                <a:cubicBezTo>
                  <a:pt x="31" y="7"/>
                  <a:pt x="31" y="7"/>
                  <a:pt x="31" y="7"/>
                </a:cubicBezTo>
                <a:cubicBezTo>
                  <a:pt x="31" y="13"/>
                  <a:pt x="31" y="13"/>
                  <a:pt x="31" y="13"/>
                </a:cubicBezTo>
                <a:cubicBezTo>
                  <a:pt x="31" y="13"/>
                  <a:pt x="31" y="13"/>
                  <a:pt x="32" y="13"/>
                </a:cubicBezTo>
                <a:cubicBezTo>
                  <a:pt x="40" y="13"/>
                  <a:pt x="40" y="13"/>
                  <a:pt x="40" y="13"/>
                </a:cubicBezTo>
                <a:cubicBezTo>
                  <a:pt x="41" y="13"/>
                  <a:pt x="41" y="13"/>
                  <a:pt x="41" y="13"/>
                </a:cubicBezTo>
                <a:lnTo>
                  <a:pt x="41" y="7"/>
                </a:lnTo>
                <a:close/>
                <a:moveTo>
                  <a:pt x="41" y="18"/>
                </a:moveTo>
                <a:cubicBezTo>
                  <a:pt x="41" y="17"/>
                  <a:pt x="41" y="17"/>
                  <a:pt x="40" y="17"/>
                </a:cubicBezTo>
                <a:cubicBezTo>
                  <a:pt x="32" y="17"/>
                  <a:pt x="32" y="17"/>
                  <a:pt x="32" y="17"/>
                </a:cubicBezTo>
                <a:cubicBezTo>
                  <a:pt x="31" y="17"/>
                  <a:pt x="31" y="17"/>
                  <a:pt x="31" y="18"/>
                </a:cubicBezTo>
                <a:cubicBezTo>
                  <a:pt x="31" y="23"/>
                  <a:pt x="31" y="23"/>
                  <a:pt x="31" y="23"/>
                </a:cubicBezTo>
                <a:cubicBezTo>
                  <a:pt x="31" y="23"/>
                  <a:pt x="31" y="24"/>
                  <a:pt x="32" y="24"/>
                </a:cubicBezTo>
                <a:cubicBezTo>
                  <a:pt x="40" y="24"/>
                  <a:pt x="40" y="24"/>
                  <a:pt x="40" y="24"/>
                </a:cubicBezTo>
                <a:cubicBezTo>
                  <a:pt x="41" y="24"/>
                  <a:pt x="41" y="23"/>
                  <a:pt x="41" y="23"/>
                </a:cubicBezTo>
                <a:lnTo>
                  <a:pt x="41" y="18"/>
                </a:lnTo>
                <a:close/>
                <a:moveTo>
                  <a:pt x="41" y="28"/>
                </a:moveTo>
                <a:cubicBezTo>
                  <a:pt x="41" y="27"/>
                  <a:pt x="41" y="27"/>
                  <a:pt x="40" y="27"/>
                </a:cubicBezTo>
                <a:cubicBezTo>
                  <a:pt x="32" y="27"/>
                  <a:pt x="32" y="27"/>
                  <a:pt x="32" y="27"/>
                </a:cubicBezTo>
                <a:cubicBezTo>
                  <a:pt x="31" y="27"/>
                  <a:pt x="31" y="27"/>
                  <a:pt x="31" y="28"/>
                </a:cubicBezTo>
                <a:cubicBezTo>
                  <a:pt x="31" y="33"/>
                  <a:pt x="31" y="33"/>
                  <a:pt x="31" y="33"/>
                </a:cubicBezTo>
                <a:cubicBezTo>
                  <a:pt x="31" y="34"/>
                  <a:pt x="31" y="34"/>
                  <a:pt x="32" y="34"/>
                </a:cubicBezTo>
                <a:cubicBezTo>
                  <a:pt x="40" y="34"/>
                  <a:pt x="40" y="34"/>
                  <a:pt x="40" y="34"/>
                </a:cubicBezTo>
                <a:cubicBezTo>
                  <a:pt x="41" y="34"/>
                  <a:pt x="41" y="34"/>
                  <a:pt x="41" y="33"/>
                </a:cubicBezTo>
                <a:lnTo>
                  <a:pt x="41" y="28"/>
                </a:lnTo>
                <a:close/>
              </a:path>
            </a:pathLst>
          </a:custGeom>
          <a:extLst>
            <a:ext uri="{91240B29-F687-4F45-9708-019B960494DF}">
              <a14:hiddenLine xmlns:a14="http://schemas.microsoft.com/office/drawing/2010/main" w="9525">
                <a:solidFill>
                  <a:srgbClr val="000000"/>
                </a:solidFill>
                <a:round/>
              </a14:hiddenLine>
            </a:ext>
          </a:extLst>
        </p:spPr>
        <p:style>
          <a:lnRef idx="0">
            <a:srgbClr val="FFFFFF"/>
          </a:lnRef>
          <a:fillRef idx="1">
            <a:schemeClr val="accent1"/>
          </a:fillRef>
          <a:effectRef idx="0">
            <a:srgbClr val="FFFFFF"/>
          </a:effectRef>
          <a:fontRef idx="minor">
            <a:schemeClr val="lt1"/>
          </a:fontRef>
        </p:style>
        <p:txBody>
          <a:bodyPr lIns="121920" tIns="60960" rIns="121920" bIns="60960"/>
          <a:lstStyle/>
          <a:p>
            <a:endParaRPr lang="zh-CN" altLang="en-US"/>
          </a:p>
        </p:txBody>
      </p:sp>
      <p:sp>
        <p:nvSpPr>
          <p:cNvPr id="6" name="任意多边形: 形状 12"/>
          <p:cNvSpPr/>
          <p:nvPr>
            <p:custDataLst>
              <p:tags r:id="rId1"/>
            </p:custDataLst>
          </p:nvPr>
        </p:nvSpPr>
        <p:spPr>
          <a:xfrm>
            <a:off x="167005" y="642620"/>
            <a:ext cx="836295" cy="273050"/>
          </a:xfrm>
          <a:custGeom>
            <a:avLst/>
            <a:gdLst>
              <a:gd name="connsiteX0" fmla="*/ 2310849 w 2407381"/>
              <a:gd name="connsiteY0" fmla="*/ 0 h 340996"/>
              <a:gd name="connsiteX1" fmla="*/ 2407381 w 2407381"/>
              <a:gd name="connsiteY1" fmla="*/ 1 h 340996"/>
              <a:gd name="connsiteX2" fmla="*/ 2259786 w 2407381"/>
              <a:gd name="connsiteY2" fmla="*/ 340995 h 340996"/>
              <a:gd name="connsiteX3" fmla="*/ 2155948 w 2407381"/>
              <a:gd name="connsiteY3" fmla="*/ 340995 h 340996"/>
              <a:gd name="connsiteX4" fmla="*/ 0 w 2407381"/>
              <a:gd name="connsiteY4" fmla="*/ 0 h 340996"/>
              <a:gd name="connsiteX5" fmla="*/ 148312 w 2407381"/>
              <a:gd name="connsiteY5" fmla="*/ 1 h 340996"/>
              <a:gd name="connsiteX6" fmla="*/ 866227 w 2407381"/>
              <a:gd name="connsiteY6" fmla="*/ 0 h 340996"/>
              <a:gd name="connsiteX7" fmla="*/ 2240286 w 2407381"/>
              <a:gd name="connsiteY7" fmla="*/ 0 h 340996"/>
              <a:gd name="connsiteX8" fmla="*/ 2085385 w 2407381"/>
              <a:gd name="connsiteY8" fmla="*/ 340995 h 340996"/>
              <a:gd name="connsiteX9" fmla="*/ 866227 w 2407381"/>
              <a:gd name="connsiteY9" fmla="*/ 340996 h 340996"/>
              <a:gd name="connsiteX10" fmla="*/ 0 w 2407381"/>
              <a:gd name="connsiteY10" fmla="*/ 340996 h 34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381" h="340996">
                <a:moveTo>
                  <a:pt x="2310849" y="0"/>
                </a:moveTo>
                <a:lnTo>
                  <a:pt x="2407381" y="1"/>
                </a:lnTo>
                <a:lnTo>
                  <a:pt x="2259786" y="340995"/>
                </a:lnTo>
                <a:lnTo>
                  <a:pt x="2155948" y="340995"/>
                </a:lnTo>
                <a:close/>
                <a:moveTo>
                  <a:pt x="0" y="0"/>
                </a:moveTo>
                <a:lnTo>
                  <a:pt x="148312" y="1"/>
                </a:lnTo>
                <a:lnTo>
                  <a:pt x="866227" y="0"/>
                </a:lnTo>
                <a:lnTo>
                  <a:pt x="2240286" y="0"/>
                </a:lnTo>
                <a:lnTo>
                  <a:pt x="2085385" y="340995"/>
                </a:lnTo>
                <a:lnTo>
                  <a:pt x="866227" y="340996"/>
                </a:lnTo>
                <a:lnTo>
                  <a:pt x="0" y="34099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0" rIns="0" bIns="0" rtlCol="0" anchor="ctr">
            <a:noAutofit/>
          </a:bodyPr>
          <a:lstStyle/>
          <a:p>
            <a:pPr>
              <a:spcBef>
                <a:spcPct val="0"/>
              </a:spcBef>
              <a:spcAft>
                <a:spcPct val="0"/>
              </a:spcAft>
            </a:pPr>
            <a:endParaRPr lang="zh-CN" altLang="en-US" dirty="0">
              <a:solidFill>
                <a:srgbClr val="FFFFFF"/>
              </a:solidFill>
              <a:latin typeface="+mn-ea"/>
              <a:cs typeface="+mn-ea"/>
              <a:sym typeface="+mn-ea"/>
            </a:endParaRPr>
          </a:p>
        </p:txBody>
      </p:sp>
      <p:sp>
        <p:nvSpPr>
          <p:cNvPr id="22" name="Text 0"/>
          <p:cNvSpPr/>
          <p:nvPr/>
        </p:nvSpPr>
        <p:spPr>
          <a:xfrm>
            <a:off x="554587" y="897947"/>
            <a:ext cx="11874500" cy="457200"/>
          </a:xfrm>
          <a:prstGeom prst="rect">
            <a:avLst/>
          </a:prstGeom>
          <a:noFill/>
        </p:spPr>
        <p:txBody>
          <a:bodyPr wrap="square" lIns="0" tIns="0" rIns="0" bIns="0" rtlCol="0" anchor="ctr"/>
          <a:lstStyle/>
          <a:p>
            <a:pPr>
              <a:lnSpc>
                <a:spcPct val="100000"/>
              </a:lnSpc>
            </a:pPr>
            <a:r>
              <a:rPr lang="en-US" sz="2400" b="1" dirty="0">
                <a:solidFill>
                  <a:srgbClr val="2844CB"/>
                </a:solidFill>
                <a:latin typeface="微软雅黑" panose="020B0503020204020204" charset="-122"/>
                <a:ea typeface="微软雅黑" panose="020B0503020204020204" charset="-122"/>
                <a:cs typeface="Noto Sans SC" panose="020B0200000000000000" pitchFamily="34" charset="-120"/>
              </a:rPr>
              <a:t>        </a:t>
            </a:r>
            <a:r>
              <a:rPr lang="en-US" altLang="zh-CN" sz="2400" b="1" dirty="0">
                <a:solidFill>
                  <a:srgbClr val="2844CB"/>
                </a:solidFill>
                <a:latin typeface="Times New Roman" panose="02020603050405020304" charset="0"/>
                <a:ea typeface="微软雅黑" panose="020B0503020204020204" charset="-122"/>
                <a:cs typeface="Times New Roman" panose="02020603050405020304" charset="0"/>
              </a:rPr>
              <a:t>—Critical Sealing &amp; Flexible Components in Demanding Environments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1515" y="604520"/>
            <a:ext cx="11358880" cy="1325880"/>
          </a:xfrm>
        </p:spPr>
        <p:txBody>
          <a:bodyPr>
            <a:normAutofit/>
          </a:bodyPr>
          <a:lstStyle/>
          <a:p>
            <a:r>
              <a:rPr lang="en-US" altLang="zh-CN" sz="2800" b="1" dirty="0">
                <a:solidFill>
                  <a:srgbClr val="2844CB"/>
                </a:solidFill>
                <a:latin typeface="Times New Roman" panose="02020603050405020304" charset="0"/>
                <a:ea typeface="微软雅黑" panose="020B0503020204020204" charset="-122"/>
                <a:cs typeface="Times New Roman" panose="02020603050405020304" charset="0"/>
                <a:sym typeface="+mn-ea"/>
              </a:rPr>
              <a:t>Fluorosilicone Rubber’s Core Advantage in Automotive Applications</a:t>
            </a:r>
            <a:endParaRPr lang="zh-CN" altLang="en-US" sz="2800" dirty="0">
              <a:latin typeface="Times New Roman" panose="02020603050405020304" charset="0"/>
              <a:cs typeface="Times New Roman" panose="02020603050405020304" charset="0"/>
            </a:endParaRPr>
          </a:p>
        </p:txBody>
      </p:sp>
      <p:sp useBgFill="1">
        <p:nvSpPr>
          <p:cNvPr id="36" name="矩形: 圆角 35"/>
          <p:cNvSpPr/>
          <p:nvPr>
            <p:custDataLst>
              <p:tags r:id="rId1"/>
            </p:custDataLst>
          </p:nvPr>
        </p:nvSpPr>
        <p:spPr>
          <a:xfrm>
            <a:off x="690880" y="5099685"/>
            <a:ext cx="10810800" cy="1398905"/>
          </a:xfrm>
          <a:prstGeom prst="roundRect">
            <a:avLst/>
          </a:prstGeom>
          <a:ln w="3175" cap="flat" cmpd="sng" algn="ctr">
            <a:solidFill>
              <a:schemeClr val="accent1">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lstStyle/>
          <a:p>
            <a:pPr algn="ctr"/>
            <a:endParaRPr lang="zh-CN" altLang="en-US">
              <a:solidFill>
                <a:schemeClr val="tx1"/>
              </a:solidFill>
            </a:endParaRPr>
          </a:p>
        </p:txBody>
      </p:sp>
      <p:sp>
        <p:nvSpPr>
          <p:cNvPr id="6" name="矩形: 圆角 25"/>
          <p:cNvSpPr/>
          <p:nvPr>
            <p:custDataLst>
              <p:tags r:id="rId2"/>
            </p:custDataLst>
          </p:nvPr>
        </p:nvSpPr>
        <p:spPr>
          <a:xfrm>
            <a:off x="691515" y="5099685"/>
            <a:ext cx="10808970" cy="1398905"/>
          </a:xfrm>
          <a:prstGeom prst="roundRect">
            <a:avLst/>
          </a:prstGeom>
          <a:solidFill>
            <a:schemeClr val="lt1">
              <a:lumMod val="100000"/>
              <a:alpha val="20000"/>
            </a:schemeClr>
          </a:solidFill>
          <a:ln w="3175" cap="flat" cmpd="sng" algn="ctr">
            <a:solidFill>
              <a:schemeClr val="accent1">
                <a:alpha val="20000"/>
              </a:schemeClr>
            </a:solidFill>
            <a:prstDash val="solid"/>
            <a:round/>
            <a:headEnd type="none" w="med" len="med"/>
            <a:tailEnd type="none" w="med" len="med"/>
          </a:ln>
          <a:effectLst/>
        </p:spPr>
        <p:txBody>
          <a:bodyPr lIns="0" rIns="0" rtlCol="0" anchor="ctr">
            <a:noAutofit/>
          </a:bodyPr>
          <a:lstStyle/>
          <a:p>
            <a:pPr lvl="0" algn="ctr">
              <a:buClrTx/>
              <a:buSzTx/>
              <a:buFontTx/>
            </a:pPr>
            <a:endParaRPr lang="zh-CN" altLang="en-US">
              <a:solidFill>
                <a:schemeClr val="tx1"/>
              </a:solidFill>
              <a:sym typeface="+mn-ea"/>
            </a:endParaRPr>
          </a:p>
        </p:txBody>
      </p:sp>
      <p:sp useBgFill="1">
        <p:nvSpPr>
          <p:cNvPr id="31" name="矩形: 圆角 30"/>
          <p:cNvSpPr/>
          <p:nvPr>
            <p:custDataLst>
              <p:tags r:id="rId3"/>
            </p:custDataLst>
          </p:nvPr>
        </p:nvSpPr>
        <p:spPr>
          <a:xfrm>
            <a:off x="690880" y="3474720"/>
            <a:ext cx="10810800" cy="1398905"/>
          </a:xfrm>
          <a:prstGeom prst="roundRect">
            <a:avLst/>
          </a:prstGeom>
          <a:ln w="3175" cap="flat" cmpd="sng" algn="ctr">
            <a:solidFill>
              <a:schemeClr val="accent2">
                <a:alpha val="20000"/>
              </a:schemeClr>
            </a:solidFill>
            <a:prstDash val="solid"/>
            <a:round/>
            <a:headEnd type="none" w="med" len="med"/>
            <a:tailEnd type="none" w="med" len="med"/>
          </a:ln>
          <a:effectLst>
            <a:outerShdw blurRad="508000" dist="50800" dir="5400000" algn="ctr" rotWithShape="0">
              <a:schemeClr val="accent2">
                <a:alpha val="20000"/>
              </a:schemeClr>
            </a:outerShdw>
          </a:effectLst>
        </p:spPr>
        <p:txBody>
          <a:bodyPr lIns="0" rIns="0" rtlCol="0" anchor="ctr">
            <a:noAutofit/>
          </a:bodyPr>
          <a:lstStyle/>
          <a:p>
            <a:pPr algn="ctr"/>
            <a:endParaRPr lang="zh-CN" altLang="en-US">
              <a:solidFill>
                <a:schemeClr val="tx1"/>
              </a:solidFill>
            </a:endParaRPr>
          </a:p>
        </p:txBody>
      </p:sp>
      <p:sp>
        <p:nvSpPr>
          <p:cNvPr id="8" name="矩形: 圆角 25"/>
          <p:cNvSpPr/>
          <p:nvPr>
            <p:custDataLst>
              <p:tags r:id="rId4"/>
            </p:custDataLst>
          </p:nvPr>
        </p:nvSpPr>
        <p:spPr>
          <a:xfrm>
            <a:off x="691515" y="3474720"/>
            <a:ext cx="10808970" cy="1398905"/>
          </a:xfrm>
          <a:prstGeom prst="roundRect">
            <a:avLst/>
          </a:prstGeom>
          <a:solidFill>
            <a:schemeClr val="lt1">
              <a:lumMod val="100000"/>
              <a:alpha val="20000"/>
            </a:schemeClr>
          </a:solidFill>
          <a:ln w="3175" cap="flat" cmpd="sng" algn="ctr">
            <a:solidFill>
              <a:schemeClr val="accent2">
                <a:alpha val="20000"/>
              </a:schemeClr>
            </a:solidFill>
            <a:prstDash val="solid"/>
            <a:round/>
            <a:headEnd type="none" w="med" len="med"/>
            <a:tailEnd type="none" w="med" len="med"/>
          </a:ln>
          <a:effectLst/>
        </p:spPr>
        <p:txBody>
          <a:bodyPr lIns="0" rIns="0" rtlCol="0" anchor="ctr">
            <a:noAutofit/>
          </a:bodyPr>
          <a:lstStyle/>
          <a:p>
            <a:pPr lvl="0" algn="ctr">
              <a:buClrTx/>
              <a:buSzTx/>
              <a:buFontTx/>
            </a:pPr>
            <a:endParaRPr lang="zh-CN" altLang="en-US">
              <a:solidFill>
                <a:schemeClr val="tx1"/>
              </a:solidFill>
              <a:sym typeface="+mn-ea"/>
            </a:endParaRPr>
          </a:p>
        </p:txBody>
      </p:sp>
      <p:sp useBgFill="1">
        <p:nvSpPr>
          <p:cNvPr id="26" name="矩形: 圆角 25"/>
          <p:cNvSpPr/>
          <p:nvPr>
            <p:custDataLst>
              <p:tags r:id="rId5"/>
            </p:custDataLst>
          </p:nvPr>
        </p:nvSpPr>
        <p:spPr>
          <a:xfrm>
            <a:off x="690880" y="1849755"/>
            <a:ext cx="10808970" cy="1398905"/>
          </a:xfrm>
          <a:prstGeom prst="roundRect">
            <a:avLst/>
          </a:prstGeom>
          <a:ln w="3175" cap="flat" cmpd="sng" algn="ctr">
            <a:solidFill>
              <a:schemeClr val="accent1">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lstStyle/>
          <a:p>
            <a:pPr algn="ctr"/>
            <a:endParaRPr lang="zh-CN" altLang="en-US">
              <a:solidFill>
                <a:schemeClr val="tx1"/>
              </a:solidFill>
            </a:endParaRPr>
          </a:p>
        </p:txBody>
      </p:sp>
      <p:sp>
        <p:nvSpPr>
          <p:cNvPr id="4" name="矩形: 圆角 25"/>
          <p:cNvSpPr/>
          <p:nvPr>
            <p:custDataLst>
              <p:tags r:id="rId6"/>
            </p:custDataLst>
          </p:nvPr>
        </p:nvSpPr>
        <p:spPr>
          <a:xfrm>
            <a:off x="690880" y="1849755"/>
            <a:ext cx="10808970" cy="1398905"/>
          </a:xfrm>
          <a:prstGeom prst="roundRect">
            <a:avLst/>
          </a:prstGeom>
          <a:solidFill>
            <a:schemeClr val="lt1">
              <a:lumMod val="100000"/>
              <a:alpha val="20000"/>
            </a:schemeClr>
          </a:solidFill>
          <a:ln w="3175" cap="flat" cmpd="sng" algn="ctr">
            <a:solidFill>
              <a:schemeClr val="accent1">
                <a:alpha val="20000"/>
              </a:schemeClr>
            </a:solidFill>
            <a:prstDash val="solid"/>
            <a:round/>
            <a:headEnd type="none" w="med" len="med"/>
            <a:tailEnd type="none" w="med" len="med"/>
          </a:ln>
          <a:effectLst/>
        </p:spPr>
        <p:txBody>
          <a:bodyPr lIns="0" rIns="0" rtlCol="0" anchor="ctr">
            <a:noAutofit/>
          </a:bodyPr>
          <a:lstStyle/>
          <a:p>
            <a:pPr lvl="0" algn="ctr">
              <a:buClrTx/>
              <a:buSzTx/>
              <a:buFontTx/>
            </a:pPr>
            <a:endParaRPr lang="zh-CN" altLang="en-US">
              <a:solidFill>
                <a:schemeClr val="tx1"/>
              </a:solidFill>
              <a:sym typeface="+mn-ea"/>
            </a:endParaRPr>
          </a:p>
        </p:txBody>
      </p:sp>
      <p:sp>
        <p:nvSpPr>
          <p:cNvPr id="5" name="椭圆 4"/>
          <p:cNvSpPr/>
          <p:nvPr>
            <p:custDataLst>
              <p:tags r:id="rId7"/>
            </p:custDataLst>
          </p:nvPr>
        </p:nvSpPr>
        <p:spPr>
          <a:xfrm>
            <a:off x="1080135" y="2252345"/>
            <a:ext cx="593725" cy="593725"/>
          </a:xfrm>
          <a:prstGeom prst="ellipse">
            <a:avLst/>
          </a:prstGeom>
          <a:gradFill>
            <a:gsLst>
              <a:gs pos="0">
                <a:schemeClr val="accent1">
                  <a:alpha val="100000"/>
                </a:schemeClr>
              </a:gs>
              <a:gs pos="100000">
                <a:schemeClr val="accent1">
                  <a:lumMod val="75000"/>
                  <a:alpha val="100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chorCtr="0">
            <a:normAutofit/>
          </a:bodyPr>
          <a:lstStyle/>
          <a:p>
            <a:pPr algn="ctr">
              <a:spcBef>
                <a:spcPct val="0"/>
              </a:spcBef>
              <a:spcAft>
                <a:spcPct val="0"/>
              </a:spcAft>
            </a:pPr>
            <a:r>
              <a:rPr lang="en-US" altLang="zh-CN" sz="2300" b="1">
                <a:solidFill>
                  <a:schemeClr val="lt1">
                    <a:lumMod val="100000"/>
                  </a:schemeClr>
                </a:solidFill>
                <a:latin typeface="+mn-ea"/>
                <a:cs typeface="+mn-ea"/>
              </a:rPr>
              <a:t>01</a:t>
            </a:r>
          </a:p>
        </p:txBody>
      </p:sp>
      <p:sp>
        <p:nvSpPr>
          <p:cNvPr id="7" name="矩形 6"/>
          <p:cNvSpPr/>
          <p:nvPr>
            <p:custDataLst>
              <p:tags r:id="rId8"/>
            </p:custDataLst>
          </p:nvPr>
        </p:nvSpPr>
        <p:spPr>
          <a:xfrm>
            <a:off x="1961515" y="2358390"/>
            <a:ext cx="9004300" cy="73469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en-US" altLang="zh-CN" sz="2000" b="1" dirty="0">
                <a:ln>
                  <a:noFill/>
                  <a:prstDash val="sysDot"/>
                </a:ln>
                <a:solidFill>
                  <a:schemeClr val="tx1">
                    <a:lumMod val="85000"/>
                    <a:lumOff val="15000"/>
                  </a:schemeClr>
                </a:solidFill>
                <a:latin typeface="Times New Roman" panose="02020603050405020304" charset="0"/>
                <a:cs typeface="Times New Roman" panose="02020603050405020304" charset="0"/>
                <a:sym typeface="+mn-ea"/>
              </a:rPr>
              <a:t>It can operate stably for extended periods at temperatures above 200 </a:t>
            </a:r>
            <a:r>
              <a:rPr lang="en-US" altLang="en-US" sz="2000" b="1" dirty="0">
                <a:ln>
                  <a:noFill/>
                  <a:prstDash val="sysDot"/>
                </a:ln>
                <a:solidFill>
                  <a:schemeClr val="tx1">
                    <a:lumMod val="85000"/>
                    <a:lumOff val="15000"/>
                  </a:schemeClr>
                </a:solidFill>
                <a:latin typeface="Times New Roman" panose="02020603050405020304" charset="0"/>
                <a:cs typeface="Times New Roman" panose="02020603050405020304" charset="0"/>
                <a:sym typeface="+mn-ea"/>
              </a:rPr>
              <a:t>°</a:t>
            </a:r>
            <a:r>
              <a:rPr lang="en-US" altLang="zh-CN" sz="2000" b="1" dirty="0">
                <a:ln>
                  <a:noFill/>
                  <a:prstDash val="sysDot"/>
                </a:ln>
                <a:solidFill>
                  <a:schemeClr val="tx1">
                    <a:lumMod val="85000"/>
                    <a:lumOff val="15000"/>
                  </a:schemeClr>
                </a:solidFill>
                <a:latin typeface="Times New Roman" panose="02020603050405020304" charset="0"/>
                <a:cs typeface="Times New Roman" panose="02020603050405020304" charset="0"/>
                <a:sym typeface="+mn-ea"/>
              </a:rPr>
              <a:t>C, ensuring that pipelines do not age or deform under extreme operating conditions.</a:t>
            </a:r>
          </a:p>
          <a:p>
            <a:pPr>
              <a:lnSpc>
                <a:spcPct val="150000"/>
              </a:lnSpc>
              <a:spcBef>
                <a:spcPct val="0"/>
              </a:spcBef>
              <a:spcAft>
                <a:spcPct val="0"/>
              </a:spcAft>
            </a:pPr>
            <a:endParaRPr lang="zh-CN" altLang="en-US" sz="2000" dirty="0">
              <a:solidFill>
                <a:schemeClr val="tx1">
                  <a:lumMod val="85000"/>
                  <a:lumOff val="15000"/>
                </a:schemeClr>
              </a:solidFill>
              <a:latin typeface="+mn-ea"/>
              <a:cs typeface="+mn-ea"/>
            </a:endParaRPr>
          </a:p>
        </p:txBody>
      </p:sp>
      <p:sp>
        <p:nvSpPr>
          <p:cNvPr id="9" name="矩形 8"/>
          <p:cNvSpPr/>
          <p:nvPr>
            <p:custDataLst>
              <p:tags r:id="rId9"/>
            </p:custDataLst>
          </p:nvPr>
        </p:nvSpPr>
        <p:spPr>
          <a:xfrm>
            <a:off x="1961515" y="1942465"/>
            <a:ext cx="9004300" cy="459105"/>
          </a:xfrm>
          <a:prstGeom prst="rect">
            <a:avLst/>
          </a:prstGeom>
          <a:noFill/>
        </p:spPr>
        <p:txBody>
          <a:bodyPr wrap="square" lIns="0" tIns="0" rIns="0" bIns="0" rtlCol="0" anchor="b" anchorCtr="0">
            <a:noAutofit/>
          </a:bodyPr>
          <a:lstStyle/>
          <a:p>
            <a:pPr>
              <a:spcBef>
                <a:spcPct val="0"/>
              </a:spcBef>
              <a:spcAft>
                <a:spcPct val="0"/>
              </a:spcAft>
            </a:pPr>
            <a:r>
              <a:rPr lang="en-US" altLang="zh-CN" sz="2800" b="1" dirty="0">
                <a:solidFill>
                  <a:schemeClr val="accent1"/>
                </a:solidFill>
                <a:latin typeface="Times New Roman" panose="02020603050405020304" charset="0"/>
                <a:cs typeface="Times New Roman" panose="02020603050405020304" charset="0"/>
                <a:sym typeface="+mn-ea"/>
              </a:rPr>
              <a:t>Excellent High-Temperature Resistance </a:t>
            </a:r>
            <a:endParaRPr lang="zh-CN" altLang="en-US" sz="2800" b="1" dirty="0">
              <a:solidFill>
                <a:schemeClr val="tx1">
                  <a:lumMod val="85000"/>
                  <a:lumOff val="15000"/>
                </a:schemeClr>
              </a:solidFill>
              <a:latin typeface="+mn-ea"/>
              <a:cs typeface="+mn-ea"/>
            </a:endParaRPr>
          </a:p>
        </p:txBody>
      </p:sp>
      <p:sp>
        <p:nvSpPr>
          <p:cNvPr id="10" name="椭圆 9"/>
          <p:cNvSpPr/>
          <p:nvPr>
            <p:custDataLst>
              <p:tags r:id="rId10"/>
            </p:custDataLst>
          </p:nvPr>
        </p:nvSpPr>
        <p:spPr>
          <a:xfrm>
            <a:off x="1080135" y="3877310"/>
            <a:ext cx="593725" cy="593725"/>
          </a:xfrm>
          <a:prstGeom prst="ellipse">
            <a:avLst/>
          </a:prstGeom>
          <a:gradFill>
            <a:gsLst>
              <a:gs pos="0">
                <a:schemeClr val="accent2">
                  <a:alpha val="100000"/>
                </a:schemeClr>
              </a:gs>
              <a:gs pos="100000">
                <a:schemeClr val="accent2">
                  <a:lumMod val="75000"/>
                  <a:alpha val="100000"/>
                </a:schemeClr>
              </a:gs>
            </a:gsLst>
            <a:lin ang="7686814" scaled="0"/>
          </a:gradFill>
          <a:ln w="25400">
            <a:noFill/>
          </a:ln>
          <a:effectLst>
            <a:outerShdw blurRad="254000" dist="76200" dir="5399998" algn="ctr" rotWithShape="0">
              <a:schemeClr val="accent2">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rmAutofit/>
          </a:bodyPr>
          <a:lstStyle/>
          <a:p>
            <a:pPr algn="ctr">
              <a:spcBef>
                <a:spcPct val="0"/>
              </a:spcBef>
              <a:spcAft>
                <a:spcPct val="0"/>
              </a:spcAft>
            </a:pPr>
            <a:r>
              <a:rPr lang="en-US" altLang="zh-CN" sz="2300" b="1">
                <a:solidFill>
                  <a:schemeClr val="lt1">
                    <a:lumMod val="100000"/>
                  </a:schemeClr>
                </a:solidFill>
                <a:latin typeface="+mn-ea"/>
                <a:cs typeface="+mn-ea"/>
              </a:rPr>
              <a:t>02</a:t>
            </a:r>
          </a:p>
        </p:txBody>
      </p:sp>
      <p:sp>
        <p:nvSpPr>
          <p:cNvPr id="11" name="矩形 10"/>
          <p:cNvSpPr/>
          <p:nvPr>
            <p:custDataLst>
              <p:tags r:id="rId11"/>
            </p:custDataLst>
          </p:nvPr>
        </p:nvSpPr>
        <p:spPr>
          <a:xfrm>
            <a:off x="1961515" y="3980180"/>
            <a:ext cx="9004300" cy="73469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en-US" altLang="zh-CN" sz="2000" b="1" dirty="0">
                <a:ln>
                  <a:noFill/>
                  <a:prstDash val="sysDot"/>
                </a:ln>
                <a:solidFill>
                  <a:schemeClr val="tx1">
                    <a:lumMod val="85000"/>
                    <a:lumOff val="15000"/>
                  </a:schemeClr>
                </a:solidFill>
                <a:latin typeface="Times New Roman" panose="02020603050405020304" charset="0"/>
                <a:cs typeface="Times New Roman" panose="02020603050405020304" charset="0"/>
                <a:sym typeface="+mn-ea"/>
              </a:rPr>
              <a:t>It exhibits strong corrosion resistance to fuels, engine oils, lubricants, and exhaust environments.</a:t>
            </a:r>
          </a:p>
          <a:p>
            <a:pPr>
              <a:lnSpc>
                <a:spcPct val="150000"/>
              </a:lnSpc>
              <a:spcBef>
                <a:spcPct val="0"/>
              </a:spcBef>
              <a:spcAft>
                <a:spcPct val="0"/>
              </a:spcAft>
            </a:pPr>
            <a:endParaRPr lang="en-US" altLang="zh-CN" sz="2000" b="1"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sp>
        <p:nvSpPr>
          <p:cNvPr id="12" name="矩形 11"/>
          <p:cNvSpPr/>
          <p:nvPr>
            <p:custDataLst>
              <p:tags r:id="rId12"/>
            </p:custDataLst>
          </p:nvPr>
        </p:nvSpPr>
        <p:spPr>
          <a:xfrm>
            <a:off x="1961515" y="3521075"/>
            <a:ext cx="9004300" cy="459105"/>
          </a:xfrm>
          <a:prstGeom prst="rect">
            <a:avLst/>
          </a:prstGeom>
          <a:noFill/>
        </p:spPr>
        <p:txBody>
          <a:bodyPr wrap="square" lIns="0" tIns="0" rIns="0" bIns="0" rtlCol="0" anchor="b" anchorCtr="0">
            <a:noAutofit/>
          </a:bodyPr>
          <a:lstStyle/>
          <a:p>
            <a:pPr>
              <a:spcBef>
                <a:spcPct val="0"/>
              </a:spcBef>
              <a:spcAft>
                <a:spcPct val="0"/>
              </a:spcAft>
            </a:pPr>
            <a:r>
              <a:rPr lang="en-US" altLang="zh-CN" sz="2800" b="1" dirty="0">
                <a:solidFill>
                  <a:schemeClr val="accent2"/>
                </a:solidFill>
                <a:latin typeface="Times New Roman" panose="02020603050405020304" charset="0"/>
                <a:cs typeface="Times New Roman" panose="02020603050405020304" charset="0"/>
                <a:sym typeface="+mn-ea"/>
              </a:rPr>
              <a:t>Excellent Oil and Chemical Resistance</a:t>
            </a:r>
            <a:endParaRPr lang="zh-CN" altLang="en-US" sz="2800" b="1" dirty="0">
              <a:solidFill>
                <a:schemeClr val="tx1">
                  <a:lumMod val="85000"/>
                  <a:lumOff val="15000"/>
                </a:schemeClr>
              </a:solidFill>
              <a:latin typeface="+mn-ea"/>
              <a:cs typeface="+mn-ea"/>
            </a:endParaRPr>
          </a:p>
        </p:txBody>
      </p:sp>
      <p:sp>
        <p:nvSpPr>
          <p:cNvPr id="15" name="椭圆 14"/>
          <p:cNvSpPr/>
          <p:nvPr>
            <p:custDataLst>
              <p:tags r:id="rId13"/>
            </p:custDataLst>
          </p:nvPr>
        </p:nvSpPr>
        <p:spPr>
          <a:xfrm>
            <a:off x="1080135" y="5502275"/>
            <a:ext cx="593725" cy="593725"/>
          </a:xfrm>
          <a:prstGeom prst="ellipse">
            <a:avLst/>
          </a:prstGeom>
          <a:gradFill>
            <a:gsLst>
              <a:gs pos="0">
                <a:schemeClr val="accent1">
                  <a:alpha val="100000"/>
                </a:schemeClr>
              </a:gs>
              <a:gs pos="100000">
                <a:schemeClr val="accent1">
                  <a:lumMod val="75000"/>
                  <a:alpha val="100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rmAutofit/>
          </a:bodyPr>
          <a:lstStyle/>
          <a:p>
            <a:pPr algn="ctr">
              <a:spcBef>
                <a:spcPct val="0"/>
              </a:spcBef>
              <a:spcAft>
                <a:spcPct val="0"/>
              </a:spcAft>
            </a:pPr>
            <a:r>
              <a:rPr lang="en-US" altLang="zh-CN" sz="2300" b="1">
                <a:solidFill>
                  <a:schemeClr val="lt1">
                    <a:lumMod val="100000"/>
                  </a:schemeClr>
                </a:solidFill>
                <a:latin typeface="+mn-ea"/>
                <a:cs typeface="+mn-ea"/>
              </a:rPr>
              <a:t>03</a:t>
            </a:r>
          </a:p>
        </p:txBody>
      </p:sp>
      <p:sp>
        <p:nvSpPr>
          <p:cNvPr id="16" name="矩形 15"/>
          <p:cNvSpPr/>
          <p:nvPr>
            <p:custDataLst>
              <p:tags r:id="rId14"/>
            </p:custDataLst>
          </p:nvPr>
        </p:nvSpPr>
        <p:spPr>
          <a:xfrm>
            <a:off x="1961515" y="5502275"/>
            <a:ext cx="9004300" cy="73469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en-US" altLang="zh-CN" sz="2000" b="1" dirty="0">
                <a:ln>
                  <a:noFill/>
                  <a:prstDash val="sysDot"/>
                </a:ln>
                <a:solidFill>
                  <a:schemeClr val="tx1">
                    <a:lumMod val="85000"/>
                    <a:lumOff val="15000"/>
                  </a:schemeClr>
                </a:solidFill>
                <a:latin typeface="Times New Roman" panose="02020603050405020304" charset="0"/>
                <a:cs typeface="Times New Roman" panose="02020603050405020304" charset="0"/>
              </a:rPr>
              <a:t>Through formulation design, fluorosilicone rubber can achieve strong adhesion to substrates such as silicone rubber, metals, and nylon.</a:t>
            </a:r>
          </a:p>
        </p:txBody>
      </p:sp>
      <p:sp>
        <p:nvSpPr>
          <p:cNvPr id="23" name="矩形 22"/>
          <p:cNvSpPr/>
          <p:nvPr>
            <p:custDataLst>
              <p:tags r:id="rId15"/>
            </p:custDataLst>
          </p:nvPr>
        </p:nvSpPr>
        <p:spPr>
          <a:xfrm>
            <a:off x="1961515" y="5099685"/>
            <a:ext cx="9004300" cy="459105"/>
          </a:xfrm>
          <a:prstGeom prst="rect">
            <a:avLst/>
          </a:prstGeom>
          <a:noFill/>
        </p:spPr>
        <p:txBody>
          <a:bodyPr wrap="square" lIns="0" tIns="0" rIns="0" bIns="0" rtlCol="0" anchor="b" anchorCtr="0">
            <a:noAutofit/>
          </a:bodyPr>
          <a:lstStyle/>
          <a:p>
            <a:pPr>
              <a:spcBef>
                <a:spcPct val="0"/>
              </a:spcBef>
              <a:spcAft>
                <a:spcPct val="0"/>
              </a:spcAft>
            </a:pPr>
            <a:r>
              <a:rPr lang="en-US" altLang="zh-CN" sz="2800" b="1" dirty="0">
                <a:solidFill>
                  <a:schemeClr val="accent1"/>
                </a:solidFill>
                <a:latin typeface="Times New Roman" panose="02020603050405020304" charset="0"/>
                <a:cs typeface="Times New Roman" panose="02020603050405020304" charset="0"/>
              </a:rPr>
              <a:t>Excellent Adhesion to Silicone Rubber and Metals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p:txBody>
          <a:bodyPr/>
          <a:lstStyle/>
          <a:p>
            <a:r>
              <a:rPr lang="en-US" altLang="zh-CN" sz="3000" b="1" dirty="0">
                <a:solidFill>
                  <a:srgbClr val="2844CB"/>
                </a:solidFill>
                <a:latin typeface="Times New Roman" panose="02020603050405020304" charset="0"/>
                <a:ea typeface="微软雅黑" panose="020B0503020204020204" charset="-122"/>
                <a:cs typeface="Times New Roman" panose="02020603050405020304" charset="0"/>
              </a:rPr>
              <a:t>Core seals for Engine, Transmission, and Fuel System</a:t>
            </a:r>
          </a:p>
        </p:txBody>
      </p:sp>
      <p:grpSp>
        <p:nvGrpSpPr>
          <p:cNvPr id="15" name="组合 14"/>
          <p:cNvGrpSpPr/>
          <p:nvPr/>
        </p:nvGrpSpPr>
        <p:grpSpPr>
          <a:xfrm>
            <a:off x="594360" y="1531620"/>
            <a:ext cx="10988040" cy="2021205"/>
            <a:chOff x="936" y="2378"/>
            <a:chExt cx="17304" cy="3842"/>
          </a:xfrm>
        </p:grpSpPr>
        <p:pic>
          <p:nvPicPr>
            <p:cNvPr id="9" name="图片 8" descr="E:/设计图片素材/7968523_.jpg7968523_"/>
            <p:cNvPicPr>
              <a:picLocks noChangeAspect="1"/>
            </p:cNvPicPr>
            <p:nvPr>
              <p:custDataLst>
                <p:tags r:id="rId12"/>
              </p:custDataLst>
            </p:nvPr>
          </p:nvPicPr>
          <p:blipFill>
            <a:blip r:embed="rId17"/>
            <a:srcRect t="11689" b="11689"/>
            <a:stretch>
              <a:fillRect/>
            </a:stretch>
          </p:blipFill>
          <p:spPr>
            <a:xfrm>
              <a:off x="936" y="2478"/>
              <a:ext cx="17304" cy="3683"/>
            </a:xfrm>
            <a:custGeom>
              <a:avLst/>
              <a:gdLst/>
              <a:ahLst/>
              <a:cxnLst>
                <a:cxn ang="3">
                  <a:pos x="hc" y="t"/>
                </a:cxn>
                <a:cxn ang="cd2">
                  <a:pos x="l" y="vc"/>
                </a:cxn>
                <a:cxn ang="cd4">
                  <a:pos x="hc" y="b"/>
                </a:cxn>
                <a:cxn ang="0">
                  <a:pos x="r" y="vc"/>
                </a:cxn>
              </a:cxnLst>
              <a:rect l="l" t="t" r="r" b="b"/>
              <a:pathLst>
                <a:path w="16464" h="3700">
                  <a:moveTo>
                    <a:pt x="650" y="0"/>
                  </a:moveTo>
                  <a:lnTo>
                    <a:pt x="651" y="0"/>
                  </a:lnTo>
                  <a:lnTo>
                    <a:pt x="5558" y="0"/>
                  </a:lnTo>
                  <a:lnTo>
                    <a:pt x="5827" y="147"/>
                  </a:lnTo>
                  <a:cubicBezTo>
                    <a:pt x="5834" y="151"/>
                    <a:pt x="5843" y="153"/>
                    <a:pt x="5851" y="153"/>
                  </a:cubicBezTo>
                  <a:lnTo>
                    <a:pt x="12220" y="153"/>
                  </a:lnTo>
                  <a:cubicBezTo>
                    <a:pt x="12229" y="153"/>
                    <a:pt x="12238" y="151"/>
                    <a:pt x="12246" y="147"/>
                  </a:cubicBezTo>
                  <a:lnTo>
                    <a:pt x="12514" y="0"/>
                  </a:lnTo>
                  <a:lnTo>
                    <a:pt x="16464" y="0"/>
                  </a:lnTo>
                  <a:lnTo>
                    <a:pt x="16464" y="726"/>
                  </a:lnTo>
                  <a:lnTo>
                    <a:pt x="16322" y="891"/>
                  </a:lnTo>
                  <a:lnTo>
                    <a:pt x="16161" y="1059"/>
                  </a:lnTo>
                  <a:cubicBezTo>
                    <a:pt x="16143" y="1074"/>
                    <a:pt x="16133" y="1096"/>
                    <a:pt x="16131" y="1119"/>
                  </a:cubicBezTo>
                  <a:lnTo>
                    <a:pt x="16131" y="2544"/>
                  </a:lnTo>
                  <a:cubicBezTo>
                    <a:pt x="16132" y="2564"/>
                    <a:pt x="16141" y="2583"/>
                    <a:pt x="16155" y="2597"/>
                  </a:cubicBezTo>
                  <a:cubicBezTo>
                    <a:pt x="16199" y="2645"/>
                    <a:pt x="16243" y="2690"/>
                    <a:pt x="16283" y="2741"/>
                  </a:cubicBezTo>
                  <a:lnTo>
                    <a:pt x="16462" y="2972"/>
                  </a:lnTo>
                  <a:lnTo>
                    <a:pt x="16462" y="3700"/>
                  </a:lnTo>
                  <a:lnTo>
                    <a:pt x="7770" y="3700"/>
                  </a:lnTo>
                  <a:lnTo>
                    <a:pt x="7433" y="3516"/>
                  </a:lnTo>
                  <a:cubicBezTo>
                    <a:pt x="7425" y="3512"/>
                    <a:pt x="7417" y="3510"/>
                    <a:pt x="7408" y="3510"/>
                  </a:cubicBezTo>
                  <a:lnTo>
                    <a:pt x="0" y="3510"/>
                  </a:lnTo>
                  <a:lnTo>
                    <a:pt x="0" y="361"/>
                  </a:lnTo>
                  <a:lnTo>
                    <a:pt x="650" y="0"/>
                  </a:lnTo>
                  <a:close/>
                </a:path>
              </a:pathLst>
            </a:custGeom>
            <a:solidFill>
              <a:schemeClr val="accent2">
                <a:alpha val="15000"/>
              </a:schemeClr>
            </a:solidFill>
            <a:ln>
              <a:solidFill>
                <a:schemeClr val="accent2">
                  <a:alpha val="15000"/>
                </a:schemeClr>
              </a:solidFill>
            </a:ln>
          </p:spPr>
        </p:pic>
        <p:sp>
          <p:nvSpPr>
            <p:cNvPr id="2" name="任意多边形: 形状 120"/>
            <p:cNvSpPr/>
            <p:nvPr>
              <p:custDataLst>
                <p:tags r:id="rId13"/>
              </p:custDataLst>
            </p:nvPr>
          </p:nvSpPr>
          <p:spPr>
            <a:xfrm>
              <a:off x="6989" y="2378"/>
              <a:ext cx="6196" cy="120"/>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100000">
                  <a:schemeClr val="accent1">
                    <a:alpha val="0"/>
                  </a:schemeClr>
                </a:gs>
                <a:gs pos="0">
                  <a:schemeClr val="accent1"/>
                </a:gs>
              </a:gsLst>
              <a:lin ang="2700000" scaled="0"/>
            </a:gradFill>
            <a:ln w="617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 name="任意多边形: 形状 120"/>
            <p:cNvSpPr/>
            <p:nvPr>
              <p:custDataLst>
                <p:tags r:id="rId14"/>
              </p:custDataLst>
            </p:nvPr>
          </p:nvSpPr>
          <p:spPr>
            <a:xfrm flipH="1" flipV="1">
              <a:off x="2421" y="6100"/>
              <a:ext cx="6196" cy="120"/>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100000">
                  <a:schemeClr val="accent1">
                    <a:alpha val="0"/>
                  </a:schemeClr>
                </a:gs>
                <a:gs pos="0">
                  <a:schemeClr val="accent1"/>
                </a:gs>
              </a:gsLst>
              <a:lin ang="2700000" scaled="0"/>
            </a:gradFill>
            <a:ln w="617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3" name="矩形 12"/>
          <p:cNvSpPr/>
          <p:nvPr>
            <p:custDataLst>
              <p:tags r:id="rId3"/>
            </p:custDataLst>
          </p:nvPr>
        </p:nvSpPr>
        <p:spPr>
          <a:xfrm>
            <a:off x="621030" y="4578350"/>
            <a:ext cx="3129915" cy="907415"/>
          </a:xfrm>
          <a:prstGeom prst="rect">
            <a:avLst/>
          </a:prstGeom>
          <a:noFill/>
        </p:spPr>
        <p:txBody>
          <a:bodyPr wrap="square" lIns="0" tIns="0" rIns="0" bIns="0" rtlCol="0" anchor="t" anchorCtr="0">
            <a:noAutofit/>
          </a:bodyPr>
          <a:lstStyle/>
          <a:p>
            <a:pPr marL="285750" indent="-285750" fontAlgn="auto">
              <a:lnSpc>
                <a:spcPct val="140000"/>
              </a:lnSpc>
              <a:spcBef>
                <a:spcPct val="0"/>
              </a:spcBef>
              <a:spcAft>
                <a:spcPct val="0"/>
              </a:spcAft>
              <a:buFont typeface="Wingdings" panose="05000000000000000000" charset="0"/>
              <a:buChar char="Ø"/>
            </a:pPr>
            <a:r>
              <a:rPr lang="en-US" altLang="zh-CN" sz="2000" b="1" dirty="0">
                <a:solidFill>
                  <a:srgbClr val="262626"/>
                </a:solidFill>
                <a:latin typeface="Times New Roman" panose="02020603050405020304" charset="0"/>
                <a:ea typeface="微软雅黑" panose="020B0503020204020204" charset="-122"/>
                <a:cs typeface="Times New Roman" panose="02020603050405020304" charset="0"/>
              </a:rPr>
              <a:t>Fuel line O-rings, injector seals, fuel tank float seals</a:t>
            </a:r>
          </a:p>
        </p:txBody>
      </p:sp>
      <p:sp>
        <p:nvSpPr>
          <p:cNvPr id="14" name="矩形 13"/>
          <p:cNvSpPr/>
          <p:nvPr>
            <p:custDataLst>
              <p:tags r:id="rId4"/>
            </p:custDataLst>
          </p:nvPr>
        </p:nvSpPr>
        <p:spPr>
          <a:xfrm>
            <a:off x="609600" y="4450080"/>
            <a:ext cx="2348230" cy="64800"/>
          </a:xfrm>
          <a:prstGeom prst="rect">
            <a:avLst/>
          </a:prstGeom>
          <a:gradFill>
            <a:gsLst>
              <a:gs pos="100000">
                <a:schemeClr val="accent1">
                  <a:alpha val="45000"/>
                </a:schemeClr>
              </a:gs>
              <a:gs pos="1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3" name="矩形 2"/>
          <p:cNvSpPr/>
          <p:nvPr>
            <p:custDataLst>
              <p:tags r:id="rId5"/>
            </p:custDataLst>
          </p:nvPr>
        </p:nvSpPr>
        <p:spPr>
          <a:xfrm>
            <a:off x="450850" y="3834130"/>
            <a:ext cx="3987165" cy="552450"/>
          </a:xfrm>
          <a:prstGeom prst="rect">
            <a:avLst/>
          </a:prstGeom>
          <a:noFill/>
        </p:spPr>
        <p:txBody>
          <a:bodyPr wrap="square" lIns="0" tIns="0" rIns="0" bIns="0" rtlCol="0" anchor="b">
            <a:noAutofit/>
          </a:bodyPr>
          <a:lstStyle/>
          <a:p>
            <a:pPr>
              <a:spcBef>
                <a:spcPct val="0"/>
              </a:spcBef>
              <a:spcAft>
                <a:spcPct val="0"/>
              </a:spcAft>
            </a:pPr>
            <a:r>
              <a:rPr lang="en-US" altLang="zh-CN" sz="2400" b="1" dirty="0">
                <a:solidFill>
                  <a:schemeClr val="tx1"/>
                </a:solidFill>
                <a:latin typeface="+mn-ea"/>
                <a:cs typeface="+mn-ea"/>
              </a:rPr>
              <a:t>  </a:t>
            </a:r>
            <a:r>
              <a:rPr lang="en-US" altLang="zh-CN" sz="2000" b="1" dirty="0">
                <a:solidFill>
                  <a:schemeClr val="tx1"/>
                </a:solidFill>
                <a:latin typeface="Times New Roman" panose="02020603050405020304" charset="0"/>
                <a:cs typeface="Times New Roman" panose="02020603050405020304" charset="0"/>
              </a:rPr>
              <a:t>Fuel System Applications</a:t>
            </a:r>
          </a:p>
        </p:txBody>
      </p:sp>
      <p:sp>
        <p:nvSpPr>
          <p:cNvPr id="5" name="矩形 4"/>
          <p:cNvSpPr/>
          <p:nvPr>
            <p:custDataLst>
              <p:tags r:id="rId6"/>
            </p:custDataLst>
          </p:nvPr>
        </p:nvSpPr>
        <p:spPr>
          <a:xfrm>
            <a:off x="4278875" y="4587486"/>
            <a:ext cx="3439159" cy="916940"/>
          </a:xfrm>
          <a:prstGeom prst="rect">
            <a:avLst/>
          </a:prstGeom>
          <a:noFill/>
        </p:spPr>
        <p:txBody>
          <a:bodyPr wrap="square" lIns="0" tIns="0" rIns="0" bIns="0" rtlCol="0" anchor="t" anchorCtr="0">
            <a:noAutofit/>
          </a:bodyPr>
          <a:lstStyle/>
          <a:p>
            <a:pPr marL="342900" indent="-342900" algn="just" fontAlgn="auto">
              <a:lnSpc>
                <a:spcPct val="140000"/>
              </a:lnSpc>
              <a:spcBef>
                <a:spcPct val="0"/>
              </a:spcBef>
              <a:spcAft>
                <a:spcPct val="0"/>
              </a:spcAft>
              <a:buFont typeface="Wingdings" panose="05000000000000000000" charset="0"/>
              <a:buChar char="Ø"/>
            </a:pPr>
            <a:r>
              <a:rPr lang="en-US" altLang="zh-CN" sz="2000" b="1" dirty="0">
                <a:solidFill>
                  <a:srgbClr val="262626"/>
                </a:solidFill>
                <a:latin typeface="Times New Roman" panose="02020603050405020304" charset="0"/>
                <a:ea typeface="微软雅黑" panose="020B0503020204020204" charset="-122"/>
                <a:cs typeface="Times New Roman" panose="02020603050405020304" charset="0"/>
                <a:sym typeface="+mn-ea"/>
              </a:rPr>
              <a:t>Turbocharger hoses, bellows, valve stem seals</a:t>
            </a:r>
          </a:p>
        </p:txBody>
      </p:sp>
      <p:sp>
        <p:nvSpPr>
          <p:cNvPr id="7" name="矩形 6"/>
          <p:cNvSpPr/>
          <p:nvPr>
            <p:custDataLst>
              <p:tags r:id="rId7"/>
            </p:custDataLst>
          </p:nvPr>
        </p:nvSpPr>
        <p:spPr>
          <a:xfrm>
            <a:off x="4312764" y="4450080"/>
            <a:ext cx="2348230" cy="64800"/>
          </a:xfrm>
          <a:prstGeom prst="rect">
            <a:avLst/>
          </a:prstGeom>
          <a:gradFill>
            <a:gsLst>
              <a:gs pos="100000">
                <a:schemeClr val="accent2">
                  <a:alpha val="45000"/>
                </a:schemeClr>
              </a:gs>
              <a:gs pos="1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8" name="矩形 7"/>
          <p:cNvSpPr/>
          <p:nvPr>
            <p:custDataLst>
              <p:tags r:id="rId8"/>
            </p:custDataLst>
          </p:nvPr>
        </p:nvSpPr>
        <p:spPr>
          <a:xfrm>
            <a:off x="4312764" y="3843655"/>
            <a:ext cx="3726180" cy="552450"/>
          </a:xfrm>
          <a:prstGeom prst="rect">
            <a:avLst/>
          </a:prstGeom>
          <a:noFill/>
        </p:spPr>
        <p:txBody>
          <a:bodyPr wrap="square" lIns="0" tIns="0" rIns="0" bIns="0" rtlCol="0" anchor="b">
            <a:noAutofit/>
          </a:bodyPr>
          <a:lstStyle/>
          <a:p>
            <a:pPr>
              <a:spcBef>
                <a:spcPct val="0"/>
              </a:spcBef>
              <a:spcAft>
                <a:spcPct val="0"/>
              </a:spcAft>
            </a:pPr>
            <a:r>
              <a:rPr lang="en-US" altLang="zh-CN" sz="2000" b="1" dirty="0">
                <a:solidFill>
                  <a:schemeClr val="tx1"/>
                </a:solidFill>
                <a:latin typeface="Times New Roman" panose="02020603050405020304" charset="0"/>
                <a:cs typeface="Times New Roman" panose="02020603050405020304" charset="0"/>
              </a:rPr>
              <a:t>Engine System Applications</a:t>
            </a:r>
          </a:p>
        </p:txBody>
      </p:sp>
      <p:sp>
        <p:nvSpPr>
          <p:cNvPr id="10" name="矩形 9"/>
          <p:cNvSpPr/>
          <p:nvPr>
            <p:custDataLst>
              <p:tags r:id="rId9"/>
            </p:custDataLst>
          </p:nvPr>
        </p:nvSpPr>
        <p:spPr>
          <a:xfrm>
            <a:off x="8131810" y="4568825"/>
            <a:ext cx="3439160" cy="621030"/>
          </a:xfrm>
          <a:prstGeom prst="rect">
            <a:avLst/>
          </a:prstGeom>
          <a:noFill/>
        </p:spPr>
        <p:txBody>
          <a:bodyPr wrap="square" lIns="0" tIns="0" rIns="0" bIns="0" rtlCol="0" anchor="t" anchorCtr="0">
            <a:noAutofit/>
          </a:bodyPr>
          <a:lstStyle/>
          <a:p>
            <a:pPr marL="342900" indent="-342900" algn="just" fontAlgn="auto">
              <a:lnSpc>
                <a:spcPct val="140000"/>
              </a:lnSpc>
              <a:buClrTx/>
              <a:buSzTx/>
              <a:buFont typeface="Wingdings" panose="05000000000000000000" charset="0"/>
              <a:buChar char="Ø"/>
            </a:pPr>
            <a:r>
              <a:rPr lang="en-US" altLang="zh-CN" sz="2000" b="1" dirty="0">
                <a:latin typeface="Times New Roman" panose="02020603050405020304" charset="0"/>
                <a:cs typeface="Times New Roman" panose="02020603050405020304" charset="0"/>
              </a:rPr>
              <a:t>Transmission seals, gaskets, and oil seals</a:t>
            </a:r>
            <a:endParaRPr lang="en-US" altLang="zh-CN" sz="2000" b="1" dirty="0">
              <a:ln>
                <a:noFill/>
                <a:prstDash val="sysDot"/>
              </a:ln>
              <a:solidFill>
                <a:schemeClr val="tx1">
                  <a:lumMod val="85000"/>
                  <a:lumOff val="15000"/>
                </a:schemeClr>
              </a:solidFill>
              <a:latin typeface="Times New Roman" panose="02020603050405020304" charset="0"/>
              <a:cs typeface="Times New Roman" panose="02020603050405020304" charset="0"/>
              <a:sym typeface="+mn-ea"/>
            </a:endParaRPr>
          </a:p>
        </p:txBody>
      </p:sp>
      <p:sp>
        <p:nvSpPr>
          <p:cNvPr id="11" name="矩形 10"/>
          <p:cNvSpPr/>
          <p:nvPr>
            <p:custDataLst>
              <p:tags r:id="rId10"/>
            </p:custDataLst>
          </p:nvPr>
        </p:nvSpPr>
        <p:spPr>
          <a:xfrm>
            <a:off x="8369300" y="4450080"/>
            <a:ext cx="2348230" cy="64800"/>
          </a:xfrm>
          <a:prstGeom prst="rect">
            <a:avLst/>
          </a:prstGeom>
          <a:gradFill>
            <a:gsLst>
              <a:gs pos="100000">
                <a:schemeClr val="accent3">
                  <a:alpha val="45000"/>
                </a:schemeClr>
              </a:gs>
              <a:gs pos="1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2" name="矩形 11"/>
          <p:cNvSpPr/>
          <p:nvPr>
            <p:custDataLst>
              <p:tags r:id="rId11"/>
            </p:custDataLst>
          </p:nvPr>
        </p:nvSpPr>
        <p:spPr>
          <a:xfrm>
            <a:off x="8360410" y="3842385"/>
            <a:ext cx="3227705" cy="552450"/>
          </a:xfrm>
          <a:prstGeom prst="rect">
            <a:avLst/>
          </a:prstGeom>
          <a:noFill/>
        </p:spPr>
        <p:txBody>
          <a:bodyPr wrap="square" lIns="0" tIns="0" rIns="0" bIns="0" rtlCol="0" anchor="b">
            <a:noAutofit/>
          </a:bodyPr>
          <a:lstStyle/>
          <a:p>
            <a:pPr algn="l">
              <a:buClrTx/>
              <a:buSzTx/>
              <a:buFontTx/>
            </a:pPr>
            <a:r>
              <a:rPr lang="en-US" altLang="zh-CN" sz="2000" b="1" dirty="0">
                <a:solidFill>
                  <a:schemeClr val="tx1"/>
                </a:solidFill>
                <a:latin typeface="Times New Roman" panose="02020603050405020304" charset="0"/>
                <a:cs typeface="Times New Roman" panose="02020603050405020304" charset="0"/>
              </a:rPr>
              <a:t>Transmission Applications</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3"/>
          <p:cNvSpPr/>
          <p:nvPr>
            <p:custDataLst>
              <p:tags r:id="rId2"/>
            </p:custDataLst>
          </p:nvPr>
        </p:nvSpPr>
        <p:spPr>
          <a:xfrm>
            <a:off x="635" y="-12700"/>
            <a:ext cx="12196445" cy="4833620"/>
          </a:xfrm>
          <a:custGeom>
            <a:avLst/>
            <a:gdLst/>
            <a:ahLst/>
            <a:cxnLst>
              <a:cxn ang="3">
                <a:pos x="hc" y="t"/>
              </a:cxn>
              <a:cxn ang="cd2">
                <a:pos x="l" y="vc"/>
              </a:cxn>
              <a:cxn ang="cd4">
                <a:pos x="hc" y="b"/>
              </a:cxn>
              <a:cxn ang="0">
                <a:pos x="r" y="vc"/>
              </a:cxn>
            </a:cxnLst>
            <a:rect l="l" t="t" r="r" b="b"/>
            <a:pathLst>
              <a:path w="19207" h="7612">
                <a:moveTo>
                  <a:pt x="0" y="0"/>
                </a:moveTo>
                <a:lnTo>
                  <a:pt x="19207" y="0"/>
                </a:lnTo>
                <a:lnTo>
                  <a:pt x="19207" y="2510"/>
                </a:lnTo>
                <a:lnTo>
                  <a:pt x="19132" y="2619"/>
                </a:lnTo>
                <a:cubicBezTo>
                  <a:pt x="17041" y="5636"/>
                  <a:pt x="13553" y="7612"/>
                  <a:pt x="9604" y="7612"/>
                </a:cubicBezTo>
                <a:cubicBezTo>
                  <a:pt x="5654" y="7612"/>
                  <a:pt x="2166" y="5636"/>
                  <a:pt x="75" y="2619"/>
                </a:cubicBezTo>
                <a:lnTo>
                  <a:pt x="0" y="2510"/>
                </a:lnTo>
                <a:lnTo>
                  <a:pt x="0" y="0"/>
                </a:lnTo>
                <a:close/>
              </a:path>
            </a:pathLst>
          </a:custGeom>
          <a:solidFill>
            <a:srgbClr val="1A8FF9"/>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6" name="内容占位符 5"/>
          <p:cNvSpPr>
            <a:spLocks noGrp="1"/>
          </p:cNvSpPr>
          <p:nvPr>
            <p:ph idx="1"/>
          </p:nvPr>
        </p:nvSpPr>
        <p:spPr/>
        <p:txBody>
          <a:bodyPr/>
          <a:lstStyle/>
          <a:p>
            <a:endParaRPr lang="zh-CN" altLang="en-US"/>
          </a:p>
        </p:txBody>
      </p:sp>
      <p:sp>
        <p:nvSpPr>
          <p:cNvPr id="4" name="矩形: 圆角 2"/>
          <p:cNvSpPr/>
          <p:nvPr>
            <p:custDataLst>
              <p:tags r:id="rId3"/>
            </p:custDataLst>
          </p:nvPr>
        </p:nvSpPr>
        <p:spPr>
          <a:xfrm>
            <a:off x="607695" y="1546225"/>
            <a:ext cx="10982960" cy="4909820"/>
          </a:xfrm>
          <a:prstGeom prst="roundRect">
            <a:avLst>
              <a:gd name="adj" fmla="val 4773"/>
            </a:avLst>
          </a:prstGeom>
          <a:solidFill>
            <a:schemeClr val="bg2"/>
          </a:solidFill>
          <a:ln>
            <a:noFill/>
          </a:ln>
          <a:effectLst>
            <a:outerShdw blurRad="152400" sx="101000" sy="101000" algn="ctr" rotWithShape="0">
              <a:prstClr val="black">
                <a:alpha val="1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FFFF"/>
              </a:solidFill>
            </a:endParaRPr>
          </a:p>
        </p:txBody>
      </p:sp>
      <p:sp>
        <p:nvSpPr>
          <p:cNvPr id="7" name="矩形: 圆角 2"/>
          <p:cNvSpPr/>
          <p:nvPr>
            <p:custDataLst>
              <p:tags r:id="rId4"/>
            </p:custDataLst>
          </p:nvPr>
        </p:nvSpPr>
        <p:spPr>
          <a:xfrm>
            <a:off x="609600" y="1546225"/>
            <a:ext cx="10982960" cy="4909820"/>
          </a:xfrm>
          <a:prstGeom prst="roundRect">
            <a:avLst>
              <a:gd name="adj" fmla="val 4773"/>
            </a:avLst>
          </a:prstGeom>
          <a:solidFill>
            <a:srgbClr val="FFFFFF">
              <a:alpha val="20000"/>
            </a:srgb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FFFF"/>
              </a:solidFill>
            </a:endParaRPr>
          </a:p>
        </p:txBody>
      </p:sp>
      <p:sp>
        <p:nvSpPr>
          <p:cNvPr id="8" name="标题 7"/>
          <p:cNvSpPr>
            <a:spLocks noGrp="1"/>
          </p:cNvSpPr>
          <p:nvPr>
            <p:ph type="title"/>
            <p:custDataLst>
              <p:tags r:id="rId5"/>
            </p:custDataLst>
          </p:nvPr>
        </p:nvSpPr>
        <p:spPr/>
        <p:txBody>
          <a:bodyPr>
            <a:normAutofit/>
          </a:bodyPr>
          <a:lstStyle/>
          <a:p>
            <a:pPr algn="ctr"/>
            <a:r>
              <a:rPr lang="en-US" altLang="zh-CN" sz="3110">
                <a:solidFill>
                  <a:srgbClr val="FFFFFF"/>
                </a:solidFill>
                <a:latin typeface="Times New Roman" panose="02020603050405020304" charset="0"/>
                <a:cs typeface="Times New Roman" panose="02020603050405020304" charset="0"/>
              </a:rPr>
              <a:t>Performance of Fluorosilicone Rubber in Automotive Oil-Contact Environments</a:t>
            </a:r>
          </a:p>
        </p:txBody>
      </p:sp>
      <p:graphicFrame>
        <p:nvGraphicFramePr>
          <p:cNvPr id="9" name="表格 8"/>
          <p:cNvGraphicFramePr/>
          <p:nvPr>
            <p:custDataLst>
              <p:tags r:id="rId6"/>
            </p:custDataLst>
          </p:nvPr>
        </p:nvGraphicFramePr>
        <p:xfrm>
          <a:off x="1170940" y="1689100"/>
          <a:ext cx="9738360" cy="4768850"/>
        </p:xfrm>
        <a:graphic>
          <a:graphicData uri="http://schemas.openxmlformats.org/drawingml/2006/table">
            <a:tbl>
              <a:tblPr firstRow="1" bandRow="1">
                <a:tableStyleId>{5C22544A-7EE6-4342-B048-85BDC9FD1C3A}</a:tableStyleId>
              </a:tblPr>
              <a:tblGrid>
                <a:gridCol w="3246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246120">
                  <a:extLst>
                    <a:ext uri="{9D8B030D-6E8A-4147-A177-3AD203B41FA5}">
                      <a16:colId xmlns:a16="http://schemas.microsoft.com/office/drawing/2014/main" val="20002"/>
                    </a:ext>
                  </a:extLst>
                </a:gridCol>
              </a:tblGrid>
              <a:tr h="476885">
                <a:tc>
                  <a:txBody>
                    <a:bodyPr/>
                    <a:lstStyle/>
                    <a:p>
                      <a:pPr algn="ctr">
                        <a:buNone/>
                      </a:pPr>
                      <a:r>
                        <a:rPr lang="en-US" altLang="zh-CN" dirty="0">
                          <a:latin typeface="Times New Roman" panose="02020603050405020304" charset="0"/>
                          <a:cs typeface="Times New Roman" panose="02020603050405020304" charset="0"/>
                        </a:rPr>
                        <a:t>Oil Type</a:t>
                      </a:r>
                    </a:p>
                  </a:txBody>
                  <a:tcPr/>
                </a:tc>
                <a:tc>
                  <a:txBody>
                    <a:bodyPr/>
                    <a:lstStyle/>
                    <a:p>
                      <a:pPr algn="ctr">
                        <a:buNone/>
                      </a:pPr>
                      <a:r>
                        <a:rPr lang="en-US" altLang="zh-CN" dirty="0">
                          <a:latin typeface="Times New Roman" panose="02020603050405020304" charset="0"/>
                          <a:cs typeface="Times New Roman" panose="02020603050405020304" charset="0"/>
                        </a:rPr>
                        <a:t>Test Condition</a:t>
                      </a:r>
                    </a:p>
                  </a:txBody>
                  <a:tcPr/>
                </a:tc>
                <a:tc>
                  <a:txBody>
                    <a:bodyPr/>
                    <a:lstStyle/>
                    <a:p>
                      <a:pPr algn="ctr">
                        <a:buNone/>
                      </a:pPr>
                      <a:r>
                        <a:rPr lang="en-US" altLang="zh-CN">
                          <a:latin typeface="Times New Roman" panose="02020603050405020304" charset="0"/>
                          <a:cs typeface="Times New Roman" panose="02020603050405020304" charset="0"/>
                        </a:rPr>
                        <a:t>Rate of volume change</a:t>
                      </a:r>
                    </a:p>
                  </a:txBody>
                  <a:tcPr/>
                </a:tc>
                <a:extLst>
                  <a:ext uri="{0D108BD9-81ED-4DB2-BD59-A6C34878D82A}">
                    <a16:rowId xmlns:a16="http://schemas.microsoft.com/office/drawing/2014/main" val="10000"/>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Diesel</a:t>
                      </a:r>
                    </a:p>
                  </a:txBody>
                  <a:tcPr anchor="ctr"/>
                </a:tc>
                <a:tc>
                  <a:txBody>
                    <a:bodyPr/>
                    <a:lstStyle/>
                    <a:p>
                      <a:pPr algn="ctr">
                        <a:buClrTx/>
                        <a:buSzTx/>
                        <a:buFontTx/>
                      </a:pPr>
                      <a:r>
                        <a:rPr lang="en-US" altLang="zh-CN" sz="2000" dirty="0">
                          <a:latin typeface="Times New Roman" panose="02020603050405020304" charset="0"/>
                          <a:cs typeface="Times New Roman" panose="02020603050405020304" charset="0"/>
                          <a:sym typeface="+mn-ea"/>
                        </a:rPr>
                        <a:t>80 ℃×336 h</a:t>
                      </a:r>
                    </a:p>
                  </a:txBody>
                  <a:tcPr anchor="ctr"/>
                </a:tc>
                <a:tc>
                  <a:txBody>
                    <a:bodyPr/>
                    <a:lstStyle/>
                    <a:p>
                      <a:pPr algn="ctr">
                        <a:buClrTx/>
                        <a:buSzTx/>
                        <a:buFontTx/>
                        <a:buNone/>
                      </a:pPr>
                      <a:r>
                        <a:rPr lang="en-US" altLang="zh-CN" sz="2000">
                          <a:latin typeface="Times New Roman" panose="02020603050405020304" charset="0"/>
                          <a:cs typeface="Times New Roman" panose="02020603050405020304" charset="0"/>
                          <a:sym typeface="+mn-ea"/>
                        </a:rPr>
                        <a:t>7~10%</a:t>
                      </a:r>
                    </a:p>
                  </a:txBody>
                  <a:tcPr anchor="ctr"/>
                </a:tc>
                <a:extLst>
                  <a:ext uri="{0D108BD9-81ED-4DB2-BD59-A6C34878D82A}">
                    <a16:rowId xmlns:a16="http://schemas.microsoft.com/office/drawing/2014/main" val="10001"/>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Biodiesel(</a:t>
                      </a:r>
                      <a:r>
                        <a:rPr lang="en-US" altLang="zh-CN" sz="2000" dirty="0">
                          <a:latin typeface="Times New Roman" panose="02020603050405020304" charset="0"/>
                          <a:cs typeface="Times New Roman" panose="02020603050405020304" charset="0"/>
                          <a:sym typeface="+mn-ea"/>
                        </a:rPr>
                        <a:t>B20</a:t>
                      </a:r>
                      <a:r>
                        <a:rPr lang="en-US" altLang="zh-CN" sz="2000" dirty="0">
                          <a:latin typeface="Times New Roman" panose="02020603050405020304" charset="0"/>
                          <a:cs typeface="Times New Roman" panose="02020603050405020304" charset="0"/>
                        </a:rPr>
                        <a:t>)</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sym typeface="+mn-ea"/>
                        </a:rPr>
                        <a:t>80 ℃×336 h</a:t>
                      </a:r>
                    </a:p>
                  </a:txBody>
                  <a:tcPr anchor="ctr"/>
                </a:tc>
                <a:tc>
                  <a:txBody>
                    <a:bodyPr/>
                    <a:lstStyle/>
                    <a:p>
                      <a:pPr algn="ctr">
                        <a:buClrTx/>
                        <a:buSzTx/>
                        <a:buFontTx/>
                        <a:buNone/>
                      </a:pPr>
                      <a:r>
                        <a:rPr lang="en-US" altLang="zh-CN" sz="2000">
                          <a:latin typeface="Times New Roman" panose="02020603050405020304" charset="0"/>
                          <a:cs typeface="Times New Roman" panose="02020603050405020304" charset="0"/>
                          <a:sym typeface="+mn-ea"/>
                        </a:rPr>
                        <a:t>7~10%</a:t>
                      </a:r>
                    </a:p>
                  </a:txBody>
                  <a:tcPr anchor="ctr"/>
                </a:tc>
                <a:extLst>
                  <a:ext uri="{0D108BD9-81ED-4DB2-BD59-A6C34878D82A}">
                    <a16:rowId xmlns:a16="http://schemas.microsoft.com/office/drawing/2014/main" val="10002"/>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RME (DIN14214)</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rPr>
                        <a:t>125 ℃×72 h</a:t>
                      </a:r>
                    </a:p>
                  </a:txBody>
                  <a:tcPr anchor="ctr"/>
                </a:tc>
                <a:tc>
                  <a:txBody>
                    <a:bodyPr/>
                    <a:lstStyle/>
                    <a:p>
                      <a:pPr algn="ctr">
                        <a:buClrTx/>
                        <a:buSzTx/>
                        <a:buFontTx/>
                        <a:buNone/>
                      </a:pPr>
                      <a:r>
                        <a:rPr lang="en-US" altLang="zh-CN" sz="2000">
                          <a:latin typeface="Times New Roman" panose="02020603050405020304" charset="0"/>
                          <a:cs typeface="Times New Roman" panose="02020603050405020304" charset="0"/>
                        </a:rPr>
                        <a:t>8~10%</a:t>
                      </a:r>
                    </a:p>
                  </a:txBody>
                  <a:tcPr anchor="ctr"/>
                </a:tc>
                <a:extLst>
                  <a:ext uri="{0D108BD9-81ED-4DB2-BD59-A6C34878D82A}">
                    <a16:rowId xmlns:a16="http://schemas.microsoft.com/office/drawing/2014/main" val="10003"/>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Engine oil（5W30）</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rPr>
                        <a:t>150 ℃×168 h</a:t>
                      </a:r>
                    </a:p>
                  </a:txBody>
                  <a:tcPr anchor="ctr"/>
                </a:tc>
                <a:tc>
                  <a:txBody>
                    <a:bodyPr/>
                    <a:lstStyle/>
                    <a:p>
                      <a:pPr algn="ctr">
                        <a:buClrTx/>
                        <a:buSzTx/>
                        <a:buFontTx/>
                        <a:buNone/>
                      </a:pPr>
                      <a:r>
                        <a:rPr lang="en-US" altLang="zh-CN" sz="2000">
                          <a:latin typeface="Times New Roman" panose="02020603050405020304" charset="0"/>
                          <a:cs typeface="Times New Roman" panose="02020603050405020304" charset="0"/>
                        </a:rPr>
                        <a:t>2~3%</a:t>
                      </a:r>
                    </a:p>
                  </a:txBody>
                  <a:tcPr anchor="ctr"/>
                </a:tc>
                <a:extLst>
                  <a:ext uri="{0D108BD9-81ED-4DB2-BD59-A6C34878D82A}">
                    <a16:rowId xmlns:a16="http://schemas.microsoft.com/office/drawing/2014/main" val="10004"/>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Brake Fluid（</a:t>
                      </a:r>
                      <a:r>
                        <a:rPr lang="en-US" altLang="zh-CN" sz="2000" dirty="0">
                          <a:latin typeface="Times New Roman" panose="02020603050405020304" charset="0"/>
                          <a:cs typeface="Times New Roman" panose="02020603050405020304" charset="0"/>
                          <a:sym typeface="+mn-ea"/>
                        </a:rPr>
                        <a:t>DOT3</a:t>
                      </a:r>
                      <a:r>
                        <a:rPr lang="en-US" altLang="zh-CN" sz="2000" dirty="0">
                          <a:latin typeface="Times New Roman" panose="02020603050405020304" charset="0"/>
                          <a:cs typeface="Times New Roman" panose="02020603050405020304" charset="0"/>
                        </a:rPr>
                        <a:t>）</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sym typeface="+mn-ea"/>
                        </a:rPr>
                        <a:t>120 ℃×72 h</a:t>
                      </a:r>
                    </a:p>
                  </a:txBody>
                  <a:tcPr anchor="ctr"/>
                </a:tc>
                <a:tc>
                  <a:txBody>
                    <a:bodyPr/>
                    <a:lstStyle/>
                    <a:p>
                      <a:pPr algn="ctr">
                        <a:buClrTx/>
                        <a:buSzTx/>
                        <a:buFontTx/>
                      </a:pPr>
                      <a:r>
                        <a:rPr lang="en-US" altLang="zh-CN" sz="2000">
                          <a:latin typeface="Times New Roman" panose="02020603050405020304" charset="0"/>
                          <a:cs typeface="Times New Roman" panose="02020603050405020304" charset="0"/>
                          <a:sym typeface="+mn-ea"/>
                        </a:rPr>
                        <a:t>2~4%</a:t>
                      </a:r>
                    </a:p>
                  </a:txBody>
                  <a:tcPr anchor="ctr"/>
                </a:tc>
                <a:extLst>
                  <a:ext uri="{0D108BD9-81ED-4DB2-BD59-A6C34878D82A}">
                    <a16:rowId xmlns:a16="http://schemas.microsoft.com/office/drawing/2014/main" val="10005"/>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Lubricating oil（206304）</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sym typeface="+mn-ea"/>
                        </a:rPr>
                        <a:t>150 ℃×94 h</a:t>
                      </a:r>
                    </a:p>
                  </a:txBody>
                  <a:tcPr anchor="ctr"/>
                </a:tc>
                <a:tc>
                  <a:txBody>
                    <a:bodyPr/>
                    <a:lstStyle/>
                    <a:p>
                      <a:pPr algn="ctr">
                        <a:buClrTx/>
                        <a:buSzTx/>
                        <a:buFontTx/>
                        <a:buNone/>
                      </a:pPr>
                      <a:r>
                        <a:rPr lang="en-US" altLang="zh-CN" sz="2000">
                          <a:latin typeface="Times New Roman" panose="02020603050405020304" charset="0"/>
                          <a:cs typeface="Times New Roman" panose="02020603050405020304" charset="0"/>
                          <a:sym typeface="+mn-ea"/>
                        </a:rPr>
                        <a:t> 2~3%</a:t>
                      </a:r>
                    </a:p>
                  </a:txBody>
                  <a:tcPr anchor="ctr"/>
                </a:tc>
                <a:extLst>
                  <a:ext uri="{0D108BD9-81ED-4DB2-BD59-A6C34878D82A}">
                    <a16:rowId xmlns:a16="http://schemas.microsoft.com/office/drawing/2014/main" val="10006"/>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ASTM C</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rPr>
                        <a:t>23 ℃×72 h</a:t>
                      </a:r>
                    </a:p>
                  </a:txBody>
                  <a:tcPr anchor="ctr"/>
                </a:tc>
                <a:tc>
                  <a:txBody>
                    <a:bodyPr/>
                    <a:lstStyle/>
                    <a:p>
                      <a:pPr algn="ctr">
                        <a:buClrTx/>
                        <a:buSzTx/>
                        <a:buFontTx/>
                        <a:buNone/>
                      </a:pPr>
                      <a:r>
                        <a:rPr lang="en-US" altLang="zh-CN" sz="2000">
                          <a:latin typeface="Times New Roman" panose="02020603050405020304" charset="0"/>
                          <a:cs typeface="Times New Roman" panose="02020603050405020304" charset="0"/>
                          <a:sym typeface="+mn-ea"/>
                        </a:rPr>
                        <a:t>19~27%</a:t>
                      </a:r>
                    </a:p>
                  </a:txBody>
                  <a:tcPr anchor="ctr"/>
                </a:tc>
                <a:extLst>
                  <a:ext uri="{0D108BD9-81ED-4DB2-BD59-A6C34878D82A}">
                    <a16:rowId xmlns:a16="http://schemas.microsoft.com/office/drawing/2014/main" val="10007"/>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FAM B</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sym typeface="+mn-ea"/>
                        </a:rPr>
                        <a:t>23 ℃×72 h</a:t>
                      </a:r>
                    </a:p>
                  </a:txBody>
                  <a:tcPr anchor="ctr"/>
                </a:tc>
                <a:tc>
                  <a:txBody>
                    <a:bodyPr/>
                    <a:lstStyle/>
                    <a:p>
                      <a:pPr algn="ctr">
                        <a:buClrTx/>
                        <a:buSzTx/>
                        <a:buFontTx/>
                        <a:buNone/>
                      </a:pPr>
                      <a:r>
                        <a:rPr lang="en-US" altLang="zh-CN" sz="2000">
                          <a:latin typeface="Times New Roman" panose="02020603050405020304" charset="0"/>
                          <a:cs typeface="Times New Roman" panose="02020603050405020304" charset="0"/>
                          <a:sym typeface="+mn-ea"/>
                        </a:rPr>
                        <a:t>24~30%</a:t>
                      </a:r>
                    </a:p>
                  </a:txBody>
                  <a:tcPr anchor="ctr"/>
                </a:tc>
                <a:extLst>
                  <a:ext uri="{0D108BD9-81ED-4DB2-BD59-A6C34878D82A}">
                    <a16:rowId xmlns:a16="http://schemas.microsoft.com/office/drawing/2014/main" val="10008"/>
                  </a:ext>
                </a:extLst>
              </a:tr>
              <a:tr h="476885">
                <a:tc>
                  <a:txBody>
                    <a:bodyPr/>
                    <a:lstStyle/>
                    <a:p>
                      <a:pPr algn="ctr">
                        <a:buClrTx/>
                        <a:buSzTx/>
                        <a:buFontTx/>
                        <a:buNone/>
                      </a:pPr>
                      <a:r>
                        <a:rPr lang="en-US" altLang="zh-CN" sz="2000" dirty="0">
                          <a:latin typeface="Times New Roman" panose="02020603050405020304" charset="0"/>
                          <a:cs typeface="Times New Roman" panose="02020603050405020304" charset="0"/>
                        </a:rPr>
                        <a:t>IRM 903</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sym typeface="+mn-ea"/>
                        </a:rPr>
                        <a:t>150 ℃×72 h</a:t>
                      </a:r>
                    </a:p>
                  </a:txBody>
                  <a:tcPr anchor="ctr"/>
                </a:tc>
                <a:tc>
                  <a:txBody>
                    <a:bodyPr/>
                    <a:lstStyle/>
                    <a:p>
                      <a:pPr algn="ctr">
                        <a:buClrTx/>
                        <a:buSzTx/>
                        <a:buFontTx/>
                        <a:buNone/>
                      </a:pPr>
                      <a:r>
                        <a:rPr lang="en-US" altLang="zh-CN" sz="2000" dirty="0">
                          <a:latin typeface="Times New Roman" panose="02020603050405020304" charset="0"/>
                          <a:cs typeface="Times New Roman" panose="02020603050405020304" charset="0"/>
                        </a:rPr>
                        <a:t>2~3%</a:t>
                      </a:r>
                    </a:p>
                  </a:txBody>
                  <a:tcPr anchor="ctr"/>
                </a:tc>
                <a:extLst>
                  <a:ext uri="{0D108BD9-81ED-4DB2-BD59-A6C34878D82A}">
                    <a16:rowId xmlns:a16="http://schemas.microsoft.com/office/drawing/2014/main" val="10009"/>
                  </a:ext>
                </a:extLst>
              </a:tr>
            </a:tbl>
          </a:graphicData>
        </a:graphic>
      </p:graphicFrame>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23"/>
          <a:stretch>
            <a:fillRect/>
          </a:stretch>
        </p:blipFill>
        <p:spPr>
          <a:xfrm rot="10800000">
            <a:off x="519430" y="2264410"/>
            <a:ext cx="2306320" cy="3474085"/>
          </a:xfrm>
          <a:prstGeom prst="rect">
            <a:avLst/>
          </a:prstGeom>
        </p:spPr>
      </p:pic>
      <p:sp>
        <p:nvSpPr>
          <p:cNvPr id="36" name="任意多边形: 形状 35"/>
          <p:cNvSpPr/>
          <p:nvPr/>
        </p:nvSpPr>
        <p:spPr>
          <a:xfrm>
            <a:off x="-121920" y="239982"/>
            <a:ext cx="896112" cy="602306"/>
          </a:xfrm>
          <a:custGeom>
            <a:avLst/>
            <a:gdLst>
              <a:gd name="connsiteX0" fmla="*/ 0 w 706054"/>
              <a:gd name="connsiteY0" fmla="*/ 0 h 474562"/>
              <a:gd name="connsiteX1" fmla="*/ 468773 w 706054"/>
              <a:gd name="connsiteY1" fmla="*/ 0 h 474562"/>
              <a:gd name="connsiteX2" fmla="*/ 706054 w 706054"/>
              <a:gd name="connsiteY2" fmla="*/ 237281 h 474562"/>
              <a:gd name="connsiteX3" fmla="*/ 468773 w 706054"/>
              <a:gd name="connsiteY3" fmla="*/ 474562 h 474562"/>
              <a:gd name="connsiteX4" fmla="*/ 0 w 706054"/>
              <a:gd name="connsiteY4" fmla="*/ 474562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54" h="474562">
                <a:moveTo>
                  <a:pt x="0" y="0"/>
                </a:moveTo>
                <a:lnTo>
                  <a:pt x="468773" y="0"/>
                </a:lnTo>
                <a:cubicBezTo>
                  <a:pt x="599820" y="0"/>
                  <a:pt x="706054" y="106234"/>
                  <a:pt x="706054" y="237281"/>
                </a:cubicBezTo>
                <a:cubicBezTo>
                  <a:pt x="706054" y="368328"/>
                  <a:pt x="599820" y="474562"/>
                  <a:pt x="468773" y="474562"/>
                </a:cubicBezTo>
                <a:lnTo>
                  <a:pt x="0" y="474562"/>
                </a:lnTo>
                <a:close/>
              </a:path>
            </a:pathLst>
          </a:custGeom>
          <a:noFill/>
          <a:ln w="19050">
            <a:gradFill>
              <a:gsLst>
                <a:gs pos="55000">
                  <a:schemeClr val="accent1">
                    <a:lumMod val="5000"/>
                    <a:lumOff val="95000"/>
                    <a:alpha val="0"/>
                  </a:schemeClr>
                </a:gs>
                <a:gs pos="0">
                  <a:srgbClr val="C00000"/>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8" name="组合 7"/>
          <p:cNvGrpSpPr/>
          <p:nvPr/>
        </p:nvGrpSpPr>
        <p:grpSpPr>
          <a:xfrm>
            <a:off x="-265471" y="-870076"/>
            <a:ext cx="12722942" cy="8598152"/>
            <a:chOff x="-5715000" y="-6019800"/>
            <a:chExt cx="25031700" cy="16916400"/>
          </a:xfrm>
        </p:grpSpPr>
        <p:grpSp>
          <p:nvGrpSpPr>
            <p:cNvPr id="4" name="组合 3"/>
            <p:cNvGrpSpPr/>
            <p:nvPr/>
          </p:nvGrpSpPr>
          <p:grpSpPr>
            <a:xfrm>
              <a:off x="-57150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18897600" y="-6019800"/>
              <a:ext cx="419100" cy="16916400"/>
              <a:chOff x="-5715000" y="-6019800"/>
              <a:chExt cx="419100" cy="16916400"/>
            </a:xfrm>
          </p:grpSpPr>
          <p:sp>
            <p:nvSpPr>
              <p:cNvPr id="9" name="椭圆 8"/>
              <p:cNvSpPr/>
              <p:nvPr/>
            </p:nvSpPr>
            <p:spPr>
              <a:xfrm>
                <a:off x="-5715000" y="-60198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715000" y="10477500"/>
                <a:ext cx="419100" cy="419100"/>
              </a:xfrm>
              <a:prstGeom prst="ellipse">
                <a:avLst/>
              </a:prstGeom>
              <a:solidFill>
                <a:srgbClr val="E6E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93" name="îşľïḓé"/>
          <p:cNvGrpSpPr/>
          <p:nvPr/>
        </p:nvGrpSpPr>
        <p:grpSpPr>
          <a:xfrm flipH="1">
            <a:off x="11129970" y="6341428"/>
            <a:ext cx="528630" cy="0"/>
            <a:chOff x="784958" y="2463718"/>
            <a:chExt cx="528630" cy="0"/>
          </a:xfrm>
        </p:grpSpPr>
        <p:cxnSp>
          <p:nvCxnSpPr>
            <p:cNvPr id="94" name="直接连接符 93"/>
            <p:cNvCxnSpPr/>
            <p:nvPr/>
          </p:nvCxnSpPr>
          <p:spPr>
            <a:xfrm>
              <a:off x="784958" y="2463718"/>
              <a:ext cx="360000" cy="0"/>
            </a:xfrm>
            <a:prstGeom prst="line">
              <a:avLst/>
            </a:prstGeom>
            <a:ln w="57150" cap="rnd">
              <a:gradFill>
                <a:gsLst>
                  <a:gs pos="0">
                    <a:srgbClr val="C00000"/>
                  </a:gs>
                  <a:gs pos="100000">
                    <a:srgbClr val="A11C1C"/>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1242156" y="2463718"/>
              <a:ext cx="0" cy="0"/>
            </a:xfrm>
            <a:prstGeom prst="line">
              <a:avLst/>
            </a:prstGeom>
            <a:ln w="57150" cap="rnd">
              <a:gradFill>
                <a:gsLst>
                  <a:gs pos="0">
                    <a:srgbClr val="C00000"/>
                  </a:gs>
                  <a:gs pos="100000">
                    <a:srgbClr val="A11C1C"/>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1313588" y="2463718"/>
              <a:ext cx="0" cy="0"/>
            </a:xfrm>
            <a:prstGeom prst="line">
              <a:avLst/>
            </a:prstGeom>
            <a:ln w="57150" cap="rnd">
              <a:gradFill>
                <a:gsLst>
                  <a:gs pos="0">
                    <a:srgbClr val="C00000"/>
                  </a:gs>
                  <a:gs pos="100000">
                    <a:srgbClr val="A11C1C"/>
                  </a:gs>
                </a:gsLst>
                <a:lin ang="5400000" scaled="1"/>
              </a:gradFill>
              <a:round/>
            </a:ln>
          </p:spPr>
          <p:style>
            <a:lnRef idx="1">
              <a:schemeClr val="accent1"/>
            </a:lnRef>
            <a:fillRef idx="0">
              <a:schemeClr val="accent1"/>
            </a:fillRef>
            <a:effectRef idx="0">
              <a:schemeClr val="accent1"/>
            </a:effectRef>
            <a:fontRef idx="minor">
              <a:schemeClr val="tx1"/>
            </a:fontRef>
          </p:style>
        </p:cxnSp>
      </p:grpSp>
      <p:sp>
        <p:nvSpPr>
          <p:cNvPr id="35" name="任意多边形: 形状 34"/>
          <p:cNvSpPr/>
          <p:nvPr/>
        </p:nvSpPr>
        <p:spPr>
          <a:xfrm>
            <a:off x="0" y="300942"/>
            <a:ext cx="706054" cy="474562"/>
          </a:xfrm>
          <a:custGeom>
            <a:avLst/>
            <a:gdLst>
              <a:gd name="connsiteX0" fmla="*/ 0 w 706054"/>
              <a:gd name="connsiteY0" fmla="*/ 0 h 474562"/>
              <a:gd name="connsiteX1" fmla="*/ 468773 w 706054"/>
              <a:gd name="connsiteY1" fmla="*/ 0 h 474562"/>
              <a:gd name="connsiteX2" fmla="*/ 706054 w 706054"/>
              <a:gd name="connsiteY2" fmla="*/ 237281 h 474562"/>
              <a:gd name="connsiteX3" fmla="*/ 468773 w 706054"/>
              <a:gd name="connsiteY3" fmla="*/ 474562 h 474562"/>
              <a:gd name="connsiteX4" fmla="*/ 0 w 706054"/>
              <a:gd name="connsiteY4" fmla="*/ 474562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54" h="474562">
                <a:moveTo>
                  <a:pt x="0" y="0"/>
                </a:moveTo>
                <a:lnTo>
                  <a:pt x="468773" y="0"/>
                </a:lnTo>
                <a:cubicBezTo>
                  <a:pt x="599820" y="0"/>
                  <a:pt x="706054" y="106234"/>
                  <a:pt x="706054" y="237281"/>
                </a:cubicBezTo>
                <a:cubicBezTo>
                  <a:pt x="706054" y="368328"/>
                  <a:pt x="599820" y="474562"/>
                  <a:pt x="468773" y="474562"/>
                </a:cubicBezTo>
                <a:lnTo>
                  <a:pt x="0" y="47456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文本框 36"/>
          <p:cNvSpPr txBox="1"/>
          <p:nvPr/>
        </p:nvSpPr>
        <p:spPr>
          <a:xfrm>
            <a:off x="812165" y="574675"/>
            <a:ext cx="7016750" cy="553085"/>
          </a:xfrm>
          <a:prstGeom prst="rect">
            <a:avLst/>
          </a:prstGeom>
          <a:noFill/>
          <a:effectLst/>
        </p:spPr>
        <p:txBody>
          <a:bodyPr wrap="square" rtlCol="0">
            <a:spAutoFit/>
          </a:bodyPr>
          <a:lstStyle/>
          <a:p>
            <a:r>
              <a:rPr lang="en-US" altLang="zh-CN" sz="3000" b="1" dirty="0">
                <a:solidFill>
                  <a:srgbClr val="2844CB"/>
                </a:solidFill>
                <a:latin typeface="Times New Roman" panose="02020603050405020304" charset="0"/>
                <a:ea typeface="微软雅黑" panose="020B0503020204020204" charset="-122"/>
                <a:cs typeface="Times New Roman" panose="02020603050405020304" charset="0"/>
              </a:rPr>
              <a:t>Automotive Applications</a:t>
            </a:r>
          </a:p>
        </p:txBody>
      </p:sp>
      <p:grpSp>
        <p:nvGrpSpPr>
          <p:cNvPr id="12" name="组合 11"/>
          <p:cNvGrpSpPr/>
          <p:nvPr>
            <p:custDataLst>
              <p:tags r:id="rId3"/>
            </p:custDataLst>
          </p:nvPr>
        </p:nvGrpSpPr>
        <p:grpSpPr>
          <a:xfrm>
            <a:off x="276225" y="1724025"/>
            <a:ext cx="2880995" cy="4152900"/>
            <a:chOff x="660452" y="1724316"/>
            <a:chExt cx="3015215" cy="3155415"/>
          </a:xfrm>
        </p:grpSpPr>
        <p:grpSp>
          <p:nvGrpSpPr>
            <p:cNvPr id="13" name="组合 12"/>
            <p:cNvGrpSpPr/>
            <p:nvPr/>
          </p:nvGrpSpPr>
          <p:grpSpPr>
            <a:xfrm>
              <a:off x="660452" y="1956123"/>
              <a:ext cx="3015215" cy="2923608"/>
              <a:chOff x="660452" y="2748881"/>
              <a:chExt cx="3015215" cy="1338091"/>
            </a:xfrm>
          </p:grpSpPr>
          <p:cxnSp>
            <p:nvCxnSpPr>
              <p:cNvPr id="17" name="直接连接符 16"/>
              <p:cNvCxnSpPr/>
              <p:nvPr>
                <p:custDataLst>
                  <p:tags r:id="rId20"/>
                </p:custDataLst>
              </p:nvPr>
            </p:nvCxnSpPr>
            <p:spPr>
              <a:xfrm>
                <a:off x="660452" y="2748881"/>
                <a:ext cx="301521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1"/>
                </p:custDataLst>
              </p:nvPr>
            </p:nvCxnSpPr>
            <p:spPr>
              <a:xfrm>
                <a:off x="660452" y="4086972"/>
                <a:ext cx="301521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custDataLst>
                <p:tags r:id="rId19"/>
              </p:custDataLst>
            </p:nvPr>
          </p:nvSpPr>
          <p:spPr>
            <a:xfrm>
              <a:off x="1221397" y="1724316"/>
              <a:ext cx="1985905" cy="474544"/>
            </a:xfrm>
            <a:prstGeom prst="rect">
              <a:avLst/>
            </a:prstGeom>
            <a:solidFill>
              <a:schemeClr val="accent5"/>
            </a:solidFill>
            <a:ln>
              <a:noFill/>
            </a:ln>
            <a:effectLst>
              <a:outerShdw blurRad="1270000" dist="647700" dir="2700000" sx="89000" sy="89000" algn="tl"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87500" lnSpcReduction="10000"/>
            </a:bodyPr>
            <a:lstStyle/>
            <a:p>
              <a:pPr algn="ctr"/>
              <a:r>
                <a:rPr lang="en-US" altLang="zh-CN" sz="2000" dirty="0">
                  <a:latin typeface="Times New Roman" panose="02020603050405020304" charset="0"/>
                  <a:ea typeface="字魂105号-简雅黑" panose="00000500000000000000" pitchFamily="2" charset="-122"/>
                  <a:cs typeface="Times New Roman" panose="02020603050405020304" charset="0"/>
                </a:rPr>
                <a:t>Exhaust Gas Valve</a:t>
              </a:r>
            </a:p>
          </p:txBody>
        </p:sp>
      </p:grpSp>
      <p:grpSp>
        <p:nvGrpSpPr>
          <p:cNvPr id="24" name="组合 23"/>
          <p:cNvGrpSpPr/>
          <p:nvPr>
            <p:custDataLst>
              <p:tags r:id="rId4"/>
            </p:custDataLst>
          </p:nvPr>
        </p:nvGrpSpPr>
        <p:grpSpPr>
          <a:xfrm>
            <a:off x="3116893" y="2749064"/>
            <a:ext cx="2880807" cy="3129057"/>
            <a:chOff x="660452" y="1604683"/>
            <a:chExt cx="3015215" cy="3275048"/>
          </a:xfrm>
        </p:grpSpPr>
        <p:grpSp>
          <p:nvGrpSpPr>
            <p:cNvPr id="25" name="组合 24"/>
            <p:cNvGrpSpPr/>
            <p:nvPr/>
          </p:nvGrpSpPr>
          <p:grpSpPr>
            <a:xfrm>
              <a:off x="660452" y="1956123"/>
              <a:ext cx="3015215" cy="2923608"/>
              <a:chOff x="660452" y="2748881"/>
              <a:chExt cx="3015215" cy="1338091"/>
            </a:xfrm>
          </p:grpSpPr>
          <p:cxnSp>
            <p:nvCxnSpPr>
              <p:cNvPr id="28" name="直接连接符 27"/>
              <p:cNvCxnSpPr/>
              <p:nvPr>
                <p:custDataLst>
                  <p:tags r:id="rId17"/>
                </p:custDataLst>
              </p:nvPr>
            </p:nvCxnSpPr>
            <p:spPr>
              <a:xfrm>
                <a:off x="660452" y="2748881"/>
                <a:ext cx="301521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18"/>
                </p:custDataLst>
              </p:nvPr>
            </p:nvCxnSpPr>
            <p:spPr>
              <a:xfrm>
                <a:off x="660452" y="4086972"/>
                <a:ext cx="301521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custDataLst>
                <p:tags r:id="rId16"/>
              </p:custDataLst>
            </p:nvPr>
          </p:nvSpPr>
          <p:spPr>
            <a:xfrm>
              <a:off x="1381572" y="1604683"/>
              <a:ext cx="1538611" cy="711815"/>
            </a:xfrm>
            <a:prstGeom prst="rect">
              <a:avLst/>
            </a:prstGeom>
            <a:solidFill>
              <a:schemeClr val="accent5"/>
            </a:solidFill>
            <a:ln>
              <a:noFill/>
            </a:ln>
            <a:effectLst>
              <a:outerShdw blurRad="1270000" dist="647700" dir="2700000" sx="89000" sy="89000" algn="tl"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ltLang="zh-CN" sz="1900" dirty="0">
                  <a:latin typeface="Times New Roman" panose="02020603050405020304" charset="0"/>
                  <a:ea typeface="字魂105号-简雅黑" panose="00000500000000000000" pitchFamily="2" charset="-122"/>
                  <a:cs typeface="Times New Roman" panose="02020603050405020304" charset="0"/>
                </a:rPr>
                <a:t>Bellows</a:t>
              </a:r>
            </a:p>
          </p:txBody>
        </p:sp>
      </p:grpSp>
      <p:grpSp>
        <p:nvGrpSpPr>
          <p:cNvPr id="45" name="组合 44"/>
          <p:cNvGrpSpPr/>
          <p:nvPr>
            <p:custDataLst>
              <p:tags r:id="rId5"/>
            </p:custDataLst>
          </p:nvPr>
        </p:nvGrpSpPr>
        <p:grpSpPr>
          <a:xfrm>
            <a:off x="5957570" y="1623060"/>
            <a:ext cx="2880995" cy="4255770"/>
            <a:chOff x="660452" y="1647637"/>
            <a:chExt cx="3015215" cy="3232094"/>
          </a:xfrm>
        </p:grpSpPr>
        <p:grpSp>
          <p:nvGrpSpPr>
            <p:cNvPr id="46" name="组合 45"/>
            <p:cNvGrpSpPr/>
            <p:nvPr/>
          </p:nvGrpSpPr>
          <p:grpSpPr>
            <a:xfrm>
              <a:off x="660452" y="1956123"/>
              <a:ext cx="3015215" cy="2923608"/>
              <a:chOff x="660452" y="2748881"/>
              <a:chExt cx="3015215" cy="1338091"/>
            </a:xfrm>
          </p:grpSpPr>
          <p:cxnSp>
            <p:nvCxnSpPr>
              <p:cNvPr id="49" name="直接连接符 48"/>
              <p:cNvCxnSpPr/>
              <p:nvPr>
                <p:custDataLst>
                  <p:tags r:id="rId14"/>
                </p:custDataLst>
              </p:nvPr>
            </p:nvCxnSpPr>
            <p:spPr>
              <a:xfrm>
                <a:off x="660452" y="2748881"/>
                <a:ext cx="301521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15"/>
                </p:custDataLst>
              </p:nvPr>
            </p:nvCxnSpPr>
            <p:spPr>
              <a:xfrm>
                <a:off x="660452" y="4086972"/>
                <a:ext cx="301521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矩形 47"/>
            <p:cNvSpPr/>
            <p:nvPr>
              <p:custDataLst>
                <p:tags r:id="rId13"/>
              </p:custDataLst>
            </p:nvPr>
          </p:nvSpPr>
          <p:spPr>
            <a:xfrm>
              <a:off x="1128319" y="1647637"/>
              <a:ext cx="2106729" cy="551221"/>
            </a:xfrm>
            <a:prstGeom prst="rect">
              <a:avLst/>
            </a:prstGeom>
            <a:solidFill>
              <a:schemeClr val="accent5"/>
            </a:solidFill>
            <a:ln>
              <a:noFill/>
            </a:ln>
            <a:effectLst>
              <a:outerShdw blurRad="1270000" dist="647700" dir="2700000" sx="89000" sy="89000" algn="tl"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sz="2000" dirty="0">
                  <a:solidFill>
                    <a:schemeClr val="bg1"/>
                  </a:solidFill>
                  <a:latin typeface="Times New Roman" panose="02020603050405020304" charset="0"/>
                  <a:ea typeface="字魂105号-简雅黑" panose="00000500000000000000" pitchFamily="2" charset="-122"/>
                  <a:cs typeface="Times New Roman" panose="02020603050405020304" charset="0"/>
                  <a:sym typeface="+mn-lt"/>
                </a:rPr>
                <a:t>Turbocharger Hose</a:t>
              </a:r>
            </a:p>
          </p:txBody>
        </p:sp>
      </p:grpSp>
      <p:grpSp>
        <p:nvGrpSpPr>
          <p:cNvPr id="51" name="组合 50"/>
          <p:cNvGrpSpPr/>
          <p:nvPr>
            <p:custDataLst>
              <p:tags r:id="rId6"/>
            </p:custDataLst>
          </p:nvPr>
        </p:nvGrpSpPr>
        <p:grpSpPr>
          <a:xfrm>
            <a:off x="8797992" y="2647464"/>
            <a:ext cx="2880807" cy="3230657"/>
            <a:chOff x="660452" y="1498343"/>
            <a:chExt cx="3015215" cy="3381388"/>
          </a:xfrm>
        </p:grpSpPr>
        <p:grpSp>
          <p:nvGrpSpPr>
            <p:cNvPr id="52" name="组合 51"/>
            <p:cNvGrpSpPr/>
            <p:nvPr/>
          </p:nvGrpSpPr>
          <p:grpSpPr>
            <a:xfrm>
              <a:off x="660452" y="1956123"/>
              <a:ext cx="3015215" cy="2923608"/>
              <a:chOff x="660452" y="2748881"/>
              <a:chExt cx="3015215" cy="1338091"/>
            </a:xfrm>
          </p:grpSpPr>
          <p:cxnSp>
            <p:nvCxnSpPr>
              <p:cNvPr id="55" name="直接连接符 54"/>
              <p:cNvCxnSpPr/>
              <p:nvPr>
                <p:custDataLst>
                  <p:tags r:id="rId11"/>
                </p:custDataLst>
              </p:nvPr>
            </p:nvCxnSpPr>
            <p:spPr>
              <a:xfrm>
                <a:off x="660452" y="2748881"/>
                <a:ext cx="301521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12"/>
                </p:custDataLst>
              </p:nvPr>
            </p:nvCxnSpPr>
            <p:spPr>
              <a:xfrm>
                <a:off x="660452" y="4086972"/>
                <a:ext cx="301521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矩形 53"/>
            <p:cNvSpPr/>
            <p:nvPr>
              <p:custDataLst>
                <p:tags r:id="rId10"/>
              </p:custDataLst>
            </p:nvPr>
          </p:nvSpPr>
          <p:spPr>
            <a:xfrm>
              <a:off x="1415468" y="1498343"/>
              <a:ext cx="1393058" cy="818156"/>
            </a:xfrm>
            <a:prstGeom prst="rect">
              <a:avLst/>
            </a:prstGeom>
            <a:solidFill>
              <a:schemeClr val="accent5"/>
            </a:solidFill>
            <a:ln>
              <a:noFill/>
            </a:ln>
            <a:effectLst>
              <a:outerShdw blurRad="1270000" dist="647700" dir="2700000" sx="89000" sy="89000" algn="tl"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sz="2000" dirty="0">
                  <a:latin typeface="Times New Roman" panose="02020603050405020304" charset="0"/>
                  <a:ea typeface="字魂105号-简雅黑" panose="00000500000000000000" pitchFamily="2" charset="-122"/>
                  <a:cs typeface="Times New Roman" panose="02020603050405020304" charset="0"/>
                </a:rPr>
                <a:t>Seals</a:t>
              </a:r>
            </a:p>
          </p:txBody>
        </p:sp>
      </p:grpSp>
      <p:pic>
        <p:nvPicPr>
          <p:cNvPr id="2" name="内容占位符 1"/>
          <p:cNvPicPr>
            <a:picLocks noGrp="1" noChangeAspect="1"/>
          </p:cNvPicPr>
          <p:nvPr>
            <p:ph idx="1"/>
            <p:custDataLst>
              <p:tags r:id="rId7"/>
            </p:custDataLst>
          </p:nvPr>
        </p:nvPicPr>
        <p:blipFill>
          <a:blip r:embed="rId24"/>
          <a:stretch>
            <a:fillRect/>
          </a:stretch>
        </p:blipFill>
        <p:spPr>
          <a:xfrm>
            <a:off x="3268980" y="3689985"/>
            <a:ext cx="2576195" cy="1815465"/>
          </a:xfrm>
          <a:prstGeom prst="rect">
            <a:avLst/>
          </a:prstGeom>
        </p:spPr>
      </p:pic>
      <p:pic>
        <p:nvPicPr>
          <p:cNvPr id="3" name="图片 2"/>
          <p:cNvPicPr>
            <a:picLocks noChangeAspect="1"/>
          </p:cNvPicPr>
          <p:nvPr>
            <p:custDataLst>
              <p:tags r:id="rId8"/>
            </p:custDataLst>
          </p:nvPr>
        </p:nvPicPr>
        <p:blipFill>
          <a:blip r:embed="rId25"/>
          <a:stretch>
            <a:fillRect/>
          </a:stretch>
        </p:blipFill>
        <p:spPr>
          <a:xfrm>
            <a:off x="8966200" y="3536315"/>
            <a:ext cx="2762885" cy="1891030"/>
          </a:xfrm>
          <a:prstGeom prst="rect">
            <a:avLst/>
          </a:prstGeom>
        </p:spPr>
      </p:pic>
      <p:pic>
        <p:nvPicPr>
          <p:cNvPr id="23558" name="图片 3"/>
          <p:cNvPicPr>
            <a:picLocks noChangeAspect="1"/>
          </p:cNvPicPr>
          <p:nvPr>
            <p:custDataLst>
              <p:tags r:id="rId9"/>
            </p:custDataLst>
          </p:nvPr>
        </p:nvPicPr>
        <p:blipFill>
          <a:blip r:embed="rId26"/>
          <a:stretch>
            <a:fillRect/>
          </a:stretch>
        </p:blipFill>
        <p:spPr>
          <a:xfrm rot="5400000">
            <a:off x="5648960" y="2877820"/>
            <a:ext cx="3496945" cy="2269490"/>
          </a:xfrm>
          <a:prstGeom prst="rect">
            <a:avLst/>
          </a:prstGeom>
          <a:noFill/>
          <a:ln w="9525">
            <a:noFill/>
          </a:ln>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20"/>
          <p:cNvSpPr/>
          <p:nvPr>
            <p:custDataLst>
              <p:tags r:id="rId2"/>
            </p:custDataLst>
          </p:nvPr>
        </p:nvSpPr>
        <p:spPr>
          <a:xfrm>
            <a:off x="4824729" y="2542015"/>
            <a:ext cx="2540433" cy="2540433"/>
          </a:xfrm>
          <a:prstGeom prst="ellipse">
            <a:avLst/>
          </a:prstGeom>
          <a:gradFill flip="none" rotWithShape="1">
            <a:gsLst>
              <a:gs pos="55000">
                <a:schemeClr val="accent1">
                  <a:alpha val="0"/>
                </a:schemeClr>
              </a:gs>
              <a:gs pos="100000">
                <a:schemeClr val="accent1">
                  <a:lumMod val="75000"/>
                  <a:alpha val="67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400" b="0" i="0" u="none" strike="noStrike" kern="0" cap="none" spc="0" normalizeH="0" baseline="0" noProof="0">
              <a:ln>
                <a:noFill/>
              </a:ln>
              <a:solidFill>
                <a:prstClr val="white"/>
              </a:solidFill>
              <a:effectLst/>
              <a:uLnTx/>
              <a:uFillTx/>
              <a:latin typeface="+mn-ea"/>
              <a:cs typeface="+mn-cs"/>
            </a:endParaRPr>
          </a:p>
        </p:txBody>
      </p:sp>
      <p:pic>
        <p:nvPicPr>
          <p:cNvPr id="16" name="图片 15"/>
          <p:cNvPicPr>
            <a:picLocks noChangeAspect="1"/>
          </p:cNvPicPr>
          <p:nvPr>
            <p:custDataLst>
              <p:tags r:id="rId3"/>
            </p:custDataLst>
          </p:nvPr>
        </p:nvPicPr>
        <p:blipFill>
          <a:blip r:embed="rId37">
            <a:duotone>
              <a:schemeClr val="accent1">
                <a:shade val="45000"/>
                <a:satMod val="135000"/>
              </a:schemeClr>
              <a:prstClr val="white"/>
            </a:duotone>
          </a:blip>
          <a:srcRect l="4167" t="16259" r="12599" b="12487"/>
          <a:stretch>
            <a:fillRect/>
          </a:stretch>
        </p:blipFill>
        <p:spPr>
          <a:xfrm>
            <a:off x="5642609" y="3892660"/>
            <a:ext cx="1848384" cy="1530830"/>
          </a:xfrm>
          <a:prstGeom prst="rect">
            <a:avLst/>
          </a:prstGeom>
        </p:spPr>
      </p:pic>
      <p:pic>
        <p:nvPicPr>
          <p:cNvPr id="17" name="图片 16"/>
          <p:cNvPicPr>
            <a:picLocks noChangeAspect="1"/>
          </p:cNvPicPr>
          <p:nvPr>
            <p:custDataLst>
              <p:tags r:id="rId4"/>
            </p:custDataLst>
          </p:nvPr>
        </p:nvPicPr>
        <p:blipFill>
          <a:blip r:embed="rId38">
            <a:duotone>
              <a:schemeClr val="accent1">
                <a:shade val="45000"/>
                <a:satMod val="135000"/>
              </a:schemeClr>
              <a:prstClr val="white"/>
            </a:duotone>
          </a:blip>
          <a:srcRect l="9169" t="11352" b="6911"/>
          <a:stretch>
            <a:fillRect/>
          </a:stretch>
        </p:blipFill>
        <p:spPr>
          <a:xfrm>
            <a:off x="4560574" y="2368660"/>
            <a:ext cx="2023038" cy="1793633"/>
          </a:xfrm>
          <a:prstGeom prst="rect">
            <a:avLst/>
          </a:prstGeom>
        </p:spPr>
      </p:pic>
      <p:sp>
        <p:nvSpPr>
          <p:cNvPr id="18" name="19"/>
          <p:cNvSpPr/>
          <p:nvPr>
            <p:custDataLst>
              <p:tags r:id="rId5"/>
            </p:custDataLst>
          </p:nvPr>
        </p:nvSpPr>
        <p:spPr>
          <a:xfrm flipH="1">
            <a:off x="8147685" y="4425315"/>
            <a:ext cx="3216275" cy="499745"/>
          </a:xfrm>
          <a:custGeom>
            <a:avLst/>
            <a:gdLst>
              <a:gd name="connsiteX0" fmla="*/ 3133344 w 3133344"/>
              <a:gd name="connsiteY0" fmla="*/ 499872 h 499872"/>
              <a:gd name="connsiteX1" fmla="*/ 2633472 w 3133344"/>
              <a:gd name="connsiteY1" fmla="*/ 0 h 499872"/>
              <a:gd name="connsiteX2" fmla="*/ 0 w 3133344"/>
              <a:gd name="connsiteY2" fmla="*/ 0 h 499872"/>
            </a:gdLst>
            <a:ahLst/>
            <a:cxnLst>
              <a:cxn ang="0">
                <a:pos x="connsiteX0" y="connsiteY0"/>
              </a:cxn>
              <a:cxn ang="0">
                <a:pos x="connsiteX1" y="connsiteY1"/>
              </a:cxn>
              <a:cxn ang="0">
                <a:pos x="connsiteX2" y="connsiteY2"/>
              </a:cxn>
            </a:cxnLst>
            <a:rect l="l" t="t" r="r" b="b"/>
            <a:pathLst>
              <a:path w="3133344" h="499872">
                <a:moveTo>
                  <a:pt x="3133344" y="499872"/>
                </a:moveTo>
                <a:lnTo>
                  <a:pt x="2633472" y="0"/>
                </a:lnTo>
                <a:lnTo>
                  <a:pt x="0" y="0"/>
                </a:lnTo>
              </a:path>
            </a:pathLst>
          </a:custGeom>
          <a:noFill/>
          <a:ln w="12700" cap="flat" cmpd="sng" algn="ctr">
            <a:gradFill>
              <a:gsLst>
                <a:gs pos="0">
                  <a:sysClr val="window" lastClr="FFFFFF"/>
                </a:gs>
                <a:gs pos="26000">
                  <a:schemeClr val="accent2">
                    <a:alpha val="100000"/>
                  </a:schemeClr>
                </a:gs>
                <a:gs pos="100000">
                  <a:schemeClr val="accent2">
                    <a:alpha val="0"/>
                  </a:scheme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n-ea"/>
              <a:cs typeface="+mn-cs"/>
            </a:endParaRPr>
          </a:p>
        </p:txBody>
      </p:sp>
      <p:sp>
        <p:nvSpPr>
          <p:cNvPr id="19" name="18"/>
          <p:cNvSpPr/>
          <p:nvPr>
            <p:custDataLst>
              <p:tags r:id="rId6"/>
            </p:custDataLst>
          </p:nvPr>
        </p:nvSpPr>
        <p:spPr>
          <a:xfrm flipH="1">
            <a:off x="8147685" y="2336800"/>
            <a:ext cx="3216275" cy="499745"/>
          </a:xfrm>
          <a:custGeom>
            <a:avLst/>
            <a:gdLst>
              <a:gd name="connsiteX0" fmla="*/ 3133344 w 3133344"/>
              <a:gd name="connsiteY0" fmla="*/ 499872 h 499872"/>
              <a:gd name="connsiteX1" fmla="*/ 2633472 w 3133344"/>
              <a:gd name="connsiteY1" fmla="*/ 0 h 499872"/>
              <a:gd name="connsiteX2" fmla="*/ 0 w 3133344"/>
              <a:gd name="connsiteY2" fmla="*/ 0 h 499872"/>
            </a:gdLst>
            <a:ahLst/>
            <a:cxnLst>
              <a:cxn ang="0">
                <a:pos x="connsiteX0" y="connsiteY0"/>
              </a:cxn>
              <a:cxn ang="0">
                <a:pos x="connsiteX1" y="connsiteY1"/>
              </a:cxn>
              <a:cxn ang="0">
                <a:pos x="connsiteX2" y="connsiteY2"/>
              </a:cxn>
            </a:cxnLst>
            <a:rect l="l" t="t" r="r" b="b"/>
            <a:pathLst>
              <a:path w="3133344" h="499872">
                <a:moveTo>
                  <a:pt x="3133344" y="499872"/>
                </a:moveTo>
                <a:lnTo>
                  <a:pt x="2633472" y="0"/>
                </a:lnTo>
                <a:lnTo>
                  <a:pt x="0" y="0"/>
                </a:lnTo>
              </a:path>
            </a:pathLst>
          </a:custGeom>
          <a:noFill/>
          <a:ln w="12700" cap="flat" cmpd="sng" algn="ctr">
            <a:gradFill>
              <a:gsLst>
                <a:gs pos="0">
                  <a:sysClr val="window" lastClr="FFFFFF"/>
                </a:gs>
                <a:gs pos="26000">
                  <a:schemeClr val="accent2">
                    <a:alpha val="100000"/>
                  </a:schemeClr>
                </a:gs>
                <a:gs pos="100000">
                  <a:schemeClr val="accent2">
                    <a:alpha val="0"/>
                  </a:scheme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n-ea"/>
              <a:cs typeface="+mn-cs"/>
            </a:endParaRPr>
          </a:p>
        </p:txBody>
      </p:sp>
      <p:sp>
        <p:nvSpPr>
          <p:cNvPr id="20" name="17"/>
          <p:cNvSpPr/>
          <p:nvPr>
            <p:custDataLst>
              <p:tags r:id="rId7"/>
            </p:custDataLst>
          </p:nvPr>
        </p:nvSpPr>
        <p:spPr>
          <a:xfrm flipH="1">
            <a:off x="3961129" y="1678415"/>
            <a:ext cx="4029652" cy="4029652"/>
          </a:xfrm>
          <a:prstGeom prst="ellipse">
            <a:avLst/>
          </a:prstGeom>
          <a:noFill/>
          <a:ln w="19050" cap="flat" cmpd="sng" algn="ctr">
            <a:gradFill>
              <a:gsLst>
                <a:gs pos="0">
                  <a:schemeClr val="accent1">
                    <a:alpha val="70000"/>
                  </a:schemeClr>
                </a:gs>
                <a:gs pos="100000">
                  <a:schemeClr val="accent1">
                    <a:alpha val="70000"/>
                  </a:schemeClr>
                </a:gs>
                <a:gs pos="24000">
                  <a:schemeClr val="accent1">
                    <a:alpha val="0"/>
                  </a:schemeClr>
                </a:gs>
                <a:gs pos="75000">
                  <a:schemeClr val="accent1">
                    <a:alpha val="0"/>
                  </a:schemeClr>
                </a:gs>
              </a:gsLst>
              <a:lin ang="0" scaled="0"/>
            </a:gradFill>
            <a:prstDash val="solid"/>
            <a:miter lim="800000"/>
          </a:ln>
          <a:effectLst/>
        </p:spPr>
        <p:txBody>
          <a:bodyPr rtlCol="0" anchor="ctr">
            <a:noAutofit/>
          </a:bodyPr>
          <a:lstStyle/>
          <a:p>
            <a:pPr lvl="0" algn="ctr">
              <a:spcBef>
                <a:spcPts val="0"/>
              </a:spcBef>
              <a:spcAft>
                <a:spcPts val="0"/>
              </a:spcAft>
              <a:buClrTx/>
              <a:buSzTx/>
              <a:buFontTx/>
            </a:pPr>
            <a:endParaRPr lang="zh-CN" altLang="en-US" sz="1400" kern="0" noProof="0">
              <a:ln>
                <a:noFill/>
              </a:ln>
              <a:solidFill>
                <a:prstClr val="white"/>
              </a:solidFill>
              <a:effectLst/>
              <a:uLnTx/>
              <a:uFillTx/>
              <a:latin typeface="+mn-ea"/>
              <a:sym typeface="MiSans Normal" panose="00000500000000000000" charset="-122"/>
            </a:endParaRPr>
          </a:p>
        </p:txBody>
      </p:sp>
      <p:sp>
        <p:nvSpPr>
          <p:cNvPr id="21" name="16"/>
          <p:cNvSpPr/>
          <p:nvPr>
            <p:custDataLst>
              <p:tags r:id="rId8"/>
            </p:custDataLst>
          </p:nvPr>
        </p:nvSpPr>
        <p:spPr>
          <a:xfrm>
            <a:off x="4340859" y="2058145"/>
            <a:ext cx="3375381" cy="3375381"/>
          </a:xfrm>
          <a:prstGeom prst="ellipse">
            <a:avLst/>
          </a:prstGeom>
          <a:noFill/>
          <a:ln w="12700" cap="flat" cmpd="sng" algn="ctr">
            <a:gradFill>
              <a:gsLst>
                <a:gs pos="0">
                  <a:schemeClr val="accent1">
                    <a:alpha val="70000"/>
                  </a:schemeClr>
                </a:gs>
                <a:gs pos="100000">
                  <a:schemeClr val="accent1">
                    <a:alpha val="70000"/>
                  </a:schemeClr>
                </a:gs>
                <a:gs pos="24000">
                  <a:schemeClr val="accent1">
                    <a:alpha val="0"/>
                  </a:schemeClr>
                </a:gs>
                <a:gs pos="75000">
                  <a:schemeClr val="accent1">
                    <a:alpha val="0"/>
                  </a:scheme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400" b="0" i="0" u="none" strike="noStrike" kern="0" cap="none" spc="0" normalizeH="0" baseline="0" noProof="0">
              <a:ln>
                <a:noFill/>
              </a:ln>
              <a:solidFill>
                <a:prstClr val="white"/>
              </a:solidFill>
              <a:effectLst/>
              <a:uLnTx/>
              <a:uFillTx/>
              <a:latin typeface="+mn-ea"/>
              <a:cs typeface="+mn-cs"/>
            </a:endParaRPr>
          </a:p>
        </p:txBody>
      </p:sp>
      <p:sp>
        <p:nvSpPr>
          <p:cNvPr id="22" name="15"/>
          <p:cNvSpPr/>
          <p:nvPr>
            <p:custDataLst>
              <p:tags r:id="rId9"/>
            </p:custDataLst>
          </p:nvPr>
        </p:nvSpPr>
        <p:spPr>
          <a:xfrm>
            <a:off x="5177413" y="2986497"/>
            <a:ext cx="1897112" cy="1791991"/>
          </a:xfrm>
          <a:prstGeom prst="ellipse">
            <a:avLst/>
          </a:prstGeom>
          <a:gradFill flip="none" rotWithShape="1">
            <a:gsLst>
              <a:gs pos="42000">
                <a:schemeClr val="accent1">
                  <a:alpha val="0"/>
                </a:schemeClr>
              </a:gs>
              <a:gs pos="87000">
                <a:schemeClr val="accent1">
                  <a:alpha val="50000"/>
                </a:schemeClr>
              </a:gs>
            </a:gsLst>
            <a:path path="circle">
              <a:fillToRect l="50000" t="50000" r="50000" b="50000"/>
            </a:path>
            <a:tileRect/>
          </a:gradFill>
          <a:ln w="12700" cap="flat" cmpd="sng" algn="ctr">
            <a:noFill/>
            <a:prstDash val="solid"/>
            <a:miter lim="800000"/>
          </a:ln>
          <a:effectLst/>
        </p:spPr>
        <p:txBody>
          <a:bodyPr rtlCol="0" anchor="ctr"/>
          <a:lstStyle/>
          <a:p>
            <a:pPr marR="0" lvl="0" indent="0" algn="ctr" defTabSz="914400" fontAlgn="auto">
              <a:lnSpc>
                <a:spcPct val="100000"/>
              </a:lnSpc>
              <a:spcBef>
                <a:spcPts val="0"/>
              </a:spcBef>
              <a:spcAft>
                <a:spcPts val="0"/>
              </a:spcAft>
              <a:buClrTx/>
              <a:buSzTx/>
              <a:buFontTx/>
              <a:buNone/>
            </a:pPr>
            <a:r>
              <a:rPr kumimoji="0" lang="en-US" altLang="zh-CN" sz="1600" b="1" i="0" u="none" strike="noStrike" cap="none" spc="0" normalizeH="0" baseline="0" dirty="0">
                <a:solidFill>
                  <a:srgbClr val="2844CB"/>
                </a:solidFill>
                <a:latin typeface="Times New Roman" panose="02020603050405020304" charset="0"/>
                <a:ea typeface="微软雅黑" panose="020B0503020204020204" charset="-122"/>
                <a:cs typeface="Times New Roman" panose="02020603050405020304" charset="0"/>
              </a:rPr>
              <a:t>Applications in Chemical and Power Industries</a:t>
            </a:r>
          </a:p>
        </p:txBody>
      </p:sp>
      <p:sp>
        <p:nvSpPr>
          <p:cNvPr id="24" name="13"/>
          <p:cNvSpPr/>
          <p:nvPr>
            <p:custDataLst>
              <p:tags r:id="rId10"/>
            </p:custDataLst>
          </p:nvPr>
        </p:nvSpPr>
        <p:spPr bwMode="auto">
          <a:xfrm rot="5400000" flipH="1">
            <a:off x="8074429" y="2813160"/>
            <a:ext cx="264993" cy="264993"/>
          </a:xfrm>
          <a:prstGeom prst="ellipse">
            <a:avLst/>
          </a:prstGeom>
          <a:solidFill>
            <a:schemeClr val="accent2">
              <a:alpha val="30000"/>
            </a:scheme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25" name="12"/>
          <p:cNvSpPr/>
          <p:nvPr>
            <p:custDataLst>
              <p:tags r:id="rId11"/>
            </p:custDataLst>
          </p:nvPr>
        </p:nvSpPr>
        <p:spPr bwMode="auto">
          <a:xfrm rot="5400000" flipH="1">
            <a:off x="8133483" y="2872214"/>
            <a:ext cx="163705" cy="163705"/>
          </a:xfrm>
          <a:prstGeom prst="ellipse">
            <a:avLst/>
          </a:prstGeom>
          <a:solidFill>
            <a:schemeClr val="accent2"/>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28" name="11"/>
          <p:cNvSpPr/>
          <p:nvPr>
            <p:custDataLst>
              <p:tags r:id="rId12"/>
            </p:custDataLst>
          </p:nvPr>
        </p:nvSpPr>
        <p:spPr bwMode="auto">
          <a:xfrm rot="5400000" flipH="1">
            <a:off x="8193808" y="2932539"/>
            <a:ext cx="58583" cy="58583"/>
          </a:xfrm>
          <a:prstGeom prst="ellipse">
            <a:avLst/>
          </a:prstGeom>
          <a:solidFill>
            <a:sysClr val="window" lastClr="FFFFF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29" name="10"/>
          <p:cNvSpPr/>
          <p:nvPr>
            <p:custDataLst>
              <p:tags r:id="rId13"/>
            </p:custDataLst>
          </p:nvPr>
        </p:nvSpPr>
        <p:spPr bwMode="auto">
          <a:xfrm rot="5400000" flipH="1" flipV="1">
            <a:off x="8044989" y="4814680"/>
            <a:ext cx="264993" cy="264993"/>
          </a:xfrm>
          <a:prstGeom prst="ellipse">
            <a:avLst/>
          </a:prstGeom>
          <a:solidFill>
            <a:schemeClr val="accent2">
              <a:alpha val="30000"/>
            </a:scheme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30" name="9"/>
          <p:cNvSpPr/>
          <p:nvPr>
            <p:custDataLst>
              <p:tags r:id="rId14"/>
            </p:custDataLst>
          </p:nvPr>
        </p:nvSpPr>
        <p:spPr bwMode="auto">
          <a:xfrm rot="5400000" flipH="1" flipV="1">
            <a:off x="8104044" y="4873734"/>
            <a:ext cx="163705" cy="163705"/>
          </a:xfrm>
          <a:prstGeom prst="ellipse">
            <a:avLst/>
          </a:prstGeom>
          <a:solidFill>
            <a:schemeClr val="accent2"/>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31" name="8"/>
          <p:cNvSpPr/>
          <p:nvPr>
            <p:custDataLst>
              <p:tags r:id="rId15"/>
            </p:custDataLst>
          </p:nvPr>
        </p:nvSpPr>
        <p:spPr bwMode="auto">
          <a:xfrm rot="5400000" flipH="1" flipV="1">
            <a:off x="8164369" y="4934059"/>
            <a:ext cx="58583" cy="58583"/>
          </a:xfrm>
          <a:prstGeom prst="ellipse">
            <a:avLst/>
          </a:prstGeom>
          <a:solidFill>
            <a:sysClr val="window" lastClr="FFFFF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32" name="弧形 31"/>
          <p:cNvSpPr/>
          <p:nvPr>
            <p:custDataLst>
              <p:tags r:id="rId16"/>
            </p:custDataLst>
          </p:nvPr>
        </p:nvSpPr>
        <p:spPr>
          <a:xfrm>
            <a:off x="5003164" y="2718545"/>
            <a:ext cx="2235471" cy="2235471"/>
          </a:xfrm>
          <a:prstGeom prst="arc">
            <a:avLst/>
          </a:prstGeom>
          <a:ln w="22225">
            <a:gradFill>
              <a:gsLst>
                <a:gs pos="0">
                  <a:schemeClr val="accent1">
                    <a:alpha val="0"/>
                  </a:schemeClr>
                </a:gs>
                <a:gs pos="100000">
                  <a:schemeClr val="accent1">
                    <a:alpha val="65000"/>
                  </a:schemeClr>
                </a:gs>
              </a:gsLst>
              <a:lin ang="0" scaled="1"/>
            </a:gradFill>
            <a:tailEnd type="ova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mn-ea"/>
              <a:sym typeface="MiSans Normal" panose="00000500000000000000" charset="-122"/>
            </a:endParaRPr>
          </a:p>
        </p:txBody>
      </p:sp>
      <p:sp>
        <p:nvSpPr>
          <p:cNvPr id="33" name="弧形 32"/>
          <p:cNvSpPr/>
          <p:nvPr>
            <p:custDataLst>
              <p:tags r:id="rId17"/>
            </p:custDataLst>
          </p:nvPr>
        </p:nvSpPr>
        <p:spPr>
          <a:xfrm>
            <a:off x="5003164" y="2718545"/>
            <a:ext cx="2235471" cy="2235471"/>
          </a:xfrm>
          <a:prstGeom prst="arc">
            <a:avLst>
              <a:gd name="adj1" fmla="val 4406644"/>
              <a:gd name="adj2" fmla="val 10195557"/>
            </a:avLst>
          </a:prstGeom>
          <a:ln w="22225">
            <a:gradFill>
              <a:gsLst>
                <a:gs pos="0">
                  <a:schemeClr val="accent1">
                    <a:alpha val="0"/>
                  </a:schemeClr>
                </a:gs>
                <a:gs pos="100000">
                  <a:schemeClr val="accent1">
                    <a:alpha val="65000"/>
                  </a:schemeClr>
                </a:gs>
              </a:gsLst>
              <a:lin ang="10800000" scaled="1"/>
            </a:gradFill>
            <a:tailEnd type="ova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mn-ea"/>
              <a:sym typeface="MiSans Normal" panose="00000500000000000000" charset="-122"/>
            </a:endParaRPr>
          </a:p>
        </p:txBody>
      </p:sp>
      <p:sp>
        <p:nvSpPr>
          <p:cNvPr id="34" name="7"/>
          <p:cNvSpPr/>
          <p:nvPr>
            <p:custDataLst>
              <p:tags r:id="rId18"/>
            </p:custDataLst>
          </p:nvPr>
        </p:nvSpPr>
        <p:spPr bwMode="auto">
          <a:xfrm rot="5400000" flipV="1">
            <a:off x="3999864" y="4814680"/>
            <a:ext cx="264993" cy="264993"/>
          </a:xfrm>
          <a:prstGeom prst="ellipse">
            <a:avLst/>
          </a:prstGeom>
          <a:solidFill>
            <a:schemeClr val="accent1">
              <a:alpha val="30000"/>
            </a:scheme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35" name="6"/>
          <p:cNvSpPr/>
          <p:nvPr>
            <p:custDataLst>
              <p:tags r:id="rId19"/>
            </p:custDataLst>
          </p:nvPr>
        </p:nvSpPr>
        <p:spPr bwMode="auto">
          <a:xfrm rot="5400000" flipV="1">
            <a:off x="4058919" y="4873735"/>
            <a:ext cx="163705" cy="163705"/>
          </a:xfrm>
          <a:prstGeom prst="ellipse">
            <a:avLst/>
          </a:prstGeom>
          <a:solidFill>
            <a:schemeClr val="accent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36" name="5"/>
          <p:cNvSpPr/>
          <p:nvPr>
            <p:custDataLst>
              <p:tags r:id="rId20"/>
            </p:custDataLst>
          </p:nvPr>
        </p:nvSpPr>
        <p:spPr bwMode="auto">
          <a:xfrm rot="5400000" flipV="1">
            <a:off x="4119244" y="4934060"/>
            <a:ext cx="58583" cy="58583"/>
          </a:xfrm>
          <a:prstGeom prst="ellipse">
            <a:avLst/>
          </a:prstGeom>
          <a:solidFill>
            <a:sysClr val="window" lastClr="FFFFF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37" name="4"/>
          <p:cNvSpPr/>
          <p:nvPr>
            <p:custDataLst>
              <p:tags r:id="rId21"/>
            </p:custDataLst>
          </p:nvPr>
        </p:nvSpPr>
        <p:spPr bwMode="auto">
          <a:xfrm rot="5400000">
            <a:off x="4060824" y="2813160"/>
            <a:ext cx="264993" cy="264993"/>
          </a:xfrm>
          <a:prstGeom prst="ellipse">
            <a:avLst/>
          </a:prstGeom>
          <a:solidFill>
            <a:schemeClr val="accent1">
              <a:alpha val="30000"/>
            </a:scheme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38" name="3"/>
          <p:cNvSpPr/>
          <p:nvPr>
            <p:custDataLst>
              <p:tags r:id="rId22"/>
            </p:custDataLst>
          </p:nvPr>
        </p:nvSpPr>
        <p:spPr bwMode="auto">
          <a:xfrm rot="5400000">
            <a:off x="4119878" y="2872215"/>
            <a:ext cx="163705" cy="163705"/>
          </a:xfrm>
          <a:prstGeom prst="ellipse">
            <a:avLst/>
          </a:prstGeom>
          <a:solidFill>
            <a:schemeClr val="accent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39" name="3"/>
          <p:cNvSpPr/>
          <p:nvPr>
            <p:custDataLst>
              <p:tags r:id="rId23"/>
            </p:custDataLst>
          </p:nvPr>
        </p:nvSpPr>
        <p:spPr bwMode="auto">
          <a:xfrm rot="5400000" flipV="1">
            <a:off x="4180839" y="2933175"/>
            <a:ext cx="58583" cy="58583"/>
          </a:xfrm>
          <a:prstGeom prst="ellipse">
            <a:avLst/>
          </a:prstGeom>
          <a:solidFill>
            <a:sysClr val="window" lastClr="FFFFF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0" cap="none" spc="0" normalizeH="0" baseline="0" noProof="0">
              <a:ln>
                <a:noFill/>
              </a:ln>
              <a:solidFill>
                <a:prstClr val="white"/>
              </a:solidFill>
              <a:effectLst/>
              <a:uLnTx/>
              <a:uFillTx/>
              <a:latin typeface="+mn-ea"/>
            </a:endParaRPr>
          </a:p>
        </p:txBody>
      </p:sp>
      <p:sp>
        <p:nvSpPr>
          <p:cNvPr id="40" name="2"/>
          <p:cNvSpPr/>
          <p:nvPr>
            <p:custDataLst>
              <p:tags r:id="rId24"/>
            </p:custDataLst>
          </p:nvPr>
        </p:nvSpPr>
        <p:spPr>
          <a:xfrm>
            <a:off x="835660" y="2336800"/>
            <a:ext cx="3216275" cy="499745"/>
          </a:xfrm>
          <a:custGeom>
            <a:avLst/>
            <a:gdLst>
              <a:gd name="connsiteX0" fmla="*/ 3133344 w 3133344"/>
              <a:gd name="connsiteY0" fmla="*/ 499872 h 499872"/>
              <a:gd name="connsiteX1" fmla="*/ 2633472 w 3133344"/>
              <a:gd name="connsiteY1" fmla="*/ 0 h 499872"/>
              <a:gd name="connsiteX2" fmla="*/ 0 w 3133344"/>
              <a:gd name="connsiteY2" fmla="*/ 0 h 499872"/>
            </a:gdLst>
            <a:ahLst/>
            <a:cxnLst>
              <a:cxn ang="0">
                <a:pos x="connsiteX0" y="connsiteY0"/>
              </a:cxn>
              <a:cxn ang="0">
                <a:pos x="connsiteX1" y="connsiteY1"/>
              </a:cxn>
              <a:cxn ang="0">
                <a:pos x="connsiteX2" y="connsiteY2"/>
              </a:cxn>
            </a:cxnLst>
            <a:rect l="l" t="t" r="r" b="b"/>
            <a:pathLst>
              <a:path w="3133344" h="499872">
                <a:moveTo>
                  <a:pt x="3133344" y="499872"/>
                </a:moveTo>
                <a:lnTo>
                  <a:pt x="2633472" y="0"/>
                </a:lnTo>
                <a:lnTo>
                  <a:pt x="0" y="0"/>
                </a:lnTo>
              </a:path>
            </a:pathLst>
          </a:custGeom>
          <a:noFill/>
          <a:ln w="12700" cap="flat" cmpd="sng" algn="ctr">
            <a:gradFill>
              <a:gsLst>
                <a:gs pos="0">
                  <a:sysClr val="window" lastClr="FFFFFF"/>
                </a:gs>
                <a:gs pos="26000">
                  <a:schemeClr val="accent1">
                    <a:alpha val="100000"/>
                  </a:schemeClr>
                </a:gs>
                <a:gs pos="100000">
                  <a:schemeClr val="accent1">
                    <a:alpha val="0"/>
                  </a:scheme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n-ea"/>
              <a:cs typeface="+mn-cs"/>
            </a:endParaRPr>
          </a:p>
        </p:txBody>
      </p:sp>
      <p:sp>
        <p:nvSpPr>
          <p:cNvPr id="41" name="矩形 40"/>
          <p:cNvSpPr/>
          <p:nvPr>
            <p:custDataLst>
              <p:tags r:id="rId25"/>
            </p:custDataLst>
          </p:nvPr>
        </p:nvSpPr>
        <p:spPr>
          <a:xfrm>
            <a:off x="675005" y="1897722"/>
            <a:ext cx="4238625" cy="443230"/>
          </a:xfrm>
          <a:prstGeom prst="rect">
            <a:avLst/>
          </a:prstGeom>
          <a:noFill/>
        </p:spPr>
        <p:txBody>
          <a:bodyPr wrap="square" lIns="0" tIns="0" rIns="0" bIns="0" rtlCol="0" anchor="ctr" anchorCtr="0">
            <a:noAutofit/>
          </a:bodyPr>
          <a:lstStyle/>
          <a:p>
            <a:pPr marL="0" indent="0" algn="l">
              <a:lnSpc>
                <a:spcPct val="100000"/>
              </a:lnSpc>
              <a:spcBef>
                <a:spcPts val="0"/>
              </a:spcBef>
              <a:spcAft>
                <a:spcPts val="0"/>
              </a:spcAft>
              <a:buSzPct val="100000"/>
              <a:buNone/>
            </a:pPr>
            <a:r>
              <a:rPr lang="en-US" altLang="zh-CN" sz="2400" b="1" dirty="0">
                <a:solidFill>
                  <a:srgbClr val="2844CB"/>
                </a:solidFill>
                <a:latin typeface="Times New Roman" panose="02020603050405020304" charset="0"/>
                <a:ea typeface="微软雅黑" panose="020B0503020204020204" charset="-122"/>
                <a:cs typeface="Times New Roman" panose="02020603050405020304" charset="0"/>
                <a:sym typeface="+mn-ea"/>
              </a:rPr>
              <a:t>Acid and Alkali Resistance</a:t>
            </a:r>
            <a:endParaRPr lang="en-US" altLang="zh-CN" sz="2400" b="1" spc="220" dirty="0">
              <a:solidFill>
                <a:schemeClr val="accent1"/>
              </a:solidFill>
              <a:uFillTx/>
              <a:latin typeface="Arial" panose="020B0604020202020204" pitchFamily="34" charset="0"/>
              <a:ea typeface="微软雅黑" panose="020B0503020204020204" charset="-122"/>
              <a:cs typeface="MiSans Normal" panose="00000500000000000000" charset="-122"/>
              <a:sym typeface="+mn-lt"/>
            </a:endParaRPr>
          </a:p>
        </p:txBody>
      </p:sp>
      <p:sp>
        <p:nvSpPr>
          <p:cNvPr id="42" name="矩形 41"/>
          <p:cNvSpPr/>
          <p:nvPr>
            <p:custDataLst>
              <p:tags r:id="rId26"/>
            </p:custDataLst>
          </p:nvPr>
        </p:nvSpPr>
        <p:spPr>
          <a:xfrm>
            <a:off x="828040" y="2419985"/>
            <a:ext cx="2736215" cy="139319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en-US" altLang="zh-CN" b="1" dirty="0">
                <a:solidFill>
                  <a:schemeClr val="tx1">
                    <a:lumMod val="85000"/>
                    <a:lumOff val="15000"/>
                  </a:schemeClr>
                </a:solidFill>
                <a:latin typeface="Times New Roman" panose="02020603050405020304" charset="0"/>
                <a:cs typeface="Times New Roman" panose="02020603050405020304" charset="0"/>
                <a:sym typeface="MiSans Normal" panose="00000500000000000000" charset="-122"/>
              </a:rPr>
              <a:t>Suitable for acid/alkali-resistant piping, unaffected by corrosive chemicals.</a:t>
            </a:r>
          </a:p>
          <a:p>
            <a:pPr algn="l">
              <a:lnSpc>
                <a:spcPct val="150000"/>
              </a:lnSpc>
              <a:spcBef>
                <a:spcPct val="0"/>
              </a:spcBef>
              <a:spcAft>
                <a:spcPct val="0"/>
              </a:spcAft>
            </a:pPr>
            <a:r>
              <a:rPr lang="en-US" altLang="zh-CN" b="1" dirty="0">
                <a:solidFill>
                  <a:schemeClr val="tx1">
                    <a:lumMod val="85000"/>
                    <a:lumOff val="15000"/>
                  </a:schemeClr>
                </a:solidFill>
                <a:latin typeface="Times New Roman" panose="02020603050405020304" charset="0"/>
                <a:cs typeface="Times New Roman" panose="02020603050405020304" charset="0"/>
                <a:sym typeface="MiSans Normal" panose="00000500000000000000" charset="-122"/>
              </a:rPr>
              <a:t> </a:t>
            </a:r>
          </a:p>
        </p:txBody>
      </p:sp>
      <p:sp>
        <p:nvSpPr>
          <p:cNvPr id="43" name="矩形 42"/>
          <p:cNvSpPr/>
          <p:nvPr>
            <p:custDataLst>
              <p:tags r:id="rId27"/>
            </p:custDataLst>
          </p:nvPr>
        </p:nvSpPr>
        <p:spPr>
          <a:xfrm>
            <a:off x="8088630" y="2140410"/>
            <a:ext cx="3079750" cy="309245"/>
          </a:xfrm>
          <a:prstGeom prst="rect">
            <a:avLst/>
          </a:prstGeom>
          <a:noFill/>
        </p:spPr>
        <p:txBody>
          <a:bodyPr wrap="square" lIns="0" tIns="0" rIns="0" bIns="0" rtlCol="0" anchor="ctr" anchorCtr="0">
            <a:noAutofit/>
          </a:bodyPr>
          <a:lstStyle/>
          <a:p>
            <a:pPr algn="r">
              <a:spcBef>
                <a:spcPct val="0"/>
              </a:spcBef>
              <a:spcAft>
                <a:spcPct val="0"/>
              </a:spcAft>
            </a:pPr>
            <a:r>
              <a:rPr lang="en-US" altLang="zh-CN" sz="2400" b="1" dirty="0">
                <a:solidFill>
                  <a:srgbClr val="2844CB"/>
                </a:solidFill>
                <a:latin typeface="Times New Roman" panose="02020603050405020304" charset="0"/>
                <a:ea typeface="微软雅黑" panose="020B0503020204020204" charset="-122"/>
                <a:cs typeface="Times New Roman" panose="02020603050405020304" charset="0"/>
                <a:sym typeface="+mn-lt"/>
              </a:rPr>
              <a:t>Solvent Resistance</a:t>
            </a:r>
          </a:p>
          <a:p>
            <a:pPr algn="r">
              <a:spcBef>
                <a:spcPct val="0"/>
              </a:spcBef>
              <a:spcAft>
                <a:spcPct val="0"/>
              </a:spcAft>
            </a:pPr>
            <a:endParaRPr lang="zh-CN" altLang="en-US" sz="2000" b="1" spc="220" dirty="0">
              <a:solidFill>
                <a:schemeClr val="accent1"/>
              </a:solidFill>
              <a:uFillTx/>
              <a:latin typeface="Arial" panose="020B0604020202020204" pitchFamily="34" charset="0"/>
              <a:ea typeface="微软雅黑" panose="020B0503020204020204" charset="-122"/>
              <a:cs typeface="MiSans Normal" panose="00000500000000000000" charset="-122"/>
              <a:sym typeface="+mn-lt"/>
            </a:endParaRPr>
          </a:p>
        </p:txBody>
      </p:sp>
      <p:sp>
        <p:nvSpPr>
          <p:cNvPr id="44" name="矩形 43"/>
          <p:cNvSpPr/>
          <p:nvPr>
            <p:custDataLst>
              <p:tags r:id="rId28"/>
            </p:custDataLst>
          </p:nvPr>
        </p:nvSpPr>
        <p:spPr>
          <a:xfrm>
            <a:off x="8627745" y="2419985"/>
            <a:ext cx="2736215" cy="1393190"/>
          </a:xfrm>
          <a:prstGeom prst="rect">
            <a:avLst/>
          </a:prstGeom>
          <a:noFill/>
        </p:spPr>
        <p:txBody>
          <a:bodyPr wrap="square" lIns="0" tIns="0" rIns="0" bIns="0" rtlCol="0" anchor="t" anchorCtr="0">
            <a:noAutofit/>
          </a:bodyPr>
          <a:lstStyle/>
          <a:p>
            <a:pPr indent="0" algn="l" fontAlgn="auto">
              <a:lnSpc>
                <a:spcPct val="100000"/>
              </a:lnSpc>
              <a:spcBef>
                <a:spcPct val="0"/>
              </a:spcBef>
              <a:spcAft>
                <a:spcPct val="0"/>
              </a:spcAft>
            </a:pPr>
            <a:r>
              <a:rPr lang="en-US" altLang="zh-CN" sz="1800" b="1" dirty="0">
                <a:solidFill>
                  <a:schemeClr val="tx1">
                    <a:lumMod val="85000"/>
                    <a:lumOff val="15000"/>
                  </a:schemeClr>
                </a:solidFill>
                <a:latin typeface="Times New Roman" panose="02020603050405020304" charset="0"/>
                <a:cs typeface="Times New Roman" panose="02020603050405020304" charset="0"/>
                <a:sym typeface="MiSans Normal" panose="00000500000000000000" charset="-122"/>
              </a:rPr>
              <a:t>Used in valve seals, coating seals, and tank roof seals, offering excellent resistance to solvents.</a:t>
            </a:r>
          </a:p>
        </p:txBody>
      </p:sp>
      <p:sp>
        <p:nvSpPr>
          <p:cNvPr id="45" name="1"/>
          <p:cNvSpPr/>
          <p:nvPr>
            <p:custDataLst>
              <p:tags r:id="rId29"/>
            </p:custDataLst>
          </p:nvPr>
        </p:nvSpPr>
        <p:spPr>
          <a:xfrm>
            <a:off x="835660" y="4425315"/>
            <a:ext cx="3216275" cy="499745"/>
          </a:xfrm>
          <a:custGeom>
            <a:avLst/>
            <a:gdLst>
              <a:gd name="connsiteX0" fmla="*/ 3133344 w 3133344"/>
              <a:gd name="connsiteY0" fmla="*/ 499872 h 499872"/>
              <a:gd name="connsiteX1" fmla="*/ 2633472 w 3133344"/>
              <a:gd name="connsiteY1" fmla="*/ 0 h 499872"/>
              <a:gd name="connsiteX2" fmla="*/ 0 w 3133344"/>
              <a:gd name="connsiteY2" fmla="*/ 0 h 499872"/>
            </a:gdLst>
            <a:ahLst/>
            <a:cxnLst>
              <a:cxn ang="0">
                <a:pos x="connsiteX0" y="connsiteY0"/>
              </a:cxn>
              <a:cxn ang="0">
                <a:pos x="connsiteX1" y="connsiteY1"/>
              </a:cxn>
              <a:cxn ang="0">
                <a:pos x="connsiteX2" y="connsiteY2"/>
              </a:cxn>
            </a:cxnLst>
            <a:rect l="l" t="t" r="r" b="b"/>
            <a:pathLst>
              <a:path w="3133344" h="499872">
                <a:moveTo>
                  <a:pt x="3133344" y="499872"/>
                </a:moveTo>
                <a:lnTo>
                  <a:pt x="2633472" y="0"/>
                </a:lnTo>
                <a:lnTo>
                  <a:pt x="0" y="0"/>
                </a:lnTo>
              </a:path>
            </a:pathLst>
          </a:custGeom>
          <a:noFill/>
          <a:ln w="12700" cap="flat" cmpd="sng" algn="ctr">
            <a:gradFill>
              <a:gsLst>
                <a:gs pos="0">
                  <a:sysClr val="window" lastClr="FFFFFF"/>
                </a:gs>
                <a:gs pos="26000">
                  <a:schemeClr val="accent1">
                    <a:alpha val="100000"/>
                  </a:schemeClr>
                </a:gs>
                <a:gs pos="100000">
                  <a:schemeClr val="accent1">
                    <a:alpha val="0"/>
                  </a:scheme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n-ea"/>
              <a:cs typeface="+mn-cs"/>
            </a:endParaRPr>
          </a:p>
        </p:txBody>
      </p:sp>
      <p:sp>
        <p:nvSpPr>
          <p:cNvPr id="46" name="矩形 45"/>
          <p:cNvSpPr/>
          <p:nvPr>
            <p:custDataLst>
              <p:tags r:id="rId30"/>
            </p:custDataLst>
          </p:nvPr>
        </p:nvSpPr>
        <p:spPr>
          <a:xfrm>
            <a:off x="-89012" y="3976484"/>
            <a:ext cx="3556000" cy="443230"/>
          </a:xfrm>
          <a:prstGeom prst="rect">
            <a:avLst/>
          </a:prstGeom>
          <a:noFill/>
        </p:spPr>
        <p:txBody>
          <a:bodyPr wrap="square" lIns="0" tIns="0" rIns="0" bIns="0" rtlCol="0" anchor="ctr" anchorCtr="0">
            <a:noAutofit/>
          </a:bodyPr>
          <a:lstStyle/>
          <a:p>
            <a:pPr algn="r">
              <a:spcBef>
                <a:spcPct val="0"/>
              </a:spcBef>
              <a:spcAft>
                <a:spcPct val="0"/>
              </a:spcAft>
            </a:pPr>
            <a:r>
              <a:rPr lang="en-US" altLang="zh-CN" sz="2400" b="1" dirty="0">
                <a:solidFill>
                  <a:srgbClr val="2844CB"/>
                </a:solidFill>
                <a:latin typeface="Times New Roman" panose="02020603050405020304" charset="0"/>
                <a:ea typeface="微软雅黑" panose="020B0503020204020204" charset="-122"/>
                <a:cs typeface="Times New Roman" panose="02020603050405020304" charset="0"/>
                <a:sym typeface="+mn-ea"/>
              </a:rPr>
              <a:t>Weather Resistance</a:t>
            </a:r>
          </a:p>
        </p:txBody>
      </p:sp>
      <p:sp>
        <p:nvSpPr>
          <p:cNvPr id="47" name="矩形 46"/>
          <p:cNvSpPr/>
          <p:nvPr>
            <p:custDataLst>
              <p:tags r:id="rId31"/>
            </p:custDataLst>
          </p:nvPr>
        </p:nvSpPr>
        <p:spPr>
          <a:xfrm>
            <a:off x="828040" y="4508500"/>
            <a:ext cx="2736215" cy="1393190"/>
          </a:xfrm>
          <a:prstGeom prst="rect">
            <a:avLst/>
          </a:prstGeom>
          <a:noFill/>
        </p:spPr>
        <p:txBody>
          <a:bodyPr wrap="square" lIns="0" tIns="0" rIns="0" bIns="0" rtlCol="0" anchor="t" anchorCtr="0">
            <a:noAutofit/>
          </a:bodyPr>
          <a:lstStyle/>
          <a:p>
            <a:pPr marL="0" lvl="0" indent="0" algn="just">
              <a:lnSpc>
                <a:spcPct val="120000"/>
              </a:lnSpc>
              <a:spcBef>
                <a:spcPts val="0"/>
              </a:spcBef>
              <a:spcAft>
                <a:spcPts val="800"/>
              </a:spcAft>
              <a:buSzPct val="100000"/>
              <a:buNone/>
            </a:pPr>
            <a:r>
              <a:rPr lang="en-US" altLang="zh-CN" b="1" dirty="0">
                <a:solidFill>
                  <a:schemeClr val="tx1">
                    <a:lumMod val="85000"/>
                    <a:lumOff val="15000"/>
                  </a:schemeClr>
                </a:solidFill>
                <a:latin typeface="Times New Roman" panose="02020603050405020304" charset="0"/>
                <a:cs typeface="Times New Roman" panose="02020603050405020304" charset="0"/>
                <a:sym typeface="MiSans Normal" panose="00000500000000000000" charset="-122"/>
              </a:rPr>
              <a:t>Ideal for outdoor cable sheathing, providing long-term oxidation resistance to ensure reliable power transmission.</a:t>
            </a:r>
            <a:endParaRPr lang="en-US" altLang="zh-CN" sz="2400" b="1" dirty="0">
              <a:solidFill>
                <a:schemeClr val="tx1">
                  <a:lumMod val="85000"/>
                  <a:lumOff val="15000"/>
                </a:schemeClr>
              </a:solidFill>
              <a:latin typeface="Times New Roman" panose="02020603050405020304" charset="0"/>
              <a:cs typeface="Times New Roman" panose="02020603050405020304" charset="0"/>
              <a:sym typeface="MiSans Normal" panose="00000500000000000000" charset="-122"/>
            </a:endParaRPr>
          </a:p>
          <a:p>
            <a:pPr marL="0" lvl="0" indent="0" algn="just">
              <a:lnSpc>
                <a:spcPct val="120000"/>
              </a:lnSpc>
              <a:spcBef>
                <a:spcPts val="0"/>
              </a:spcBef>
              <a:spcAft>
                <a:spcPts val="800"/>
              </a:spcAft>
              <a:buSzPct val="100000"/>
              <a:buNone/>
            </a:pPr>
            <a:endParaRPr lang="en-US" altLang="zh-CN" sz="2400" b="1" spc="180" dirty="0">
              <a:solidFill>
                <a:schemeClr val="tx1">
                  <a:lumMod val="75000"/>
                  <a:lumOff val="25000"/>
                </a:schemeClr>
              </a:solidFill>
              <a:uFillTx/>
              <a:latin typeface="Arial" panose="020B0604020202020204" pitchFamily="34" charset="0"/>
              <a:ea typeface="微软雅黑" panose="020B0503020204020204" charset="-122"/>
              <a:sym typeface="MiSans Normal" panose="00000500000000000000" charset="-122"/>
            </a:endParaRPr>
          </a:p>
        </p:txBody>
      </p:sp>
      <p:sp>
        <p:nvSpPr>
          <p:cNvPr id="48" name="矩形 47"/>
          <p:cNvSpPr/>
          <p:nvPr>
            <p:custDataLst>
              <p:tags r:id="rId32"/>
            </p:custDataLst>
          </p:nvPr>
        </p:nvSpPr>
        <p:spPr>
          <a:xfrm>
            <a:off x="7700356" y="4023071"/>
            <a:ext cx="3874770" cy="443230"/>
          </a:xfrm>
          <a:prstGeom prst="rect">
            <a:avLst/>
          </a:prstGeom>
          <a:noFill/>
        </p:spPr>
        <p:txBody>
          <a:bodyPr wrap="square" lIns="0" tIns="0" rIns="0" bIns="0" rtlCol="0" anchor="ctr" anchorCtr="0">
            <a:noAutofit/>
          </a:bodyPr>
          <a:lstStyle/>
          <a:p>
            <a:pPr algn="r">
              <a:spcBef>
                <a:spcPct val="0"/>
              </a:spcBef>
              <a:spcAft>
                <a:spcPct val="0"/>
              </a:spcAft>
            </a:pPr>
            <a:r>
              <a:rPr lang="en-US" altLang="zh-CN" sz="2400" b="1" dirty="0">
                <a:solidFill>
                  <a:srgbClr val="2844CB"/>
                </a:solidFill>
                <a:latin typeface="Times New Roman" panose="02020603050405020304" charset="0"/>
                <a:ea typeface="微软雅黑" panose="020B0503020204020204" charset="-122"/>
                <a:cs typeface="Times New Roman" panose="02020603050405020304" charset="0"/>
                <a:sym typeface="MiSans Normal" panose="00000500000000000000" charset="-122"/>
              </a:rPr>
              <a:t>Transformer Oil Resistance </a:t>
            </a:r>
          </a:p>
        </p:txBody>
      </p:sp>
      <p:sp>
        <p:nvSpPr>
          <p:cNvPr id="49" name="矩形 48"/>
          <p:cNvSpPr/>
          <p:nvPr>
            <p:custDataLst>
              <p:tags r:id="rId33"/>
            </p:custDataLst>
          </p:nvPr>
        </p:nvSpPr>
        <p:spPr>
          <a:xfrm>
            <a:off x="8627745" y="4508500"/>
            <a:ext cx="2736215" cy="1393190"/>
          </a:xfrm>
          <a:prstGeom prst="rect">
            <a:avLst/>
          </a:prstGeom>
          <a:noFill/>
        </p:spPr>
        <p:txBody>
          <a:bodyPr wrap="square" lIns="0" tIns="0" rIns="0" bIns="0" rtlCol="0" anchor="t" anchorCtr="0">
            <a:noAutofit/>
          </a:bodyPr>
          <a:lstStyle/>
          <a:p>
            <a:pPr algn="l">
              <a:lnSpc>
                <a:spcPct val="100000"/>
              </a:lnSpc>
              <a:buClrTx/>
              <a:buSzTx/>
              <a:buFontTx/>
            </a:pPr>
            <a:r>
              <a:rPr lang="en-US" altLang="zh-CN" b="1" dirty="0">
                <a:solidFill>
                  <a:schemeClr val="tx1"/>
                </a:solidFill>
                <a:latin typeface="Times New Roman" panose="02020603050405020304" charset="0"/>
                <a:cs typeface="Times New Roman" panose="02020603050405020304" charset="0"/>
                <a:sym typeface="MiSans Normal" panose="00000500000000000000" charset="-122"/>
              </a:rPr>
              <a:t>Applied in transformer seals, with a dielectric loss of &lt;0.5% in transformer oil.</a:t>
            </a:r>
          </a:p>
        </p:txBody>
      </p:sp>
      <p:sp>
        <p:nvSpPr>
          <p:cNvPr id="65" name="图文框 64"/>
          <p:cNvSpPr/>
          <p:nvPr>
            <p:custDataLst>
              <p:tags r:id="rId34"/>
            </p:custDataLst>
          </p:nvPr>
        </p:nvSpPr>
        <p:spPr>
          <a:xfrm>
            <a:off x="457204" y="739779"/>
            <a:ext cx="11277690" cy="5943648"/>
          </a:xfrm>
          <a:prstGeom prst="frame">
            <a:avLst>
              <a:gd name="adj1" fmla="val 1004"/>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66" name="任意多边形: 形状 19"/>
          <p:cNvSpPr>
            <a:spLocks noChangeAspect="1"/>
          </p:cNvSpPr>
          <p:nvPr>
            <p:custDataLst>
              <p:tags r:id="rId35"/>
            </p:custDataLst>
          </p:nvPr>
        </p:nvSpPr>
        <p:spPr>
          <a:xfrm rot="10800000" flipH="1" flipV="1">
            <a:off x="81978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形状1231"/>
          <p:cNvSpPr/>
          <p:nvPr/>
        </p:nvSpPr>
        <p:spPr>
          <a:xfrm rot="16200000">
            <a:off x="3958642" y="-1114893"/>
            <a:ext cx="4419386" cy="10944738"/>
          </a:xfrm>
          <a:prstGeom prst="round2SameRect">
            <a:avLst>
              <a:gd name="adj1" fmla="val 1897"/>
              <a:gd name="adj2" fmla="val 0"/>
            </a:avLst>
          </a:prstGeom>
          <a:gradFill flip="none" rotWithShape="0">
            <a:gsLst>
              <a:gs pos="100000">
                <a:schemeClr val="accent1">
                  <a:lumMod val="5000"/>
                  <a:lumOff val="95000"/>
                </a:schemeClr>
              </a:gs>
              <a:gs pos="0">
                <a:schemeClr val="accent1">
                  <a:lumMod val="20000"/>
                  <a:lumOff val="80000"/>
                </a:schemeClr>
              </a:gs>
            </a:gsLst>
            <a:lin ang="8400000" scaled="0"/>
            <a:tileRect/>
          </a:gradFill>
          <a:ln>
            <a:noFill/>
          </a:ln>
          <a:effectLst>
            <a:innerShdw blurRad="114300">
              <a:schemeClr val="accent1">
                <a:lumMod val="60000"/>
                <a:lumOff val="4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1">
                  <a:lumMod val="50000"/>
                </a:schemeClr>
              </a:solidFill>
              <a:latin typeface="阿里巴巴普惠体"/>
            </a:endParaRPr>
          </a:p>
        </p:txBody>
      </p:sp>
      <p:sp>
        <p:nvSpPr>
          <p:cNvPr id="5" name="形状1232"/>
          <p:cNvSpPr/>
          <p:nvPr/>
        </p:nvSpPr>
        <p:spPr>
          <a:xfrm>
            <a:off x="2223882" y="2140655"/>
            <a:ext cx="2951731" cy="442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6" name="形状1233"/>
          <p:cNvSpPr/>
          <p:nvPr/>
        </p:nvSpPr>
        <p:spPr>
          <a:xfrm>
            <a:off x="8545578" y="2140655"/>
            <a:ext cx="2951731" cy="442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7" name="形状1234"/>
          <p:cNvSpPr/>
          <p:nvPr/>
        </p:nvSpPr>
        <p:spPr>
          <a:xfrm>
            <a:off x="5384730" y="2140655"/>
            <a:ext cx="2951731" cy="442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cxnSp>
        <p:nvCxnSpPr>
          <p:cNvPr id="8" name="形状1235"/>
          <p:cNvCxnSpPr/>
          <p:nvPr/>
        </p:nvCxnSpPr>
        <p:spPr>
          <a:xfrm>
            <a:off x="2223882" y="656717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形状1236"/>
          <p:cNvCxnSpPr/>
          <p:nvPr/>
        </p:nvCxnSpPr>
        <p:spPr>
          <a:xfrm>
            <a:off x="5384730" y="656717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形状1237"/>
          <p:cNvCxnSpPr/>
          <p:nvPr/>
        </p:nvCxnSpPr>
        <p:spPr>
          <a:xfrm>
            <a:off x="8545579" y="656717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形状1238"/>
          <p:cNvCxnSpPr/>
          <p:nvPr/>
        </p:nvCxnSpPr>
        <p:spPr>
          <a:xfrm>
            <a:off x="2223882" y="2140655"/>
            <a:ext cx="29517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形状1239"/>
          <p:cNvCxnSpPr/>
          <p:nvPr/>
        </p:nvCxnSpPr>
        <p:spPr>
          <a:xfrm>
            <a:off x="5384730" y="2140655"/>
            <a:ext cx="2951731" cy="0"/>
          </a:xfrm>
          <a:prstGeom prst="line">
            <a:avLst/>
          </a:prstGeom>
          <a:ln w="1905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形状12310"/>
          <p:cNvCxnSpPr/>
          <p:nvPr/>
        </p:nvCxnSpPr>
        <p:spPr>
          <a:xfrm>
            <a:off x="8545579" y="2140655"/>
            <a:ext cx="29517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 name="形状12311"/>
          <p:cNvGrpSpPr/>
          <p:nvPr/>
        </p:nvGrpSpPr>
        <p:grpSpPr>
          <a:xfrm>
            <a:off x="2223882" y="2693969"/>
            <a:ext cx="9273428" cy="3319884"/>
            <a:chOff x="2223247" y="2435524"/>
            <a:chExt cx="9273428" cy="3319884"/>
          </a:xfrm>
        </p:grpSpPr>
        <p:cxnSp>
          <p:nvCxnSpPr>
            <p:cNvPr id="15" name="形状12311-1"/>
            <p:cNvCxnSpPr/>
            <p:nvPr/>
          </p:nvCxnSpPr>
          <p:spPr>
            <a:xfrm>
              <a:off x="5384095" y="243552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形状12311-2"/>
            <p:cNvCxnSpPr/>
            <p:nvPr/>
          </p:nvCxnSpPr>
          <p:spPr>
            <a:xfrm>
              <a:off x="8544944" y="243552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形状12311-3"/>
            <p:cNvCxnSpPr/>
            <p:nvPr/>
          </p:nvCxnSpPr>
          <p:spPr>
            <a:xfrm>
              <a:off x="5384095" y="298883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形状12311-4"/>
            <p:cNvCxnSpPr/>
            <p:nvPr/>
          </p:nvCxnSpPr>
          <p:spPr>
            <a:xfrm>
              <a:off x="8544944" y="298883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形状12311-5"/>
            <p:cNvCxnSpPr/>
            <p:nvPr/>
          </p:nvCxnSpPr>
          <p:spPr>
            <a:xfrm>
              <a:off x="5384095" y="3542152"/>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形状12311-6"/>
            <p:cNvCxnSpPr/>
            <p:nvPr/>
          </p:nvCxnSpPr>
          <p:spPr>
            <a:xfrm>
              <a:off x="8544944" y="3542152"/>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形状12311-7"/>
            <p:cNvCxnSpPr/>
            <p:nvPr/>
          </p:nvCxnSpPr>
          <p:spPr>
            <a:xfrm>
              <a:off x="5384095" y="4095466"/>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形状12311-8"/>
            <p:cNvCxnSpPr/>
            <p:nvPr/>
          </p:nvCxnSpPr>
          <p:spPr>
            <a:xfrm>
              <a:off x="8544944" y="4095466"/>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形状12311-9"/>
            <p:cNvCxnSpPr/>
            <p:nvPr/>
          </p:nvCxnSpPr>
          <p:spPr>
            <a:xfrm>
              <a:off x="5384095" y="4648780"/>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形状12311-10"/>
            <p:cNvCxnSpPr/>
            <p:nvPr/>
          </p:nvCxnSpPr>
          <p:spPr>
            <a:xfrm>
              <a:off x="8544944" y="4648780"/>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形状12311-11"/>
            <p:cNvCxnSpPr/>
            <p:nvPr/>
          </p:nvCxnSpPr>
          <p:spPr>
            <a:xfrm>
              <a:off x="5384095" y="520209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形状12311-12"/>
            <p:cNvCxnSpPr/>
            <p:nvPr/>
          </p:nvCxnSpPr>
          <p:spPr>
            <a:xfrm>
              <a:off x="8544944" y="520209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2223247" y="2435524"/>
              <a:ext cx="2951731" cy="3319884"/>
              <a:chOff x="2223247" y="2435524"/>
              <a:chExt cx="2951731" cy="3319884"/>
            </a:xfrm>
          </p:grpSpPr>
          <p:cxnSp>
            <p:nvCxnSpPr>
              <p:cNvPr id="30" name="形状12311-13"/>
              <p:cNvCxnSpPr/>
              <p:nvPr/>
            </p:nvCxnSpPr>
            <p:spPr>
              <a:xfrm>
                <a:off x="2223247" y="243552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形状12311-14"/>
              <p:cNvCxnSpPr/>
              <p:nvPr/>
            </p:nvCxnSpPr>
            <p:spPr>
              <a:xfrm>
                <a:off x="2223247" y="298883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形状12311-15"/>
              <p:cNvCxnSpPr/>
              <p:nvPr/>
            </p:nvCxnSpPr>
            <p:spPr>
              <a:xfrm>
                <a:off x="2223247" y="3542152"/>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形状12311-16"/>
              <p:cNvCxnSpPr/>
              <p:nvPr/>
            </p:nvCxnSpPr>
            <p:spPr>
              <a:xfrm>
                <a:off x="2223247" y="4095466"/>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形状12311-17"/>
              <p:cNvCxnSpPr/>
              <p:nvPr/>
            </p:nvCxnSpPr>
            <p:spPr>
              <a:xfrm>
                <a:off x="2223247" y="4648780"/>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形状12311-18"/>
              <p:cNvCxnSpPr/>
              <p:nvPr/>
            </p:nvCxnSpPr>
            <p:spPr>
              <a:xfrm>
                <a:off x="2223247" y="520209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形状12311-19"/>
              <p:cNvCxnSpPr/>
              <p:nvPr/>
            </p:nvCxnSpPr>
            <p:spPr>
              <a:xfrm>
                <a:off x="2223247" y="575540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28" name="形状12311-20"/>
            <p:cNvCxnSpPr/>
            <p:nvPr/>
          </p:nvCxnSpPr>
          <p:spPr>
            <a:xfrm>
              <a:off x="5384095" y="575540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形状12311-21"/>
            <p:cNvCxnSpPr/>
            <p:nvPr/>
          </p:nvCxnSpPr>
          <p:spPr>
            <a:xfrm>
              <a:off x="8544944" y="575540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7" name="形状12312"/>
          <p:cNvSpPr/>
          <p:nvPr/>
        </p:nvSpPr>
        <p:spPr>
          <a:xfrm>
            <a:off x="2223882" y="1450637"/>
            <a:ext cx="2951731" cy="690016"/>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400" b="1" dirty="0">
                <a:latin typeface="Times New Roman" panose="02020603050405020304" charset="0"/>
                <a:ea typeface="微软雅黑" panose="020B0503020204020204" charset="-122"/>
                <a:cs typeface="Times New Roman" panose="02020603050405020304" charset="0"/>
              </a:rPr>
              <a:t>Medium</a:t>
            </a:r>
          </a:p>
        </p:txBody>
      </p:sp>
      <p:sp>
        <p:nvSpPr>
          <p:cNvPr id="38" name="形状12313"/>
          <p:cNvSpPr/>
          <p:nvPr/>
        </p:nvSpPr>
        <p:spPr>
          <a:xfrm>
            <a:off x="5384730" y="1450637"/>
            <a:ext cx="2951731" cy="690016"/>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SzTx/>
              <a:buFontTx/>
            </a:pPr>
            <a:r>
              <a:rPr lang="en-US" altLang="zh-CN" sz="2400" b="1" dirty="0">
                <a:latin typeface="Times New Roman" panose="02020603050405020304" charset="0"/>
                <a:ea typeface="微软雅黑" panose="020B0503020204020204" charset="-122"/>
                <a:cs typeface="Times New Roman" panose="02020603050405020304" charset="0"/>
              </a:rPr>
              <a:t>Test Condition</a:t>
            </a:r>
          </a:p>
        </p:txBody>
      </p:sp>
      <p:grpSp>
        <p:nvGrpSpPr>
          <p:cNvPr id="40" name="形状12315"/>
          <p:cNvGrpSpPr/>
          <p:nvPr/>
        </p:nvGrpSpPr>
        <p:grpSpPr>
          <a:xfrm>
            <a:off x="937502" y="2286560"/>
            <a:ext cx="1084654" cy="4170610"/>
            <a:chOff x="936867" y="2028115"/>
            <a:chExt cx="1084654" cy="4170610"/>
          </a:xfrm>
        </p:grpSpPr>
        <p:sp>
          <p:nvSpPr>
            <p:cNvPr id="41" name="形状12315-1"/>
            <p:cNvSpPr txBox="1"/>
            <p:nvPr/>
          </p:nvSpPr>
          <p:spPr>
            <a:xfrm>
              <a:off x="945757" y="2028115"/>
              <a:ext cx="1075764" cy="337185"/>
            </a:xfrm>
            <a:prstGeom prst="rect">
              <a:avLst/>
            </a:prstGeom>
            <a:noFill/>
          </p:spPr>
          <p:txBody>
            <a:bodyPr wrap="square" rtlCol="0">
              <a:spAutoFit/>
            </a:bodyPr>
            <a:lstStyle/>
            <a:p>
              <a:pPr algn="ctr"/>
              <a:r>
                <a:rPr lang="en-US" sz="1600" dirty="0">
                  <a:solidFill>
                    <a:schemeClr val="accent1">
                      <a:lumMod val="50000"/>
                    </a:schemeClr>
                  </a:solidFill>
                  <a:latin typeface="Times New Roman" panose="02020603050405020304" charset="0"/>
                  <a:cs typeface="Times New Roman" panose="02020603050405020304" charset="0"/>
                </a:rPr>
                <a:t>1</a:t>
              </a:r>
            </a:p>
          </p:txBody>
        </p:sp>
        <p:sp>
          <p:nvSpPr>
            <p:cNvPr id="42" name="形状12315-2"/>
            <p:cNvSpPr txBox="1"/>
            <p:nvPr/>
          </p:nvSpPr>
          <p:spPr>
            <a:xfrm>
              <a:off x="945757" y="2575747"/>
              <a:ext cx="1075764" cy="337185"/>
            </a:xfrm>
            <a:prstGeom prst="rect">
              <a:avLst/>
            </a:prstGeom>
            <a:noFill/>
          </p:spPr>
          <p:txBody>
            <a:bodyPr wrap="square" rtlCol="0">
              <a:spAutoFit/>
            </a:bodyPr>
            <a:lstStyle/>
            <a:p>
              <a:pPr algn="ctr"/>
              <a:r>
                <a:rPr lang="en-US" altLang="zh-CN" sz="1600" dirty="0">
                  <a:solidFill>
                    <a:schemeClr val="accent1">
                      <a:lumMod val="50000"/>
                    </a:schemeClr>
                  </a:solidFill>
                  <a:latin typeface="Times New Roman" panose="02020603050405020304" charset="0"/>
                  <a:cs typeface="Times New Roman" panose="02020603050405020304" charset="0"/>
                </a:rPr>
                <a:t>2</a:t>
              </a:r>
            </a:p>
          </p:txBody>
        </p:sp>
        <p:sp>
          <p:nvSpPr>
            <p:cNvPr id="43" name="形状12315-3"/>
            <p:cNvSpPr txBox="1"/>
            <p:nvPr/>
          </p:nvSpPr>
          <p:spPr>
            <a:xfrm>
              <a:off x="936867" y="3123379"/>
              <a:ext cx="1075764" cy="337185"/>
            </a:xfrm>
            <a:prstGeom prst="rect">
              <a:avLst/>
            </a:prstGeom>
            <a:noFill/>
          </p:spPr>
          <p:txBody>
            <a:bodyPr wrap="square" rtlCol="0">
              <a:spAutoFit/>
            </a:bodyPr>
            <a:lstStyle/>
            <a:p>
              <a:pPr algn="ctr">
                <a:buNone/>
              </a:pPr>
              <a:r>
                <a:rPr lang="en-US" sz="1600">
                  <a:latin typeface="Times New Roman" panose="02020603050405020304" charset="0"/>
                  <a:cs typeface="Times New Roman" panose="02020603050405020304" charset="0"/>
                  <a:sym typeface="+mn-ea"/>
                </a:rPr>
                <a:t> 3</a:t>
              </a:r>
              <a:endParaRPr lang="en-US" sz="1600" dirty="0">
                <a:solidFill>
                  <a:schemeClr val="accent1">
                    <a:lumMod val="50000"/>
                  </a:schemeClr>
                </a:solidFill>
                <a:latin typeface="Times New Roman" panose="02020603050405020304" charset="0"/>
                <a:cs typeface="Times New Roman" panose="02020603050405020304" charset="0"/>
                <a:sym typeface="+mn-ea"/>
              </a:endParaRPr>
            </a:p>
          </p:txBody>
        </p:sp>
        <p:sp>
          <p:nvSpPr>
            <p:cNvPr id="44" name="形状12315-4"/>
            <p:cNvSpPr txBox="1"/>
            <p:nvPr/>
          </p:nvSpPr>
          <p:spPr>
            <a:xfrm>
              <a:off x="945757" y="3671011"/>
              <a:ext cx="1075764" cy="337185"/>
            </a:xfrm>
            <a:prstGeom prst="rect">
              <a:avLst/>
            </a:prstGeom>
            <a:noFill/>
          </p:spPr>
          <p:txBody>
            <a:bodyPr wrap="square" rtlCol="0">
              <a:spAutoFit/>
            </a:bodyPr>
            <a:lstStyle/>
            <a:p>
              <a:pPr algn="ctr"/>
              <a:r>
                <a:rPr lang="en-US" sz="1600" dirty="0">
                  <a:solidFill>
                    <a:schemeClr val="accent1">
                      <a:lumMod val="50000"/>
                    </a:schemeClr>
                  </a:solidFill>
                  <a:latin typeface="Times New Roman" panose="02020603050405020304" charset="0"/>
                  <a:cs typeface="Times New Roman" panose="02020603050405020304" charset="0"/>
                  <a:sym typeface="+mn-ea"/>
                </a:rPr>
                <a:t>4</a:t>
              </a:r>
            </a:p>
          </p:txBody>
        </p:sp>
        <p:sp>
          <p:nvSpPr>
            <p:cNvPr id="45" name="形状12315-5"/>
            <p:cNvSpPr txBox="1"/>
            <p:nvPr/>
          </p:nvSpPr>
          <p:spPr>
            <a:xfrm>
              <a:off x="945757" y="4218643"/>
              <a:ext cx="1075764" cy="337185"/>
            </a:xfrm>
            <a:prstGeom prst="rect">
              <a:avLst/>
            </a:prstGeom>
            <a:noFill/>
          </p:spPr>
          <p:txBody>
            <a:bodyPr wrap="square" rtlCol="0">
              <a:spAutoFit/>
            </a:bodyPr>
            <a:lstStyle/>
            <a:p>
              <a:pPr algn="ctr"/>
              <a:r>
                <a:rPr lang="en-US" sz="1600" dirty="0">
                  <a:solidFill>
                    <a:schemeClr val="accent1">
                      <a:lumMod val="50000"/>
                    </a:schemeClr>
                  </a:solidFill>
                  <a:latin typeface="Times New Roman" panose="02020603050405020304" charset="0"/>
                  <a:cs typeface="Times New Roman" panose="02020603050405020304" charset="0"/>
                </a:rPr>
                <a:t>5</a:t>
              </a:r>
            </a:p>
          </p:txBody>
        </p:sp>
        <p:sp>
          <p:nvSpPr>
            <p:cNvPr id="46" name="形状12315-6"/>
            <p:cNvSpPr txBox="1"/>
            <p:nvPr/>
          </p:nvSpPr>
          <p:spPr>
            <a:xfrm>
              <a:off x="945757" y="4766275"/>
              <a:ext cx="1075764" cy="337185"/>
            </a:xfrm>
            <a:prstGeom prst="rect">
              <a:avLst/>
            </a:prstGeom>
            <a:noFill/>
          </p:spPr>
          <p:txBody>
            <a:bodyPr wrap="square" rtlCol="0">
              <a:spAutoFit/>
            </a:bodyPr>
            <a:lstStyle/>
            <a:p>
              <a:pPr algn="ctr"/>
              <a:r>
                <a:rPr lang="en-US" sz="1600" dirty="0">
                  <a:solidFill>
                    <a:schemeClr val="accent1">
                      <a:lumMod val="50000"/>
                    </a:schemeClr>
                  </a:solidFill>
                  <a:latin typeface="Times New Roman" panose="02020603050405020304" charset="0"/>
                  <a:cs typeface="Times New Roman" panose="02020603050405020304" charset="0"/>
                </a:rPr>
                <a:t>6</a:t>
              </a:r>
            </a:p>
          </p:txBody>
        </p:sp>
        <p:sp>
          <p:nvSpPr>
            <p:cNvPr id="47" name="形状12315-7"/>
            <p:cNvSpPr txBox="1"/>
            <p:nvPr/>
          </p:nvSpPr>
          <p:spPr>
            <a:xfrm>
              <a:off x="945757" y="5313907"/>
              <a:ext cx="1075764" cy="337185"/>
            </a:xfrm>
            <a:prstGeom prst="rect">
              <a:avLst/>
            </a:prstGeom>
            <a:noFill/>
          </p:spPr>
          <p:txBody>
            <a:bodyPr wrap="square" rtlCol="0">
              <a:spAutoFit/>
            </a:bodyPr>
            <a:lstStyle/>
            <a:p>
              <a:pPr algn="ctr"/>
              <a:r>
                <a:rPr lang="en-US" sz="1600" dirty="0">
                  <a:solidFill>
                    <a:schemeClr val="accent1">
                      <a:lumMod val="50000"/>
                    </a:schemeClr>
                  </a:solidFill>
                  <a:latin typeface="Times New Roman" panose="02020603050405020304" charset="0"/>
                  <a:cs typeface="Times New Roman" panose="02020603050405020304" charset="0"/>
                </a:rPr>
                <a:t>7</a:t>
              </a:r>
            </a:p>
          </p:txBody>
        </p:sp>
        <p:sp>
          <p:nvSpPr>
            <p:cNvPr id="48" name="形状12315-8"/>
            <p:cNvSpPr txBox="1"/>
            <p:nvPr/>
          </p:nvSpPr>
          <p:spPr>
            <a:xfrm>
              <a:off x="945757" y="5861540"/>
              <a:ext cx="1075764" cy="337185"/>
            </a:xfrm>
            <a:prstGeom prst="rect">
              <a:avLst/>
            </a:prstGeom>
            <a:noFill/>
          </p:spPr>
          <p:txBody>
            <a:bodyPr wrap="square" rtlCol="0">
              <a:spAutoFit/>
            </a:bodyPr>
            <a:lstStyle/>
            <a:p>
              <a:pPr algn="ctr"/>
              <a:r>
                <a:rPr lang="en-US" sz="1600" dirty="0">
                  <a:solidFill>
                    <a:schemeClr val="accent1">
                      <a:lumMod val="50000"/>
                    </a:schemeClr>
                  </a:solidFill>
                  <a:latin typeface="Times New Roman" panose="02020603050405020304" charset="0"/>
                  <a:cs typeface="Times New Roman" panose="02020603050405020304" charset="0"/>
                </a:rPr>
                <a:t>8</a:t>
              </a:r>
            </a:p>
          </p:txBody>
        </p:sp>
      </p:grpSp>
      <p:grpSp>
        <p:nvGrpSpPr>
          <p:cNvPr id="49" name="形状12316"/>
          <p:cNvGrpSpPr/>
          <p:nvPr/>
        </p:nvGrpSpPr>
        <p:grpSpPr>
          <a:xfrm>
            <a:off x="955459" y="2693969"/>
            <a:ext cx="1057631" cy="3319884"/>
            <a:chOff x="2223247" y="2435524"/>
            <a:chExt cx="2951731" cy="3319884"/>
          </a:xfrm>
        </p:grpSpPr>
        <p:cxnSp>
          <p:nvCxnSpPr>
            <p:cNvPr id="50" name="形状12316-1"/>
            <p:cNvCxnSpPr/>
            <p:nvPr/>
          </p:nvCxnSpPr>
          <p:spPr>
            <a:xfrm>
              <a:off x="2223247" y="2435524"/>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1" name="形状12316-2"/>
            <p:cNvCxnSpPr/>
            <p:nvPr/>
          </p:nvCxnSpPr>
          <p:spPr>
            <a:xfrm>
              <a:off x="2223247" y="2988838"/>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2" name="形状12316-3"/>
            <p:cNvCxnSpPr/>
            <p:nvPr/>
          </p:nvCxnSpPr>
          <p:spPr>
            <a:xfrm>
              <a:off x="2223247" y="3542152"/>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3" name="形状12316-4"/>
            <p:cNvCxnSpPr/>
            <p:nvPr/>
          </p:nvCxnSpPr>
          <p:spPr>
            <a:xfrm>
              <a:off x="2223247" y="4095466"/>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4" name="形状12316-5"/>
            <p:cNvCxnSpPr/>
            <p:nvPr/>
          </p:nvCxnSpPr>
          <p:spPr>
            <a:xfrm>
              <a:off x="2223247" y="4648780"/>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5" name="形状12316-6"/>
            <p:cNvCxnSpPr/>
            <p:nvPr/>
          </p:nvCxnSpPr>
          <p:spPr>
            <a:xfrm>
              <a:off x="2223247" y="5202094"/>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6" name="形状12316-7"/>
            <p:cNvCxnSpPr/>
            <p:nvPr/>
          </p:nvCxnSpPr>
          <p:spPr>
            <a:xfrm>
              <a:off x="2223247" y="5755408"/>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grpSp>
      <p:grpSp>
        <p:nvGrpSpPr>
          <p:cNvPr id="57" name="形状12317"/>
          <p:cNvGrpSpPr/>
          <p:nvPr/>
        </p:nvGrpSpPr>
        <p:grpSpPr>
          <a:xfrm>
            <a:off x="2013150" y="2233220"/>
            <a:ext cx="3371850" cy="4286945"/>
            <a:chOff x="2012515" y="1974775"/>
            <a:chExt cx="3371850" cy="4286945"/>
          </a:xfrm>
        </p:grpSpPr>
        <p:sp>
          <p:nvSpPr>
            <p:cNvPr id="58" name="形状12317-1"/>
            <p:cNvSpPr txBox="1"/>
            <p:nvPr/>
          </p:nvSpPr>
          <p:spPr>
            <a:xfrm>
              <a:off x="2343985" y="1974775"/>
              <a:ext cx="2564765" cy="39878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10 wt% HCl solution</a:t>
              </a:r>
            </a:p>
          </p:txBody>
        </p:sp>
        <p:sp>
          <p:nvSpPr>
            <p:cNvPr id="59" name="形状12317-2"/>
            <p:cNvSpPr txBox="1"/>
            <p:nvPr/>
          </p:nvSpPr>
          <p:spPr>
            <a:xfrm>
              <a:off x="2012515" y="2553142"/>
              <a:ext cx="3371850" cy="368300"/>
            </a:xfrm>
            <a:prstGeom prst="rect">
              <a:avLst/>
            </a:prstGeom>
            <a:noFill/>
          </p:spPr>
          <p:txBody>
            <a:bodyPr wrap="square" rtlCol="0">
              <a:spAutoFit/>
            </a:bodyPr>
            <a:lstStyle/>
            <a:p>
              <a:pPr algn="ctr"/>
              <a:r>
                <a:rPr lang="en-US" altLang="zh-CN" dirty="0">
                  <a:latin typeface="Times New Roman" panose="02020603050405020304" charset="0"/>
                  <a:ea typeface="微软雅黑" panose="020B0503020204020204" charset="-122"/>
                  <a:cs typeface="Times New Roman" panose="02020603050405020304" charset="0"/>
                </a:rPr>
                <a:t>Concentrated HCl </a:t>
              </a:r>
            </a:p>
          </p:txBody>
        </p:sp>
        <p:sp>
          <p:nvSpPr>
            <p:cNvPr id="60" name="形状12317-3"/>
            <p:cNvSpPr txBox="1"/>
            <p:nvPr/>
          </p:nvSpPr>
          <p:spPr>
            <a:xfrm>
              <a:off x="2282944" y="3086418"/>
              <a:ext cx="2830992"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10 wt% HNO₃ solution</a:t>
              </a:r>
            </a:p>
          </p:txBody>
        </p:sp>
        <p:sp>
          <p:nvSpPr>
            <p:cNvPr id="61" name="形状12317-4"/>
            <p:cNvSpPr txBox="1"/>
            <p:nvPr/>
          </p:nvSpPr>
          <p:spPr>
            <a:xfrm>
              <a:off x="2287682" y="3583846"/>
              <a:ext cx="2844051" cy="400110"/>
            </a:xfrm>
            <a:prstGeom prst="rect">
              <a:avLst/>
            </a:prstGeom>
            <a:noFill/>
          </p:spPr>
          <p:txBody>
            <a:bodyPr wrap="square" rtlCol="0">
              <a:spAutoFit/>
            </a:bodyPr>
            <a:lstStyle/>
            <a:p>
              <a:pPr algn="ctr">
                <a:buClrTx/>
                <a:buSzTx/>
                <a:buFontTx/>
              </a:pPr>
              <a:r>
                <a:rPr lang="en-US" altLang="zh-CN" sz="2000" dirty="0">
                  <a:latin typeface="Times New Roman" panose="02020603050405020304" charset="0"/>
                  <a:ea typeface="微软雅黑" panose="020B0503020204020204" charset="-122"/>
                  <a:cs typeface="Times New Roman" panose="02020603050405020304" charset="0"/>
                </a:rPr>
                <a:t>10 wt% NaOH solution</a:t>
              </a:r>
            </a:p>
          </p:txBody>
        </p:sp>
        <p:sp>
          <p:nvSpPr>
            <p:cNvPr id="62" name="形状12317-5"/>
            <p:cNvSpPr txBox="1"/>
            <p:nvPr/>
          </p:nvSpPr>
          <p:spPr>
            <a:xfrm>
              <a:off x="2230638" y="4140471"/>
              <a:ext cx="2951730" cy="400110"/>
            </a:xfrm>
            <a:prstGeom prst="rect">
              <a:avLst/>
            </a:prstGeom>
            <a:noFill/>
          </p:spPr>
          <p:txBody>
            <a:bodyPr wrap="square" rtlCol="0">
              <a:spAutoFit/>
            </a:bodyPr>
            <a:lstStyle/>
            <a:p>
              <a:pPr algn="ctr">
                <a:buClrTx/>
                <a:buSzTx/>
                <a:buFontTx/>
              </a:pPr>
              <a:r>
                <a:rPr lang="en-US" altLang="zh-CN" sz="2000" dirty="0">
                  <a:latin typeface="Times New Roman" panose="02020603050405020304" charset="0"/>
                  <a:ea typeface="微软雅黑" panose="020B0503020204020204" charset="-122"/>
                  <a:cs typeface="Times New Roman" panose="02020603050405020304" charset="0"/>
                </a:rPr>
                <a:t>50 wt% NaOH solution</a:t>
              </a:r>
            </a:p>
          </p:txBody>
        </p:sp>
        <p:sp>
          <p:nvSpPr>
            <p:cNvPr id="63" name="形状12317-6"/>
            <p:cNvSpPr txBox="1"/>
            <p:nvPr/>
          </p:nvSpPr>
          <p:spPr>
            <a:xfrm>
              <a:off x="2697680" y="4741470"/>
              <a:ext cx="1660525"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Ethanol</a:t>
              </a:r>
            </a:p>
          </p:txBody>
        </p:sp>
        <p:sp>
          <p:nvSpPr>
            <p:cNvPr id="64" name="形状12317-7"/>
            <p:cNvSpPr txBox="1"/>
            <p:nvPr/>
          </p:nvSpPr>
          <p:spPr>
            <a:xfrm>
              <a:off x="2810075" y="5313605"/>
              <a:ext cx="1426845" cy="400110"/>
            </a:xfrm>
            <a:prstGeom prst="rect">
              <a:avLst/>
            </a:prstGeom>
            <a:noFill/>
          </p:spPr>
          <p:txBody>
            <a:bodyPr wrap="square" rtlCol="0">
              <a:spAutoFit/>
            </a:bodyPr>
            <a:lstStyle/>
            <a:p>
              <a:pPr algn="ctr">
                <a:buNone/>
              </a:pPr>
              <a:r>
                <a:rPr lang="en-US" altLang="zh-CN" sz="2000" dirty="0">
                  <a:latin typeface="Times New Roman" panose="02020603050405020304" charset="0"/>
                  <a:ea typeface="微软雅黑" panose="020B0503020204020204" charset="-122"/>
                  <a:cs typeface="Times New Roman" panose="02020603050405020304" charset="0"/>
                </a:rPr>
                <a:t>Xylene</a:t>
              </a:r>
            </a:p>
          </p:txBody>
        </p:sp>
        <p:sp>
          <p:nvSpPr>
            <p:cNvPr id="65" name="形状12317-8"/>
            <p:cNvSpPr txBox="1"/>
            <p:nvPr/>
          </p:nvSpPr>
          <p:spPr>
            <a:xfrm>
              <a:off x="2502100" y="5861610"/>
              <a:ext cx="2471420"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Carbon tetrachloride</a:t>
              </a:r>
            </a:p>
          </p:txBody>
        </p:sp>
      </p:grpSp>
      <p:sp>
        <p:nvSpPr>
          <p:cNvPr id="66" name="形状12318"/>
          <p:cNvSpPr txBox="1"/>
          <p:nvPr/>
        </p:nvSpPr>
        <p:spPr>
          <a:xfrm>
            <a:off x="5881602" y="2252238"/>
            <a:ext cx="2139950"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23 ℃×168 h</a:t>
            </a:r>
          </a:p>
        </p:txBody>
      </p:sp>
      <p:sp>
        <p:nvSpPr>
          <p:cNvPr id="67" name="形状12319"/>
          <p:cNvSpPr txBox="1"/>
          <p:nvPr/>
        </p:nvSpPr>
        <p:spPr>
          <a:xfrm>
            <a:off x="5944870" y="2783205"/>
            <a:ext cx="2030730" cy="706755"/>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23 ℃×168 h</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a:p>
            <a:pPr algn="ct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68" name="形状12320"/>
          <p:cNvSpPr txBox="1"/>
          <p:nvPr/>
        </p:nvSpPr>
        <p:spPr>
          <a:xfrm>
            <a:off x="5907926" y="3340100"/>
            <a:ext cx="2068830"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23 ℃×168 h</a:t>
            </a:r>
            <a:endParaRPr lang="zh-CN" altLang="en-US" sz="2000" b="1" dirty="0">
              <a:solidFill>
                <a:schemeClr val="accent2"/>
              </a:solidFill>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69" name="形状12321"/>
          <p:cNvSpPr txBox="1"/>
          <p:nvPr/>
        </p:nvSpPr>
        <p:spPr>
          <a:xfrm>
            <a:off x="5944870" y="3895090"/>
            <a:ext cx="2030095"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23 ℃×168 h</a:t>
            </a:r>
            <a:endParaRPr lang="en-US" altLang="zh-CN" sz="2000" dirty="0">
              <a:latin typeface="Times New Roman" panose="02020603050405020304" charset="0"/>
              <a:ea typeface="微软雅黑" panose="020B0503020204020204" charset="-122"/>
              <a:cs typeface="Times New Roman" panose="02020603050405020304" charset="0"/>
            </a:endParaRPr>
          </a:p>
        </p:txBody>
      </p:sp>
      <p:sp>
        <p:nvSpPr>
          <p:cNvPr id="70" name="形状12322"/>
          <p:cNvSpPr txBox="1"/>
          <p:nvPr/>
        </p:nvSpPr>
        <p:spPr>
          <a:xfrm>
            <a:off x="5944870" y="4415155"/>
            <a:ext cx="2068830"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23 ℃×168 h</a:t>
            </a:r>
            <a:endParaRPr lang="en-US" altLang="zh-CN" sz="2000" dirty="0">
              <a:latin typeface="微软雅黑" panose="020B0503020204020204" charset="-122"/>
              <a:ea typeface="微软雅黑" panose="020B0503020204020204" charset="-122"/>
              <a:cs typeface="阿里巴巴普惠体 3.0 55 Regular" panose="00020600040101010101" pitchFamily="18" charset="-122"/>
            </a:endParaRPr>
          </a:p>
        </p:txBody>
      </p:sp>
      <p:sp>
        <p:nvSpPr>
          <p:cNvPr id="71" name="形状12323"/>
          <p:cNvSpPr txBox="1"/>
          <p:nvPr/>
        </p:nvSpPr>
        <p:spPr>
          <a:xfrm>
            <a:off x="5951706" y="5007253"/>
            <a:ext cx="2069465"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23 ℃×168 h</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72" name="形状12324"/>
          <p:cNvSpPr txBox="1"/>
          <p:nvPr/>
        </p:nvSpPr>
        <p:spPr>
          <a:xfrm>
            <a:off x="5973213" y="5572125"/>
            <a:ext cx="2029460"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23 ℃×168 h</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74" name="形状12326"/>
          <p:cNvSpPr txBox="1"/>
          <p:nvPr/>
        </p:nvSpPr>
        <p:spPr>
          <a:xfrm>
            <a:off x="9483560" y="2286560"/>
            <a:ext cx="1075764" cy="460375"/>
          </a:xfrm>
          <a:prstGeom prst="rect">
            <a:avLst/>
          </a:prstGeom>
          <a:noFill/>
        </p:spPr>
        <p:txBody>
          <a:bodyPr wrap="square" rtlCol="0">
            <a:spAutoFit/>
          </a:bodyPr>
          <a:lstStyle/>
          <a:p>
            <a:pPr algn="ctr"/>
            <a:r>
              <a:rPr lang="en-US" altLang="zh-CN" sz="2400" dirty="0">
                <a:latin typeface="Times New Roman" panose="02020603050405020304" charset="0"/>
                <a:ea typeface="微软雅黑" panose="020B0503020204020204" charset="-122"/>
                <a:cs typeface="Times New Roman" panose="02020603050405020304" charset="0"/>
              </a:rPr>
              <a:t>+2</a:t>
            </a:r>
            <a:endParaRPr lang="zh-CN" altLang="en-US" sz="1600" dirty="0">
              <a:latin typeface="Times New Roman" panose="02020603050405020304" charset="0"/>
              <a:ea typeface="阿里巴巴普惠体 3.0 55 Regular" panose="00020600040101010101" pitchFamily="18" charset="-122"/>
              <a:cs typeface="Times New Roman" panose="02020603050405020304" charset="0"/>
            </a:endParaRPr>
          </a:p>
        </p:txBody>
      </p:sp>
      <p:sp>
        <p:nvSpPr>
          <p:cNvPr id="75" name="形状12327"/>
          <p:cNvSpPr txBox="1"/>
          <p:nvPr/>
        </p:nvSpPr>
        <p:spPr>
          <a:xfrm>
            <a:off x="9483560" y="2834192"/>
            <a:ext cx="1075764"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+8</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76" name="形状12328"/>
          <p:cNvSpPr txBox="1"/>
          <p:nvPr/>
        </p:nvSpPr>
        <p:spPr>
          <a:xfrm>
            <a:off x="9483560" y="3381824"/>
            <a:ext cx="1075764"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+1</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77" name="形状12329"/>
          <p:cNvSpPr txBox="1"/>
          <p:nvPr/>
        </p:nvSpPr>
        <p:spPr>
          <a:xfrm>
            <a:off x="9483560" y="3929456"/>
            <a:ext cx="1075764"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+1</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78" name="形状12330"/>
          <p:cNvSpPr txBox="1"/>
          <p:nvPr/>
        </p:nvSpPr>
        <p:spPr>
          <a:xfrm>
            <a:off x="9483560" y="4477088"/>
            <a:ext cx="1075764"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+2</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79" name="形状12331"/>
          <p:cNvSpPr txBox="1"/>
          <p:nvPr/>
        </p:nvSpPr>
        <p:spPr>
          <a:xfrm>
            <a:off x="9483560" y="5024720"/>
            <a:ext cx="1075764"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+5</a:t>
            </a:r>
            <a:endParaRPr lang="zh-CN" altLang="en-US" sz="2000" b="1" dirty="0">
              <a:solidFill>
                <a:schemeClr val="accent2"/>
              </a:solidFill>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80" name="形状12332"/>
          <p:cNvSpPr txBox="1"/>
          <p:nvPr/>
        </p:nvSpPr>
        <p:spPr>
          <a:xfrm>
            <a:off x="9483560" y="5572352"/>
            <a:ext cx="1075764"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+20</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87" name="形状12339"/>
          <p:cNvSpPr>
            <a:spLocks noChangeArrowheads="1"/>
          </p:cNvSpPr>
          <p:nvPr/>
        </p:nvSpPr>
        <p:spPr bwMode="auto">
          <a:xfrm>
            <a:off x="4227723" y="5012170"/>
            <a:ext cx="936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ru-RU" altLang="ru-RU" sz="1600" i="0" u="none" strike="noStrike" cap="none" normalizeH="0" baseline="0" dirty="0" err="1">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rPr>
              <a:t>详情</a:t>
            </a:r>
            <a:endParaRPr kumimoji="0" lang="ru-RU" altLang="ru-RU" sz="1600" i="0" u="none" strike="noStrike" cap="none" normalizeH="0" baseline="0" dirty="0">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90" name="形状12342"/>
          <p:cNvSpPr>
            <a:spLocks noChangeArrowheads="1"/>
          </p:cNvSpPr>
          <p:nvPr/>
        </p:nvSpPr>
        <p:spPr bwMode="auto">
          <a:xfrm>
            <a:off x="10604023" y="4414942"/>
            <a:ext cx="936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ru-RU" altLang="ru-RU" sz="1600" i="0" u="none" strike="noStrike" cap="none" normalizeH="0" baseline="0" dirty="0" err="1">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rPr>
              <a:t>详情</a:t>
            </a:r>
            <a:endParaRPr kumimoji="0" lang="ru-RU" altLang="ru-RU" sz="1600" i="0" u="none" strike="noStrike" cap="none" normalizeH="0" baseline="0" dirty="0">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82" name="形状12324"/>
          <p:cNvSpPr txBox="1"/>
          <p:nvPr/>
        </p:nvSpPr>
        <p:spPr>
          <a:xfrm>
            <a:off x="5987069" y="6080125"/>
            <a:ext cx="2029460"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23 ℃×168 h</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83" name="形状12332"/>
          <p:cNvSpPr txBox="1"/>
          <p:nvPr/>
        </p:nvSpPr>
        <p:spPr>
          <a:xfrm>
            <a:off x="9496260" y="6054952"/>
            <a:ext cx="1075764" cy="40011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rPr>
              <a:t>+20</a:t>
            </a:r>
            <a:endParaRPr lang="zh-CN" altLang="en-US" sz="2000"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3" name="文本框 2"/>
          <p:cNvSpPr txBox="1"/>
          <p:nvPr/>
        </p:nvSpPr>
        <p:spPr>
          <a:xfrm>
            <a:off x="0" y="584200"/>
            <a:ext cx="9782175" cy="497205"/>
          </a:xfrm>
          <a:prstGeom prst="rect">
            <a:avLst/>
          </a:prstGeom>
          <a:noFill/>
        </p:spPr>
        <p:txBody>
          <a:bodyPr wrap="square" rtlCol="0" anchor="t">
            <a:spAutoFit/>
          </a:bodyPr>
          <a:lstStyle/>
          <a:p>
            <a:pPr marL="0" indent="0" algn="ctr">
              <a:lnSpc>
                <a:spcPct val="110000"/>
              </a:lnSpc>
              <a:spcBef>
                <a:spcPts val="0"/>
              </a:spcBef>
              <a:spcAft>
                <a:spcPts val="0"/>
              </a:spcAft>
              <a:buSzPct val="100000"/>
              <a:buNone/>
            </a:pPr>
            <a:r>
              <a:rPr lang="en-US" altLang="zh-CN" sz="2400" b="1" dirty="0">
                <a:solidFill>
                  <a:srgbClr val="2844CB"/>
                </a:solidFill>
                <a:latin typeface="Times New Roman" panose="02020603050405020304" charset="0"/>
                <a:ea typeface="微软雅黑" panose="020B0503020204020204" charset="-122"/>
                <a:cs typeface="Times New Roman" panose="02020603050405020304" charset="0"/>
                <a:sym typeface="+mn-ea"/>
              </a:rPr>
              <a:t>Resistance to Solvents, Acids, and Alkalis of Fluorosilicone Rubber</a:t>
            </a:r>
          </a:p>
        </p:txBody>
      </p:sp>
      <p:cxnSp>
        <p:nvCxnSpPr>
          <p:cNvPr id="2" name="直线连接符 55"/>
          <p:cNvCxnSpPr/>
          <p:nvPr/>
        </p:nvCxnSpPr>
        <p:spPr>
          <a:xfrm>
            <a:off x="214733" y="1116237"/>
            <a:ext cx="2303145" cy="7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直线连接符 55"/>
          <p:cNvCxnSpPr/>
          <p:nvPr/>
        </p:nvCxnSpPr>
        <p:spPr>
          <a:xfrm>
            <a:off x="214733" y="1250857"/>
            <a:ext cx="2303145" cy="7620"/>
          </a:xfrm>
          <a:prstGeom prst="line">
            <a:avLst/>
          </a:prstGeom>
        </p:spPr>
        <p:style>
          <a:lnRef idx="2">
            <a:schemeClr val="accent1"/>
          </a:lnRef>
          <a:fillRef idx="0">
            <a:schemeClr val="accent1"/>
          </a:fillRef>
          <a:effectRef idx="1">
            <a:schemeClr val="accent1"/>
          </a:effectRef>
          <a:fontRef idx="minor">
            <a:schemeClr val="tx1"/>
          </a:fontRef>
        </p:style>
      </p:cxnSp>
      <p:sp>
        <p:nvSpPr>
          <p:cNvPr id="73" name="形状12313"/>
          <p:cNvSpPr/>
          <p:nvPr/>
        </p:nvSpPr>
        <p:spPr>
          <a:xfrm>
            <a:off x="8542114" y="1454261"/>
            <a:ext cx="2951731" cy="690016"/>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SzTx/>
              <a:buFontTx/>
            </a:pPr>
            <a:r>
              <a:rPr lang="en-US" altLang="zh-CN" sz="2400" b="1" dirty="0">
                <a:latin typeface="Times New Roman" panose="02020603050405020304" charset="0"/>
                <a:ea typeface="微软雅黑" panose="020B0503020204020204" charset="-122"/>
                <a:cs typeface="Times New Roman" panose="02020603050405020304" charset="0"/>
              </a:rPr>
              <a:t>Volume Swell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8140" y="996950"/>
            <a:ext cx="10850245" cy="662305"/>
          </a:xfrm>
          <a:prstGeom prst="rect">
            <a:avLst/>
          </a:prstGeom>
          <a:noFill/>
        </p:spPr>
        <p:txBody>
          <a:bodyPr wrap="square" rtlCol="0">
            <a:noAutofit/>
          </a:bodyPr>
          <a:lstStyle/>
          <a:p>
            <a:pPr marL="0" indent="0" algn="ctr">
              <a:lnSpc>
                <a:spcPct val="110000"/>
              </a:lnSpc>
              <a:spcBef>
                <a:spcPts val="0"/>
              </a:spcBef>
              <a:spcAft>
                <a:spcPts val="0"/>
              </a:spcAft>
              <a:buSzPct val="100000"/>
              <a:buNone/>
            </a:pPr>
            <a:r>
              <a:rPr lang="en-US" altLang="zh-CN" sz="3000" b="1" dirty="0">
                <a:solidFill>
                  <a:srgbClr val="2844CB"/>
                </a:solidFill>
                <a:latin typeface="Times New Roman" panose="02020603050405020304" charset="0"/>
                <a:ea typeface="微软雅黑" panose="020B0503020204020204" charset="-122"/>
                <a:cs typeface="Times New Roman" panose="02020603050405020304" charset="0"/>
              </a:rPr>
              <a:t>Sealing for Extreme Operating Conditions in Aerospace</a:t>
            </a:r>
          </a:p>
          <a:p>
            <a:pPr marL="0" indent="0" algn="ctr">
              <a:lnSpc>
                <a:spcPct val="110000"/>
              </a:lnSpc>
              <a:spcBef>
                <a:spcPts val="0"/>
              </a:spcBef>
              <a:spcAft>
                <a:spcPts val="0"/>
              </a:spcAft>
              <a:buSzPct val="100000"/>
              <a:buNone/>
            </a:pPr>
            <a:endParaRPr kumimoji="0" lang="zh-CN" altLang="en-US" sz="2800" b="1" u="none" strike="noStrike" kern="1200" cap="none" spc="0" normalizeH="0" baseline="0" noProof="0" dirty="0">
              <a:ln>
                <a:noFill/>
              </a:ln>
              <a:solidFill>
                <a:srgbClr val="000000"/>
              </a:solidFill>
              <a:effectLst/>
              <a:uLnTx/>
              <a:uFillTx/>
              <a:latin typeface="Times New Roman" panose="02020603050405020304" charset="0"/>
              <a:ea typeface="MiSans Heavy" panose="00000A00000000000000" pitchFamily="2" charset="-122"/>
              <a:cs typeface="Times New Roman" panose="02020603050405020304" charset="0"/>
              <a:sym typeface="+mn-ea"/>
            </a:endParaRPr>
          </a:p>
        </p:txBody>
      </p:sp>
      <p:sp>
        <p:nvSpPr>
          <p:cNvPr id="53" name="椭圆 52"/>
          <p:cNvSpPr/>
          <p:nvPr>
            <p:custDataLst>
              <p:tags r:id="rId2"/>
            </p:custDataLst>
          </p:nvPr>
        </p:nvSpPr>
        <p:spPr>
          <a:xfrm>
            <a:off x="2002295" y="2035093"/>
            <a:ext cx="2880000" cy="2880000"/>
          </a:xfrm>
          <a:prstGeom prst="ellipse">
            <a:avLst/>
          </a:prstGeom>
          <a:solidFill>
            <a:sysClr val="window" lastClr="FFFFFF"/>
          </a:solidFill>
          <a:ln w="9525" cap="flat" cmpd="sng" algn="ctr">
            <a:gradFill>
              <a:gsLst>
                <a:gs pos="0">
                  <a:srgbClr val="062F8C">
                    <a:alpha val="0"/>
                  </a:srgbClr>
                </a:gs>
                <a:gs pos="100000">
                  <a:srgbClr val="062F8C"/>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solidFill>
                <a:prstClr val="white"/>
              </a:solidFill>
              <a:effectLst/>
              <a:uLnTx/>
              <a:uFillTx/>
              <a:latin typeface="MiSans" pitchFamily="34" charset="-122"/>
              <a:ea typeface="MiSans" pitchFamily="34" charset="-122"/>
              <a:cs typeface="+mn-cs"/>
            </a:endParaRPr>
          </a:p>
        </p:txBody>
      </p:sp>
      <p:sp>
        <p:nvSpPr>
          <p:cNvPr id="54" name="椭圆 53"/>
          <p:cNvSpPr/>
          <p:nvPr>
            <p:custDataLst>
              <p:tags r:id="rId3"/>
            </p:custDataLst>
          </p:nvPr>
        </p:nvSpPr>
        <p:spPr>
          <a:xfrm>
            <a:off x="7331293" y="2035093"/>
            <a:ext cx="2880000" cy="2880000"/>
          </a:xfrm>
          <a:prstGeom prst="ellipse">
            <a:avLst/>
          </a:prstGeom>
          <a:solidFill>
            <a:sysClr val="window" lastClr="FFFFFF"/>
          </a:solidFill>
          <a:ln w="9525" cap="flat" cmpd="sng" algn="ctr">
            <a:gradFill>
              <a:gsLst>
                <a:gs pos="0">
                  <a:srgbClr val="062F8C">
                    <a:alpha val="0"/>
                  </a:srgbClr>
                </a:gs>
                <a:gs pos="100000">
                  <a:srgbClr val="062F8C"/>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solidFill>
                <a:prstClr val="white"/>
              </a:solidFill>
              <a:effectLst/>
              <a:uLnTx/>
              <a:uFillTx/>
              <a:latin typeface="MiSans" pitchFamily="34" charset="-122"/>
              <a:ea typeface="MiSans" pitchFamily="34" charset="-122"/>
              <a:cs typeface="+mn-cs"/>
            </a:endParaRPr>
          </a:p>
        </p:txBody>
      </p:sp>
      <p:sp>
        <p:nvSpPr>
          <p:cNvPr id="55" name="文本框 54"/>
          <p:cNvSpPr txBox="1"/>
          <p:nvPr>
            <p:custDataLst>
              <p:tags r:id="rId4"/>
            </p:custDataLst>
          </p:nvPr>
        </p:nvSpPr>
        <p:spPr>
          <a:xfrm>
            <a:off x="2035176" y="2549766"/>
            <a:ext cx="2847119" cy="135318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000" b="1" noProof="0" dirty="0">
                <a:ln>
                  <a:noFill/>
                </a:ln>
                <a:solidFill>
                  <a:srgbClr val="062F8C"/>
                </a:solidFill>
                <a:effectLst/>
                <a:uLnTx/>
                <a:uFillTx/>
                <a:latin typeface="Times New Roman" panose="02020603050405020304" charset="0"/>
                <a:ea typeface="MiSans Semibold" panose="00000700000000000000" charset="-122"/>
                <a:cs typeface="Times New Roman" panose="02020603050405020304" charset="0"/>
              </a:rPr>
              <a:t>Resistant to extreme temperatures</a:t>
            </a:r>
            <a:endParaRPr lang="en-US" altLang="zh-CN" sz="2000" dirty="0"/>
          </a:p>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2000" b="0" i="0" u="none" strike="noStrike" kern="1200" cap="none" spc="0" normalizeH="0" baseline="0" noProof="0" dirty="0">
              <a:ln>
                <a:noFill/>
              </a:ln>
              <a:solidFill>
                <a:srgbClr val="062F8C"/>
              </a:solidFill>
              <a:effectLst/>
              <a:uLnTx/>
              <a:uFillTx/>
              <a:latin typeface="MiSans Semibold" panose="00000700000000000000" charset="-122"/>
              <a:ea typeface="MiSans Semibold" panose="00000700000000000000" charset="-122"/>
              <a:cs typeface="+mn-cs"/>
            </a:endParaRPr>
          </a:p>
        </p:txBody>
      </p:sp>
      <p:sp>
        <p:nvSpPr>
          <p:cNvPr id="57" name="椭圆 56"/>
          <p:cNvSpPr/>
          <p:nvPr>
            <p:custDataLst>
              <p:tags r:id="rId5"/>
            </p:custDataLst>
          </p:nvPr>
        </p:nvSpPr>
        <p:spPr>
          <a:xfrm>
            <a:off x="4665841" y="2035093"/>
            <a:ext cx="2880000" cy="2880000"/>
          </a:xfrm>
          <a:prstGeom prst="ellipse">
            <a:avLst/>
          </a:prstGeom>
          <a:solidFill>
            <a:sysClr val="window" lastClr="FFFFFF"/>
          </a:solidFill>
          <a:ln w="9525" cap="flat" cmpd="sng" algn="ctr">
            <a:gradFill>
              <a:gsLst>
                <a:gs pos="0">
                  <a:srgbClr val="062F8C">
                    <a:alpha val="0"/>
                  </a:srgbClr>
                </a:gs>
                <a:gs pos="100000">
                  <a:srgbClr val="062F8C"/>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solidFill>
                <a:prstClr val="white"/>
              </a:solidFill>
              <a:effectLst/>
              <a:uLnTx/>
              <a:uFillTx/>
              <a:latin typeface="MiSans" pitchFamily="34" charset="-122"/>
              <a:ea typeface="MiSans" pitchFamily="34" charset="-122"/>
              <a:cs typeface="+mn-cs"/>
            </a:endParaRPr>
          </a:p>
        </p:txBody>
      </p:sp>
      <p:sp>
        <p:nvSpPr>
          <p:cNvPr id="58" name="文本框 57"/>
          <p:cNvSpPr txBox="1"/>
          <p:nvPr>
            <p:custDataLst>
              <p:tags r:id="rId6"/>
            </p:custDataLst>
          </p:nvPr>
        </p:nvSpPr>
        <p:spPr>
          <a:xfrm>
            <a:off x="4807624" y="2536113"/>
            <a:ext cx="2698331" cy="690245"/>
          </a:xfrm>
          <a:prstGeom prst="rect">
            <a:avLst/>
          </a:prstGeom>
          <a:noFill/>
        </p:spPr>
        <p:txBody>
          <a:bodyPr wrap="square" rtlCol="0">
            <a:noAutofit/>
          </a:bodyPr>
          <a:lstStyle/>
          <a:p>
            <a:pPr algn="ctr">
              <a:defRPr/>
            </a:pPr>
            <a:r>
              <a:rPr kumimoji="1" lang="en-US" altLang="zh-CN" sz="2000" b="1" dirty="0">
                <a:solidFill>
                  <a:srgbClr val="062F8C"/>
                </a:solidFill>
                <a:latin typeface="Times New Roman" panose="02020603050405020304" charset="0"/>
                <a:ea typeface="MiSans Semibold" panose="00000700000000000000" charset="-122"/>
                <a:cs typeface="Times New Roman" panose="02020603050405020304" charset="0"/>
              </a:rPr>
              <a:t>Resistance to Fuels and Chemicals</a:t>
            </a:r>
          </a:p>
        </p:txBody>
      </p:sp>
      <p:sp>
        <p:nvSpPr>
          <p:cNvPr id="62" name="箭头: 下 61"/>
          <p:cNvSpPr/>
          <p:nvPr>
            <p:custDataLst>
              <p:tags r:id="rId7"/>
            </p:custDataLst>
          </p:nvPr>
        </p:nvSpPr>
        <p:spPr>
          <a:xfrm>
            <a:off x="5993885" y="5003378"/>
            <a:ext cx="223913" cy="178263"/>
          </a:xfrm>
          <a:prstGeom prst="downArrow">
            <a:avLst/>
          </a:prstGeom>
          <a:solidFill>
            <a:schemeClr val="accent5">
              <a:lumMod val="75000"/>
            </a:schemeClr>
          </a:solidFill>
          <a:ln w="9525" cap="flat" cmpd="sng" algn="ctr">
            <a:noFill/>
            <a:prstDash val="solid"/>
            <a:miter lim="800000"/>
          </a:ln>
          <a:effectLst>
            <a:outerShdw blurRad="368300" dist="203200" dir="5400000" sx="98000" sy="98000" algn="t" rotWithShape="0">
              <a:srgbClr val="3F81F8">
                <a:alpha val="1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solidFill>
                <a:prstClr val="white"/>
              </a:solidFill>
              <a:effectLst/>
              <a:uLnTx/>
              <a:uFillTx/>
              <a:latin typeface="MiSans" pitchFamily="34" charset="-122"/>
              <a:ea typeface="MiSans" pitchFamily="34" charset="-122"/>
              <a:cs typeface="+mn-cs"/>
            </a:endParaRPr>
          </a:p>
        </p:txBody>
      </p:sp>
      <p:sp>
        <p:nvSpPr>
          <p:cNvPr id="63" name="箭头: 下 62"/>
          <p:cNvSpPr/>
          <p:nvPr>
            <p:custDataLst>
              <p:tags r:id="rId8"/>
            </p:custDataLst>
          </p:nvPr>
        </p:nvSpPr>
        <p:spPr>
          <a:xfrm>
            <a:off x="8659337" y="5003378"/>
            <a:ext cx="223913" cy="178263"/>
          </a:xfrm>
          <a:prstGeom prst="downArrow">
            <a:avLst/>
          </a:prstGeom>
          <a:solidFill>
            <a:schemeClr val="accent5">
              <a:lumMod val="75000"/>
            </a:schemeClr>
          </a:solidFill>
          <a:ln w="9525" cap="flat" cmpd="sng" algn="ctr">
            <a:noFill/>
            <a:prstDash val="solid"/>
            <a:miter lim="800000"/>
          </a:ln>
          <a:effectLst>
            <a:outerShdw blurRad="368300" dist="203200" dir="5400000" sx="98000" sy="98000" algn="t" rotWithShape="0">
              <a:srgbClr val="3F81F8">
                <a:alpha val="1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solidFill>
                <a:prstClr val="white"/>
              </a:solidFill>
              <a:effectLst/>
              <a:uLnTx/>
              <a:uFillTx/>
              <a:latin typeface="MiSans" pitchFamily="34" charset="-122"/>
              <a:ea typeface="MiSans" pitchFamily="34" charset="-122"/>
              <a:cs typeface="+mn-cs"/>
            </a:endParaRPr>
          </a:p>
        </p:txBody>
      </p:sp>
      <p:sp>
        <p:nvSpPr>
          <p:cNvPr id="64" name="箭头: 下 63"/>
          <p:cNvSpPr/>
          <p:nvPr>
            <p:custDataLst>
              <p:tags r:id="rId9"/>
            </p:custDataLst>
          </p:nvPr>
        </p:nvSpPr>
        <p:spPr>
          <a:xfrm>
            <a:off x="3330339" y="5003378"/>
            <a:ext cx="223913" cy="178263"/>
          </a:xfrm>
          <a:prstGeom prst="downArrow">
            <a:avLst/>
          </a:prstGeom>
          <a:solidFill>
            <a:schemeClr val="accent5">
              <a:lumMod val="75000"/>
            </a:schemeClr>
          </a:solidFill>
          <a:ln w="9525" cap="flat" cmpd="sng" algn="ctr">
            <a:noFill/>
            <a:prstDash val="solid"/>
            <a:miter lim="800000"/>
          </a:ln>
          <a:effectLst>
            <a:outerShdw blurRad="368300" dist="203200" dir="5400000" sx="98000" sy="98000" algn="t" rotWithShape="0">
              <a:srgbClr val="3F81F8">
                <a:alpha val="1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0" cap="none" spc="0" normalizeH="0" baseline="0" noProof="0" dirty="0">
              <a:ln>
                <a:noFill/>
              </a:ln>
              <a:solidFill>
                <a:prstClr val="white"/>
              </a:solidFill>
              <a:effectLst/>
              <a:uLnTx/>
              <a:uFillTx/>
              <a:latin typeface="MiSans" pitchFamily="34" charset="-122"/>
              <a:ea typeface="MiSans" pitchFamily="34" charset="-122"/>
              <a:cs typeface="+mn-cs"/>
            </a:endParaRPr>
          </a:p>
        </p:txBody>
      </p:sp>
      <p:sp>
        <p:nvSpPr>
          <p:cNvPr id="80" name="任意多边形: 形状 79"/>
          <p:cNvSpPr/>
          <p:nvPr/>
        </p:nvSpPr>
        <p:spPr>
          <a:xfrm rot="16200000">
            <a:off x="542465" y="3093003"/>
            <a:ext cx="2834165" cy="877923"/>
          </a:xfrm>
          <a:custGeom>
            <a:avLst/>
            <a:gdLst>
              <a:gd name="connsiteX0" fmla="*/ 2834165 w 2834165"/>
              <a:gd name="connsiteY0" fmla="*/ 698564 h 877923"/>
              <a:gd name="connsiteX1" fmla="*/ 2774561 w 2834165"/>
              <a:gd name="connsiteY1" fmla="*/ 757326 h 877923"/>
              <a:gd name="connsiteX2" fmla="*/ 1392756 w 2834165"/>
              <a:gd name="connsiteY2" fmla="*/ 214979 h 877923"/>
              <a:gd name="connsiteX3" fmla="*/ 64589 w 2834165"/>
              <a:gd name="connsiteY3" fmla="*/ 877923 h 877923"/>
              <a:gd name="connsiteX4" fmla="*/ 0 w 2834165"/>
              <a:gd name="connsiteY4" fmla="*/ 824687 h 877923"/>
              <a:gd name="connsiteX5" fmla="*/ 1188337 w 2834165"/>
              <a:gd name="connsiteY5" fmla="*/ 150939 h 877923"/>
              <a:gd name="connsiteX6" fmla="*/ 1362007 w 2834165"/>
              <a:gd name="connsiteY6" fmla="*/ 133998 h 877923"/>
              <a:gd name="connsiteX7" fmla="*/ 1473954 w 2834165"/>
              <a:gd name="connsiteY7" fmla="*/ 0 h 877923"/>
              <a:gd name="connsiteX8" fmla="*/ 1585056 w 2834165"/>
              <a:gd name="connsiteY8" fmla="*/ 132987 h 877923"/>
              <a:gd name="connsiteX9" fmla="*/ 1590678 w 2834165"/>
              <a:gd name="connsiteY9" fmla="*/ 133034 h 877923"/>
              <a:gd name="connsiteX10" fmla="*/ 2834165 w 2834165"/>
              <a:gd name="connsiteY10" fmla="*/ 698564 h 8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4165" h="877923">
                <a:moveTo>
                  <a:pt x="2834165" y="698564"/>
                </a:moveTo>
                <a:lnTo>
                  <a:pt x="2774561" y="757326"/>
                </a:lnTo>
                <a:cubicBezTo>
                  <a:pt x="2411509" y="389076"/>
                  <a:pt x="1909367" y="191989"/>
                  <a:pt x="1392756" y="214979"/>
                </a:cubicBezTo>
                <a:cubicBezTo>
                  <a:pt x="876145" y="237969"/>
                  <a:pt x="393495" y="478879"/>
                  <a:pt x="64589" y="877923"/>
                </a:cubicBezTo>
                <a:lnTo>
                  <a:pt x="0" y="824687"/>
                </a:lnTo>
                <a:cubicBezTo>
                  <a:pt x="300982" y="459523"/>
                  <a:pt x="725069" y="220976"/>
                  <a:pt x="1188337" y="150939"/>
                </a:cubicBezTo>
                <a:lnTo>
                  <a:pt x="1362007" y="133998"/>
                </a:lnTo>
                <a:lnTo>
                  <a:pt x="1473954" y="0"/>
                </a:lnTo>
                <a:lnTo>
                  <a:pt x="1585056" y="132987"/>
                </a:lnTo>
                <a:lnTo>
                  <a:pt x="1590678" y="133034"/>
                </a:lnTo>
                <a:cubicBezTo>
                  <a:pt x="2058336" y="161644"/>
                  <a:pt x="2501936" y="361577"/>
                  <a:pt x="2834165" y="698564"/>
                </a:cubicBezTo>
                <a:close/>
              </a:path>
            </a:pathLst>
          </a:custGeom>
          <a:solidFill>
            <a:schemeClr val="accent5">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Sans Semibold" panose="00000700000000000000" charset="-122"/>
              <a:ea typeface="MiSans Semibold" panose="00000700000000000000" charset="-122"/>
              <a:cs typeface="+mn-cs"/>
            </a:endParaRPr>
          </a:p>
        </p:txBody>
      </p:sp>
      <p:sp>
        <p:nvSpPr>
          <p:cNvPr id="81" name="任意多边形: 形状 80"/>
          <p:cNvSpPr/>
          <p:nvPr/>
        </p:nvSpPr>
        <p:spPr>
          <a:xfrm rot="5400000" flipH="1">
            <a:off x="8821225" y="3093003"/>
            <a:ext cx="2834166" cy="877923"/>
          </a:xfrm>
          <a:custGeom>
            <a:avLst/>
            <a:gdLst>
              <a:gd name="connsiteX0" fmla="*/ 2834166 w 2834166"/>
              <a:gd name="connsiteY0" fmla="*/ 698563 h 877923"/>
              <a:gd name="connsiteX1" fmla="*/ 1590679 w 2834166"/>
              <a:gd name="connsiteY1" fmla="*/ 133033 h 877923"/>
              <a:gd name="connsiteX2" fmla="*/ 1585057 w 2834166"/>
              <a:gd name="connsiteY2" fmla="*/ 132987 h 877923"/>
              <a:gd name="connsiteX3" fmla="*/ 1473955 w 2834166"/>
              <a:gd name="connsiteY3" fmla="*/ 0 h 877923"/>
              <a:gd name="connsiteX4" fmla="*/ 1362009 w 2834166"/>
              <a:gd name="connsiteY4" fmla="*/ 133997 h 877923"/>
              <a:gd name="connsiteX5" fmla="*/ 1188338 w 2834166"/>
              <a:gd name="connsiteY5" fmla="*/ 150938 h 877923"/>
              <a:gd name="connsiteX6" fmla="*/ 0 w 2834166"/>
              <a:gd name="connsiteY6" fmla="*/ 824687 h 877923"/>
              <a:gd name="connsiteX7" fmla="*/ 64589 w 2834166"/>
              <a:gd name="connsiteY7" fmla="*/ 877923 h 877923"/>
              <a:gd name="connsiteX8" fmla="*/ 1392757 w 2834166"/>
              <a:gd name="connsiteY8" fmla="*/ 214978 h 877923"/>
              <a:gd name="connsiteX9" fmla="*/ 2774562 w 2834166"/>
              <a:gd name="connsiteY9" fmla="*/ 757325 h 8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4166" h="877923">
                <a:moveTo>
                  <a:pt x="2834166" y="698563"/>
                </a:moveTo>
                <a:cubicBezTo>
                  <a:pt x="2501937" y="361577"/>
                  <a:pt x="2058337" y="161644"/>
                  <a:pt x="1590679" y="133033"/>
                </a:cubicBezTo>
                <a:lnTo>
                  <a:pt x="1585057" y="132987"/>
                </a:lnTo>
                <a:lnTo>
                  <a:pt x="1473955" y="0"/>
                </a:lnTo>
                <a:lnTo>
                  <a:pt x="1362009" y="133997"/>
                </a:lnTo>
                <a:lnTo>
                  <a:pt x="1188338" y="150938"/>
                </a:lnTo>
                <a:cubicBezTo>
                  <a:pt x="725069" y="220976"/>
                  <a:pt x="300983" y="459522"/>
                  <a:pt x="0" y="824687"/>
                </a:cubicBezTo>
                <a:lnTo>
                  <a:pt x="64589" y="877923"/>
                </a:lnTo>
                <a:cubicBezTo>
                  <a:pt x="393495" y="478879"/>
                  <a:pt x="876145" y="237968"/>
                  <a:pt x="1392757" y="214978"/>
                </a:cubicBezTo>
                <a:cubicBezTo>
                  <a:pt x="1909368" y="191988"/>
                  <a:pt x="2411510" y="389075"/>
                  <a:pt x="2774562" y="757325"/>
                </a:cubicBezTo>
                <a:close/>
              </a:path>
            </a:pathLst>
          </a:custGeom>
          <a:solidFill>
            <a:schemeClr val="accent5">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Sans Semibold" panose="00000700000000000000" charset="-122"/>
              <a:ea typeface="MiSans Semibold" panose="00000700000000000000" charset="-122"/>
              <a:cs typeface="+mn-cs"/>
            </a:endParaRPr>
          </a:p>
        </p:txBody>
      </p:sp>
      <p:sp>
        <p:nvSpPr>
          <p:cNvPr id="5" name="矩形 4"/>
          <p:cNvSpPr/>
          <p:nvPr/>
        </p:nvSpPr>
        <p:spPr>
          <a:xfrm>
            <a:off x="115990" y="115543"/>
            <a:ext cx="641350" cy="641350"/>
          </a:xfrm>
          <a:prstGeom prst="rect">
            <a:avLst/>
          </a:prstGeom>
          <a:solidFill>
            <a:srgbClr val="062F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1200" cap="none" spc="0" normalizeH="0" baseline="0" noProof="0">
              <a:ln>
                <a:noFill/>
              </a:ln>
              <a:solidFill>
                <a:prstClr val="white"/>
              </a:solidFill>
              <a:effectLst/>
              <a:uLnTx/>
              <a:uFillTx/>
              <a:latin typeface="MiSans" pitchFamily="34" charset="-122"/>
              <a:ea typeface="MiSans" pitchFamily="34" charset="-122"/>
              <a:cs typeface="+mn-cs"/>
            </a:endParaRPr>
          </a:p>
        </p:txBody>
      </p:sp>
      <p:sp>
        <p:nvSpPr>
          <p:cNvPr id="6" name="矩形 5"/>
          <p:cNvSpPr/>
          <p:nvPr/>
        </p:nvSpPr>
        <p:spPr>
          <a:xfrm>
            <a:off x="879313" y="117063"/>
            <a:ext cx="641350" cy="6413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1200" cap="none" spc="0" normalizeH="0" baseline="0" noProof="0">
              <a:ln>
                <a:noFill/>
              </a:ln>
              <a:solidFill>
                <a:prstClr val="white"/>
              </a:solidFill>
              <a:effectLst/>
              <a:uLnTx/>
              <a:uFillTx/>
              <a:latin typeface="MiSans" pitchFamily="34" charset="-122"/>
              <a:ea typeface="MiSans" pitchFamily="34" charset="-122"/>
              <a:cs typeface="+mn-cs"/>
            </a:endParaRPr>
          </a:p>
        </p:txBody>
      </p:sp>
      <p:sp>
        <p:nvSpPr>
          <p:cNvPr id="7" name="矩形 6"/>
          <p:cNvSpPr/>
          <p:nvPr/>
        </p:nvSpPr>
        <p:spPr>
          <a:xfrm>
            <a:off x="1642636" y="118583"/>
            <a:ext cx="641350" cy="64135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1200" cap="none" spc="0" normalizeH="0" baseline="0" noProof="0">
              <a:ln>
                <a:noFill/>
              </a:ln>
              <a:solidFill>
                <a:prstClr val="white"/>
              </a:solidFill>
              <a:effectLst/>
              <a:uLnTx/>
              <a:uFillTx/>
              <a:latin typeface="MiSans" pitchFamily="34" charset="-122"/>
              <a:ea typeface="MiSans" pitchFamily="34" charset="-122"/>
              <a:cs typeface="+mn-cs"/>
            </a:endParaRPr>
          </a:p>
        </p:txBody>
      </p:sp>
      <p:sp>
        <p:nvSpPr>
          <p:cNvPr id="9" name="文本框 8"/>
          <p:cNvSpPr txBox="1"/>
          <p:nvPr/>
        </p:nvSpPr>
        <p:spPr>
          <a:xfrm>
            <a:off x="878840" y="5181600"/>
            <a:ext cx="10858500" cy="1553210"/>
          </a:xfrm>
          <a:prstGeom prst="rect">
            <a:avLst/>
          </a:prstGeom>
          <a:noFill/>
        </p:spPr>
        <p:txBody>
          <a:bodyPr wrap="square" rtlCol="0" anchor="t">
            <a:spAutoFit/>
          </a:bodyPr>
          <a:lstStyle/>
          <a:p>
            <a:pPr indent="0" fontAlgn="auto">
              <a:lnSpc>
                <a:spcPct val="100000"/>
              </a:lnSpc>
              <a:spcBef>
                <a:spcPts val="600"/>
              </a:spcBef>
              <a:spcAft>
                <a:spcPts val="600"/>
              </a:spcAft>
            </a:pPr>
            <a:r>
              <a:rPr lang="en-US" altLang="zh-CN" sz="2000" spc="180" dirty="0">
                <a:solidFill>
                  <a:schemeClr val="tx1"/>
                </a:solidFill>
                <a:latin typeface="Times New Roman" panose="02020603050405020304" charset="0"/>
                <a:ea typeface="微软雅黑" panose="020B0503020204020204" charset="-122"/>
                <a:cs typeface="Times New Roman" panose="02020603050405020304" charset="0"/>
                <a:sym typeface="+mn-ea"/>
              </a:rPr>
              <a:t>Applications include fuel tank seals, O-rings, refueling valve gaskets, and fuel lines. </a:t>
            </a:r>
          </a:p>
          <a:p>
            <a:pPr indent="0" fontAlgn="auto">
              <a:lnSpc>
                <a:spcPct val="100000"/>
              </a:lnSpc>
              <a:spcBef>
                <a:spcPts val="600"/>
              </a:spcBef>
              <a:spcAft>
                <a:spcPts val="600"/>
              </a:spcAft>
            </a:pPr>
            <a:r>
              <a:rPr lang="en-US" altLang="zh-CN" sz="2000" spc="180" dirty="0">
                <a:solidFill>
                  <a:schemeClr val="tx1"/>
                </a:solidFill>
                <a:latin typeface="Times New Roman" panose="02020603050405020304" charset="0"/>
                <a:ea typeface="微软雅黑" panose="020B0503020204020204" charset="-122"/>
                <a:cs typeface="Times New Roman" panose="02020603050405020304" charset="0"/>
                <a:sym typeface="+mn-ea"/>
              </a:rPr>
              <a:t>Liquid Fluorosilicone Rubber (LSR) is also used as a surface coating, lubricant, sealant mastic, and adhesive.</a:t>
            </a:r>
          </a:p>
          <a:p>
            <a:endParaRPr lang="en-US" altLang="zh-CN" sz="2000" spc="180" dirty="0">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sp>
        <p:nvSpPr>
          <p:cNvPr id="60468" name="稻壳儿小白白(http://dwz.cn/Wu2UP)"/>
          <p:cNvSpPr>
            <a:spLocks noEditPoints="1"/>
          </p:cNvSpPr>
          <p:nvPr/>
        </p:nvSpPr>
        <p:spPr>
          <a:xfrm>
            <a:off x="10848975" y="3131820"/>
            <a:ext cx="577215" cy="577215"/>
          </a:xfrm>
          <a:custGeom>
            <a:avLst/>
            <a:gdLst>
              <a:gd name="T0" fmla="*/ 1576218215 w 44"/>
              <a:gd name="T1" fmla="*/ 990768419 h 44"/>
              <a:gd name="T2" fmla="*/ 1351044184 w 44"/>
              <a:gd name="T3" fmla="*/ 1215935739 h 44"/>
              <a:gd name="T4" fmla="*/ 1306008036 w 44"/>
              <a:gd name="T5" fmla="*/ 1666283801 h 44"/>
              <a:gd name="T6" fmla="*/ 1306008036 w 44"/>
              <a:gd name="T7" fmla="*/ 1711319949 h 44"/>
              <a:gd name="T8" fmla="*/ 855659974 w 44"/>
              <a:gd name="T9" fmla="*/ 1981530128 h 44"/>
              <a:gd name="T10" fmla="*/ 810623826 w 44"/>
              <a:gd name="T11" fmla="*/ 1981530128 h 44"/>
              <a:gd name="T12" fmla="*/ 810623826 w 44"/>
              <a:gd name="T13" fmla="*/ 1981530128 h 44"/>
              <a:gd name="T14" fmla="*/ 720558240 w 44"/>
              <a:gd name="T15" fmla="*/ 1891457831 h 44"/>
              <a:gd name="T16" fmla="*/ 720558240 w 44"/>
              <a:gd name="T17" fmla="*/ 1846428394 h 44"/>
              <a:gd name="T18" fmla="*/ 810623826 w 44"/>
              <a:gd name="T19" fmla="*/ 1531182066 h 44"/>
              <a:gd name="T20" fmla="*/ 495384210 w 44"/>
              <a:gd name="T21" fmla="*/ 1170906302 h 44"/>
              <a:gd name="T22" fmla="*/ 135101734 w 44"/>
              <a:gd name="T23" fmla="*/ 1306008036 h 44"/>
              <a:gd name="T24" fmla="*/ 135101734 w 44"/>
              <a:gd name="T25" fmla="*/ 1306008036 h 44"/>
              <a:gd name="T26" fmla="*/ 90072297 w 44"/>
              <a:gd name="T27" fmla="*/ 1260971888 h 44"/>
              <a:gd name="T28" fmla="*/ 45036148 w 44"/>
              <a:gd name="T29" fmla="*/ 1215935739 h 44"/>
              <a:gd name="T30" fmla="*/ 0 w 44"/>
              <a:gd name="T31" fmla="*/ 1170906302 h 44"/>
              <a:gd name="T32" fmla="*/ 270210179 w 44"/>
              <a:gd name="T33" fmla="*/ 675522092 h 44"/>
              <a:gd name="T34" fmla="*/ 315246327 w 44"/>
              <a:gd name="T35" fmla="*/ 675522092 h 44"/>
              <a:gd name="T36" fmla="*/ 765594389 w 44"/>
              <a:gd name="T37" fmla="*/ 630485944 h 44"/>
              <a:gd name="T38" fmla="*/ 990768419 w 44"/>
              <a:gd name="T39" fmla="*/ 405311913 h 44"/>
              <a:gd name="T40" fmla="*/ 1936493980 w 44"/>
              <a:gd name="T41" fmla="*/ 0 h 44"/>
              <a:gd name="T42" fmla="*/ 1981530128 w 44"/>
              <a:gd name="T43" fmla="*/ 45036148 h 44"/>
              <a:gd name="T44" fmla="*/ 1576218215 w 44"/>
              <a:gd name="T45" fmla="*/ 990768419 h 44"/>
              <a:gd name="T46" fmla="*/ 1576218215 w 44"/>
              <a:gd name="T47" fmla="*/ 270210179 h 44"/>
              <a:gd name="T48" fmla="*/ 1486145918 w 44"/>
              <a:gd name="T49" fmla="*/ 405311913 h 44"/>
              <a:gd name="T50" fmla="*/ 1576218215 w 44"/>
              <a:gd name="T51" fmla="*/ 495384210 h 44"/>
              <a:gd name="T52" fmla="*/ 1711319949 w 44"/>
              <a:gd name="T53" fmla="*/ 405311913 h 44"/>
              <a:gd name="T54" fmla="*/ 1576218215 w 44"/>
              <a:gd name="T55" fmla="*/ 270210179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 h="44">
                <a:moveTo>
                  <a:pt x="35" y="22"/>
                </a:moveTo>
                <a:cubicBezTo>
                  <a:pt x="34" y="24"/>
                  <a:pt x="32" y="25"/>
                  <a:pt x="30" y="27"/>
                </a:cubicBezTo>
                <a:cubicBezTo>
                  <a:pt x="29" y="37"/>
                  <a:pt x="29" y="37"/>
                  <a:pt x="29" y="37"/>
                </a:cubicBezTo>
                <a:cubicBezTo>
                  <a:pt x="29" y="37"/>
                  <a:pt x="29" y="38"/>
                  <a:pt x="29" y="38"/>
                </a:cubicBezTo>
                <a:cubicBezTo>
                  <a:pt x="19" y="44"/>
                  <a:pt x="19" y="44"/>
                  <a:pt x="19" y="44"/>
                </a:cubicBezTo>
                <a:cubicBezTo>
                  <a:pt x="19" y="44"/>
                  <a:pt x="18" y="44"/>
                  <a:pt x="18" y="44"/>
                </a:cubicBezTo>
                <a:cubicBezTo>
                  <a:pt x="18" y="44"/>
                  <a:pt x="18" y="44"/>
                  <a:pt x="18" y="44"/>
                </a:cubicBezTo>
                <a:cubicBezTo>
                  <a:pt x="16" y="42"/>
                  <a:pt x="16" y="42"/>
                  <a:pt x="16" y="42"/>
                </a:cubicBezTo>
                <a:cubicBezTo>
                  <a:pt x="16" y="42"/>
                  <a:pt x="16" y="41"/>
                  <a:pt x="16" y="41"/>
                </a:cubicBezTo>
                <a:cubicBezTo>
                  <a:pt x="18" y="34"/>
                  <a:pt x="18" y="34"/>
                  <a:pt x="18" y="34"/>
                </a:cubicBezTo>
                <a:cubicBezTo>
                  <a:pt x="11" y="26"/>
                  <a:pt x="11" y="26"/>
                  <a:pt x="11" y="26"/>
                </a:cubicBezTo>
                <a:cubicBezTo>
                  <a:pt x="3" y="29"/>
                  <a:pt x="3" y="29"/>
                  <a:pt x="3" y="29"/>
                </a:cubicBezTo>
                <a:cubicBezTo>
                  <a:pt x="3" y="29"/>
                  <a:pt x="3" y="29"/>
                  <a:pt x="3" y="29"/>
                </a:cubicBezTo>
                <a:cubicBezTo>
                  <a:pt x="3" y="29"/>
                  <a:pt x="2" y="28"/>
                  <a:pt x="2" y="28"/>
                </a:cubicBezTo>
                <a:cubicBezTo>
                  <a:pt x="1" y="27"/>
                  <a:pt x="1" y="27"/>
                  <a:pt x="1" y="27"/>
                </a:cubicBezTo>
                <a:cubicBezTo>
                  <a:pt x="0" y="26"/>
                  <a:pt x="0" y="26"/>
                  <a:pt x="0" y="26"/>
                </a:cubicBezTo>
                <a:cubicBezTo>
                  <a:pt x="6" y="15"/>
                  <a:pt x="6" y="15"/>
                  <a:pt x="6" y="15"/>
                </a:cubicBezTo>
                <a:cubicBezTo>
                  <a:pt x="7" y="15"/>
                  <a:pt x="7" y="15"/>
                  <a:pt x="7" y="15"/>
                </a:cubicBezTo>
                <a:cubicBezTo>
                  <a:pt x="17" y="14"/>
                  <a:pt x="17" y="14"/>
                  <a:pt x="17" y="14"/>
                </a:cubicBezTo>
                <a:cubicBezTo>
                  <a:pt x="19" y="12"/>
                  <a:pt x="20" y="11"/>
                  <a:pt x="22" y="9"/>
                </a:cubicBezTo>
                <a:cubicBezTo>
                  <a:pt x="29" y="2"/>
                  <a:pt x="34" y="0"/>
                  <a:pt x="43" y="0"/>
                </a:cubicBezTo>
                <a:cubicBezTo>
                  <a:pt x="44" y="0"/>
                  <a:pt x="44" y="1"/>
                  <a:pt x="44" y="1"/>
                </a:cubicBezTo>
                <a:cubicBezTo>
                  <a:pt x="44" y="10"/>
                  <a:pt x="42" y="16"/>
                  <a:pt x="35" y="22"/>
                </a:cubicBezTo>
                <a:close/>
                <a:moveTo>
                  <a:pt x="35" y="6"/>
                </a:moveTo>
                <a:cubicBezTo>
                  <a:pt x="34" y="6"/>
                  <a:pt x="33" y="7"/>
                  <a:pt x="33" y="9"/>
                </a:cubicBezTo>
                <a:cubicBezTo>
                  <a:pt x="33" y="10"/>
                  <a:pt x="34" y="11"/>
                  <a:pt x="35" y="11"/>
                </a:cubicBezTo>
                <a:cubicBezTo>
                  <a:pt x="37" y="11"/>
                  <a:pt x="38" y="10"/>
                  <a:pt x="38" y="9"/>
                </a:cubicBezTo>
                <a:cubicBezTo>
                  <a:pt x="38" y="7"/>
                  <a:pt x="37" y="6"/>
                  <a:pt x="35" y="6"/>
                </a:cubicBezTo>
                <a:close/>
              </a:path>
            </a:pathLst>
          </a:custGeom>
          <a:solidFill>
            <a:schemeClr val="accent5">
              <a:lumMod val="75000"/>
            </a:schemeClr>
          </a:solidFill>
          <a:extLst>
            <a:ext uri="{91240B29-F687-4F45-9708-019B960494DF}">
              <a14:hiddenLine xmlns:a14="http://schemas.microsoft.com/office/drawing/2010/main" w="9525">
                <a:solidFill>
                  <a:srgbClr val="000000"/>
                </a:solidFill>
                <a:round/>
              </a14:hiddenLine>
            </a:ext>
          </a:extLst>
        </p:spPr>
        <p:style>
          <a:lnRef idx="0">
            <a:srgbClr val="FFFFFF"/>
          </a:lnRef>
          <a:fillRef idx="1">
            <a:schemeClr val="accent1"/>
          </a:fillRef>
          <a:effectRef idx="0">
            <a:srgbClr val="FFFFFF"/>
          </a:effectRef>
          <a:fontRef idx="minor">
            <a:schemeClr val="lt1"/>
          </a:fontRef>
        </p:style>
        <p:txBody>
          <a:bodyPr lIns="121920" tIns="60960" rIns="121920" bIns="60960"/>
          <a:lstStyle/>
          <a:p>
            <a:endParaRPr lang="zh-CN" altLang="en-US"/>
          </a:p>
        </p:txBody>
      </p:sp>
      <p:sp>
        <p:nvSpPr>
          <p:cNvPr id="61475" name="稻壳儿小白白(http://dwz.cn/Wu2UP)"/>
          <p:cNvSpPr/>
          <p:nvPr/>
        </p:nvSpPr>
        <p:spPr>
          <a:xfrm>
            <a:off x="615950" y="3131820"/>
            <a:ext cx="530225" cy="536575"/>
          </a:xfrm>
          <a:custGeom>
            <a:avLst/>
            <a:gdLst>
              <a:gd name="T0" fmla="*/ 1595979757 w 38"/>
              <a:gd name="T1" fmla="*/ 480926190 h 38"/>
              <a:gd name="T2" fmla="*/ 1408212596 w 38"/>
              <a:gd name="T3" fmla="*/ 673292505 h 38"/>
              <a:gd name="T4" fmla="*/ 1595979757 w 38"/>
              <a:gd name="T5" fmla="*/ 1587051573 h 38"/>
              <a:gd name="T6" fmla="*/ 1595979757 w 38"/>
              <a:gd name="T7" fmla="*/ 1635144886 h 38"/>
              <a:gd name="T8" fmla="*/ 1408212596 w 38"/>
              <a:gd name="T9" fmla="*/ 1731324576 h 38"/>
              <a:gd name="T10" fmla="*/ 1408212596 w 38"/>
              <a:gd name="T11" fmla="*/ 1731324576 h 38"/>
              <a:gd name="T12" fmla="*/ 1408212596 w 38"/>
              <a:gd name="T13" fmla="*/ 1731324576 h 38"/>
              <a:gd name="T14" fmla="*/ 1361274232 w 38"/>
              <a:gd name="T15" fmla="*/ 1731324576 h 38"/>
              <a:gd name="T16" fmla="*/ 1032691978 w 38"/>
              <a:gd name="T17" fmla="*/ 1058032070 h 38"/>
              <a:gd name="T18" fmla="*/ 704109724 w 38"/>
              <a:gd name="T19" fmla="*/ 1394678323 h 38"/>
              <a:gd name="T20" fmla="*/ 751048088 w 38"/>
              <a:gd name="T21" fmla="*/ 1683231263 h 38"/>
              <a:gd name="T22" fmla="*/ 751048088 w 38"/>
              <a:gd name="T23" fmla="*/ 1683231263 h 38"/>
              <a:gd name="T24" fmla="*/ 610226143 w 38"/>
              <a:gd name="T25" fmla="*/ 1827511201 h 38"/>
              <a:gd name="T26" fmla="*/ 610226143 w 38"/>
              <a:gd name="T27" fmla="*/ 1827511201 h 38"/>
              <a:gd name="T28" fmla="*/ 610226143 w 38"/>
              <a:gd name="T29" fmla="*/ 1827511201 h 38"/>
              <a:gd name="T30" fmla="*/ 563287779 w 38"/>
              <a:gd name="T31" fmla="*/ 1827511201 h 38"/>
              <a:gd name="T32" fmla="*/ 328582254 w 38"/>
              <a:gd name="T33" fmla="*/ 1490864948 h 38"/>
              <a:gd name="T34" fmla="*/ 0 w 38"/>
              <a:gd name="T35" fmla="*/ 1250405320 h 38"/>
              <a:gd name="T36" fmla="*/ 0 w 38"/>
              <a:gd name="T37" fmla="*/ 1202312008 h 38"/>
              <a:gd name="T38" fmla="*/ 0 w 38"/>
              <a:gd name="T39" fmla="*/ 1202312008 h 38"/>
              <a:gd name="T40" fmla="*/ 140821945 w 38"/>
              <a:gd name="T41" fmla="*/ 1058032070 h 38"/>
              <a:gd name="T42" fmla="*/ 140821945 w 38"/>
              <a:gd name="T43" fmla="*/ 1058032070 h 38"/>
              <a:gd name="T44" fmla="*/ 140821945 w 38"/>
              <a:gd name="T45" fmla="*/ 1058032070 h 38"/>
              <a:gd name="T46" fmla="*/ 422465834 w 38"/>
              <a:gd name="T47" fmla="*/ 1106125383 h 38"/>
              <a:gd name="T48" fmla="*/ 751048088 w 38"/>
              <a:gd name="T49" fmla="*/ 769479130 h 38"/>
              <a:gd name="T50" fmla="*/ 93883580 w 38"/>
              <a:gd name="T51" fmla="*/ 432832878 h 38"/>
              <a:gd name="T52" fmla="*/ 46938364 w 38"/>
              <a:gd name="T53" fmla="*/ 384739565 h 38"/>
              <a:gd name="T54" fmla="*/ 93883580 w 38"/>
              <a:gd name="T55" fmla="*/ 384739565 h 38"/>
              <a:gd name="T56" fmla="*/ 234705525 w 38"/>
              <a:gd name="T57" fmla="*/ 192366315 h 38"/>
              <a:gd name="T58" fmla="*/ 281643889 w 38"/>
              <a:gd name="T59" fmla="*/ 192366315 h 38"/>
              <a:gd name="T60" fmla="*/ 1126575558 w 38"/>
              <a:gd name="T61" fmla="*/ 384739565 h 38"/>
              <a:gd name="T62" fmla="*/ 1314335867 w 38"/>
              <a:gd name="T63" fmla="*/ 192366315 h 38"/>
              <a:gd name="T64" fmla="*/ 1736801701 w 38"/>
              <a:gd name="T65" fmla="*/ 48093313 h 38"/>
              <a:gd name="T66" fmla="*/ 1595979757 w 38"/>
              <a:gd name="T67" fmla="*/ 48092619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 h="38">
                <a:moveTo>
                  <a:pt x="34" y="10"/>
                </a:moveTo>
                <a:cubicBezTo>
                  <a:pt x="30" y="14"/>
                  <a:pt x="30" y="14"/>
                  <a:pt x="30" y="14"/>
                </a:cubicBezTo>
                <a:cubicBezTo>
                  <a:pt x="34" y="33"/>
                  <a:pt x="34" y="33"/>
                  <a:pt x="34" y="33"/>
                </a:cubicBezTo>
                <a:cubicBezTo>
                  <a:pt x="34" y="33"/>
                  <a:pt x="34" y="34"/>
                  <a:pt x="34" y="34"/>
                </a:cubicBezTo>
                <a:cubicBezTo>
                  <a:pt x="30" y="36"/>
                  <a:pt x="30" y="36"/>
                  <a:pt x="30" y="36"/>
                </a:cubicBezTo>
                <a:cubicBezTo>
                  <a:pt x="30" y="36"/>
                  <a:pt x="30" y="36"/>
                  <a:pt x="30" y="36"/>
                </a:cubicBezTo>
                <a:cubicBezTo>
                  <a:pt x="30" y="36"/>
                  <a:pt x="30" y="36"/>
                  <a:pt x="30" y="36"/>
                </a:cubicBezTo>
                <a:cubicBezTo>
                  <a:pt x="29" y="36"/>
                  <a:pt x="29" y="36"/>
                  <a:pt x="29" y="36"/>
                </a:cubicBezTo>
                <a:cubicBezTo>
                  <a:pt x="22" y="22"/>
                  <a:pt x="22" y="22"/>
                  <a:pt x="22" y="22"/>
                </a:cubicBezTo>
                <a:cubicBezTo>
                  <a:pt x="15" y="29"/>
                  <a:pt x="15" y="29"/>
                  <a:pt x="15" y="29"/>
                </a:cubicBezTo>
                <a:cubicBezTo>
                  <a:pt x="16" y="35"/>
                  <a:pt x="16" y="35"/>
                  <a:pt x="16" y="35"/>
                </a:cubicBezTo>
                <a:cubicBezTo>
                  <a:pt x="16" y="35"/>
                  <a:pt x="16" y="35"/>
                  <a:pt x="16" y="35"/>
                </a:cubicBezTo>
                <a:cubicBezTo>
                  <a:pt x="13" y="38"/>
                  <a:pt x="13" y="38"/>
                  <a:pt x="13" y="38"/>
                </a:cubicBezTo>
                <a:cubicBezTo>
                  <a:pt x="13" y="38"/>
                  <a:pt x="13" y="38"/>
                  <a:pt x="13" y="38"/>
                </a:cubicBezTo>
                <a:cubicBezTo>
                  <a:pt x="13" y="38"/>
                  <a:pt x="13" y="38"/>
                  <a:pt x="13" y="38"/>
                </a:cubicBezTo>
                <a:cubicBezTo>
                  <a:pt x="12" y="38"/>
                  <a:pt x="12" y="38"/>
                  <a:pt x="12" y="38"/>
                </a:cubicBezTo>
                <a:cubicBezTo>
                  <a:pt x="7" y="31"/>
                  <a:pt x="7" y="31"/>
                  <a:pt x="7" y="31"/>
                </a:cubicBezTo>
                <a:cubicBezTo>
                  <a:pt x="0" y="26"/>
                  <a:pt x="0" y="26"/>
                  <a:pt x="0" y="26"/>
                </a:cubicBezTo>
                <a:cubicBezTo>
                  <a:pt x="0" y="26"/>
                  <a:pt x="0" y="26"/>
                  <a:pt x="0" y="25"/>
                </a:cubicBezTo>
                <a:cubicBezTo>
                  <a:pt x="0" y="25"/>
                  <a:pt x="0" y="25"/>
                  <a:pt x="0" y="25"/>
                </a:cubicBezTo>
                <a:cubicBezTo>
                  <a:pt x="3" y="22"/>
                  <a:pt x="3" y="22"/>
                  <a:pt x="3" y="22"/>
                </a:cubicBezTo>
                <a:cubicBezTo>
                  <a:pt x="3" y="22"/>
                  <a:pt x="3" y="22"/>
                  <a:pt x="3" y="22"/>
                </a:cubicBezTo>
                <a:cubicBezTo>
                  <a:pt x="3" y="22"/>
                  <a:pt x="3" y="22"/>
                  <a:pt x="3" y="22"/>
                </a:cubicBezTo>
                <a:cubicBezTo>
                  <a:pt x="9" y="23"/>
                  <a:pt x="9" y="23"/>
                  <a:pt x="9" y="23"/>
                </a:cubicBezTo>
                <a:cubicBezTo>
                  <a:pt x="16" y="16"/>
                  <a:pt x="16" y="16"/>
                  <a:pt x="16" y="16"/>
                </a:cubicBezTo>
                <a:cubicBezTo>
                  <a:pt x="2" y="9"/>
                  <a:pt x="2" y="9"/>
                  <a:pt x="2" y="9"/>
                </a:cubicBezTo>
                <a:cubicBezTo>
                  <a:pt x="2" y="9"/>
                  <a:pt x="2" y="9"/>
                  <a:pt x="1" y="8"/>
                </a:cubicBezTo>
                <a:cubicBezTo>
                  <a:pt x="1" y="8"/>
                  <a:pt x="2" y="8"/>
                  <a:pt x="2" y="8"/>
                </a:cubicBezTo>
                <a:cubicBezTo>
                  <a:pt x="5" y="4"/>
                  <a:pt x="5" y="4"/>
                  <a:pt x="5" y="4"/>
                </a:cubicBezTo>
                <a:cubicBezTo>
                  <a:pt x="5" y="4"/>
                  <a:pt x="6" y="4"/>
                  <a:pt x="6" y="4"/>
                </a:cubicBezTo>
                <a:cubicBezTo>
                  <a:pt x="24" y="8"/>
                  <a:pt x="24" y="8"/>
                  <a:pt x="24" y="8"/>
                </a:cubicBezTo>
                <a:cubicBezTo>
                  <a:pt x="28" y="4"/>
                  <a:pt x="28" y="4"/>
                  <a:pt x="28" y="4"/>
                </a:cubicBezTo>
                <a:cubicBezTo>
                  <a:pt x="31" y="1"/>
                  <a:pt x="35" y="0"/>
                  <a:pt x="37" y="1"/>
                </a:cubicBezTo>
                <a:cubicBezTo>
                  <a:pt x="38" y="3"/>
                  <a:pt x="37" y="7"/>
                  <a:pt x="34" y="10"/>
                </a:cubicBezTo>
                <a:close/>
              </a:path>
            </a:pathLst>
          </a:custGeom>
          <a:solidFill>
            <a:schemeClr val="accent5">
              <a:lumMod val="75000"/>
            </a:schemeClr>
          </a:solidFill>
          <a:extLst>
            <a:ext uri="{91240B29-F687-4F45-9708-019B960494DF}">
              <a14:hiddenLine xmlns:a14="http://schemas.microsoft.com/office/drawing/2010/main" w="9525">
                <a:solidFill>
                  <a:srgbClr val="000000"/>
                </a:solidFill>
                <a:round/>
              </a14:hiddenLine>
            </a:ext>
          </a:extLst>
        </p:spPr>
        <p:style>
          <a:lnRef idx="0">
            <a:srgbClr val="FFFFFF"/>
          </a:lnRef>
          <a:fillRef idx="1">
            <a:schemeClr val="accent1"/>
          </a:fillRef>
          <a:effectRef idx="0">
            <a:srgbClr val="FFFFFF"/>
          </a:effectRef>
          <a:fontRef idx="minor">
            <a:schemeClr val="lt1"/>
          </a:fontRef>
        </p:style>
        <p:txBody>
          <a:bodyPr lIns="121920" tIns="60960" rIns="121920" bIns="60960"/>
          <a:lstStyle/>
          <a:p>
            <a:endParaRPr lang="zh-CN" altLang="en-US"/>
          </a:p>
        </p:txBody>
      </p:sp>
      <p:cxnSp>
        <p:nvCxnSpPr>
          <p:cNvPr id="3" name="直线连接符 55"/>
          <p:cNvCxnSpPr/>
          <p:nvPr/>
        </p:nvCxnSpPr>
        <p:spPr>
          <a:xfrm>
            <a:off x="454763" y="798737"/>
            <a:ext cx="1128247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文本框 1"/>
          <p:cNvSpPr txBox="1"/>
          <p:nvPr/>
        </p:nvSpPr>
        <p:spPr>
          <a:xfrm>
            <a:off x="2398510" y="3172460"/>
            <a:ext cx="2253505" cy="1477328"/>
          </a:xfrm>
          <a:prstGeom prst="rect">
            <a:avLst/>
          </a:prstGeom>
          <a:noFill/>
        </p:spPr>
        <p:txBody>
          <a:bodyPr wrap="square" rtlCol="0">
            <a:spAutoFit/>
          </a:bodyPr>
          <a:lstStyle/>
          <a:p>
            <a:r>
              <a:rPr lang="en-US" altLang="zh-CN" dirty="0">
                <a:latin typeface="Times New Roman" panose="02020603050405020304" charset="0"/>
                <a:cs typeface="Times New Roman" panose="02020603050405020304" charset="0"/>
              </a:rPr>
              <a:t>Operating range approximately –60 °C to +230 °C, with short‑term resistance above 250 °C.</a:t>
            </a:r>
            <a:endParaRPr lang="zh-CN" altLang="en-US" dirty="0">
              <a:latin typeface="Times New Roman" panose="02020603050405020304" charset="0"/>
              <a:cs typeface="Times New Roman" panose="02020603050405020304" charset="0"/>
            </a:endParaRPr>
          </a:p>
        </p:txBody>
      </p:sp>
      <p:sp>
        <p:nvSpPr>
          <p:cNvPr id="8" name="文本框 7"/>
          <p:cNvSpPr txBox="1"/>
          <p:nvPr/>
        </p:nvSpPr>
        <p:spPr>
          <a:xfrm>
            <a:off x="5096843" y="3291996"/>
            <a:ext cx="2253505" cy="1200329"/>
          </a:xfrm>
          <a:prstGeom prst="rect">
            <a:avLst/>
          </a:prstGeom>
          <a:noFill/>
        </p:spPr>
        <p:txBody>
          <a:bodyPr wrap="square" rtlCol="0">
            <a:spAutoFit/>
          </a:bodyPr>
          <a:lstStyle/>
          <a:p>
            <a:r>
              <a:rPr lang="en-US" altLang="zh-CN" dirty="0">
                <a:latin typeface="Times New Roman" panose="02020603050405020304" charset="0"/>
                <a:cs typeface="Times New Roman" panose="02020603050405020304" charset="0"/>
              </a:rPr>
              <a:t>Exhibits excellent resistance to jet fuels (JP‑4, JP‑8), solvents and other chemicals.</a:t>
            </a:r>
            <a:endParaRPr lang="zh-CN" altLang="en-US" dirty="0">
              <a:latin typeface="Times New Roman" panose="02020603050405020304" charset="0"/>
              <a:cs typeface="Times New Roman" panose="02020603050405020304" charset="0"/>
            </a:endParaRPr>
          </a:p>
        </p:txBody>
      </p:sp>
      <p:sp>
        <p:nvSpPr>
          <p:cNvPr id="10" name="文本框 9"/>
          <p:cNvSpPr txBox="1"/>
          <p:nvPr>
            <p:custDataLst>
              <p:tags r:id="rId10"/>
            </p:custDataLst>
          </p:nvPr>
        </p:nvSpPr>
        <p:spPr>
          <a:xfrm>
            <a:off x="7458493" y="2551960"/>
            <a:ext cx="2698331" cy="690245"/>
          </a:xfrm>
          <a:prstGeom prst="rect">
            <a:avLst/>
          </a:prstGeom>
          <a:noFill/>
        </p:spPr>
        <p:txBody>
          <a:bodyPr wrap="square" rtlCol="0">
            <a:noAutofit/>
          </a:bodyPr>
          <a:lstStyle/>
          <a:p>
            <a:pPr algn="ctr">
              <a:defRPr/>
            </a:pPr>
            <a:r>
              <a:rPr kumimoji="1" lang="en-US" altLang="zh-CN" sz="2000" b="1" dirty="0">
                <a:solidFill>
                  <a:srgbClr val="062F8C"/>
                </a:solidFill>
                <a:latin typeface="Times New Roman" panose="02020603050405020304" charset="0"/>
                <a:ea typeface="MiSans Semibold" panose="00000700000000000000" charset="-122"/>
                <a:cs typeface="Times New Roman" panose="02020603050405020304" charset="0"/>
              </a:rPr>
              <a:t>Resistance to Ozone and Nuclear Radiation</a:t>
            </a:r>
          </a:p>
        </p:txBody>
      </p:sp>
      <p:sp>
        <p:nvSpPr>
          <p:cNvPr id="11" name="文本框 10"/>
          <p:cNvSpPr txBox="1"/>
          <p:nvPr/>
        </p:nvSpPr>
        <p:spPr>
          <a:xfrm>
            <a:off x="7592570" y="3247853"/>
            <a:ext cx="2581359" cy="1200329"/>
          </a:xfrm>
          <a:prstGeom prst="rect">
            <a:avLst/>
          </a:prstGeom>
          <a:noFill/>
        </p:spPr>
        <p:txBody>
          <a:bodyPr wrap="square" rtlCol="0">
            <a:spAutoFit/>
          </a:bodyPr>
          <a:lstStyle/>
          <a:p>
            <a:r>
              <a:rPr lang="en-US" altLang="zh-CN" dirty="0">
                <a:latin typeface="Times New Roman" panose="02020603050405020304" charset="0"/>
                <a:cs typeface="Times New Roman" panose="02020603050405020304" charset="0"/>
              </a:rPr>
              <a:t>Resistant to ozone, UV &amp; space radiation, suitable for external spacecraft components.</a:t>
            </a:r>
            <a:endParaRPr lang="zh-CN" altLang="en-US" dirty="0">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形状1231"/>
          <p:cNvSpPr/>
          <p:nvPr/>
        </p:nvSpPr>
        <p:spPr>
          <a:xfrm rot="16200000">
            <a:off x="4881245" y="-2088515"/>
            <a:ext cx="2268220" cy="10944860"/>
          </a:xfrm>
          <a:prstGeom prst="round2SameRect">
            <a:avLst>
              <a:gd name="adj1" fmla="val 1897"/>
              <a:gd name="adj2" fmla="val 0"/>
            </a:avLst>
          </a:prstGeom>
          <a:gradFill flip="none" rotWithShape="0">
            <a:gsLst>
              <a:gs pos="100000">
                <a:schemeClr val="accent1">
                  <a:lumMod val="5000"/>
                  <a:lumOff val="95000"/>
                </a:schemeClr>
              </a:gs>
              <a:gs pos="0">
                <a:schemeClr val="accent1">
                  <a:lumMod val="20000"/>
                  <a:lumOff val="80000"/>
                </a:schemeClr>
              </a:gs>
            </a:gsLst>
            <a:lin ang="8400000" scaled="0"/>
            <a:tileRect/>
          </a:gradFill>
          <a:ln>
            <a:noFill/>
          </a:ln>
          <a:effectLst>
            <a:innerShdw blurRad="114300">
              <a:schemeClr val="accent1">
                <a:lumMod val="60000"/>
                <a:lumOff val="4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1">
                  <a:lumMod val="50000"/>
                </a:schemeClr>
              </a:solidFill>
              <a:latin typeface="阿里巴巴普惠体"/>
            </a:endParaRPr>
          </a:p>
        </p:txBody>
      </p:sp>
      <p:sp>
        <p:nvSpPr>
          <p:cNvPr id="5" name="形状1232"/>
          <p:cNvSpPr/>
          <p:nvPr/>
        </p:nvSpPr>
        <p:spPr>
          <a:xfrm>
            <a:off x="2223247" y="1917770"/>
            <a:ext cx="2951731" cy="442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6" name="形状1233"/>
          <p:cNvSpPr/>
          <p:nvPr/>
        </p:nvSpPr>
        <p:spPr>
          <a:xfrm>
            <a:off x="8392795" y="2242820"/>
            <a:ext cx="2951480" cy="227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charset="0"/>
              <a:ea typeface="阿里巴巴普惠体 3.0 55 Regular" panose="00020600040101010101" pitchFamily="18" charset="-122"/>
              <a:cs typeface="Times New Roman" panose="02020603050405020304" charset="0"/>
            </a:endParaRPr>
          </a:p>
        </p:txBody>
      </p:sp>
      <p:sp>
        <p:nvSpPr>
          <p:cNvPr id="7" name="形状1234"/>
          <p:cNvSpPr/>
          <p:nvPr/>
        </p:nvSpPr>
        <p:spPr>
          <a:xfrm>
            <a:off x="5384095" y="1917770"/>
            <a:ext cx="2951731" cy="442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charset="0"/>
              <a:ea typeface="阿里巴巴普惠体 3.0 55 Regular" panose="00020600040101010101" pitchFamily="18" charset="-122"/>
              <a:cs typeface="Times New Roman" panose="02020603050405020304" charset="0"/>
            </a:endParaRPr>
          </a:p>
        </p:txBody>
      </p:sp>
      <p:cxnSp>
        <p:nvCxnSpPr>
          <p:cNvPr id="8" name="形状1235"/>
          <p:cNvCxnSpPr/>
          <p:nvPr/>
        </p:nvCxnSpPr>
        <p:spPr>
          <a:xfrm>
            <a:off x="2059417" y="451739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形状1236"/>
          <p:cNvCxnSpPr/>
          <p:nvPr/>
        </p:nvCxnSpPr>
        <p:spPr>
          <a:xfrm>
            <a:off x="5231695" y="451739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形状1237"/>
          <p:cNvCxnSpPr/>
          <p:nvPr/>
        </p:nvCxnSpPr>
        <p:spPr>
          <a:xfrm>
            <a:off x="8392544" y="451739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形状1238"/>
          <p:cNvCxnSpPr/>
          <p:nvPr/>
        </p:nvCxnSpPr>
        <p:spPr>
          <a:xfrm>
            <a:off x="2177527" y="2242890"/>
            <a:ext cx="29517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形状1239"/>
          <p:cNvCxnSpPr/>
          <p:nvPr/>
        </p:nvCxnSpPr>
        <p:spPr>
          <a:xfrm>
            <a:off x="5342185" y="2242890"/>
            <a:ext cx="2951731" cy="0"/>
          </a:xfrm>
          <a:prstGeom prst="line">
            <a:avLst/>
          </a:prstGeom>
          <a:ln w="1905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形状12310"/>
          <p:cNvCxnSpPr/>
          <p:nvPr/>
        </p:nvCxnSpPr>
        <p:spPr>
          <a:xfrm>
            <a:off x="8392544" y="2242890"/>
            <a:ext cx="29517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 name="形状12311"/>
          <p:cNvGrpSpPr/>
          <p:nvPr/>
        </p:nvGrpSpPr>
        <p:grpSpPr>
          <a:xfrm>
            <a:off x="2070847" y="2796204"/>
            <a:ext cx="9273428" cy="1659942"/>
            <a:chOff x="2223247" y="2435524"/>
            <a:chExt cx="9273428" cy="1659942"/>
          </a:xfrm>
        </p:grpSpPr>
        <p:cxnSp>
          <p:nvCxnSpPr>
            <p:cNvPr id="15" name="形状12311-1"/>
            <p:cNvCxnSpPr/>
            <p:nvPr/>
          </p:nvCxnSpPr>
          <p:spPr>
            <a:xfrm>
              <a:off x="5384095" y="243552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形状12311-2"/>
            <p:cNvCxnSpPr/>
            <p:nvPr/>
          </p:nvCxnSpPr>
          <p:spPr>
            <a:xfrm>
              <a:off x="8544944" y="243552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形状12311-3"/>
            <p:cNvCxnSpPr/>
            <p:nvPr/>
          </p:nvCxnSpPr>
          <p:spPr>
            <a:xfrm>
              <a:off x="5384095" y="298883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形状12311-4"/>
            <p:cNvCxnSpPr/>
            <p:nvPr/>
          </p:nvCxnSpPr>
          <p:spPr>
            <a:xfrm>
              <a:off x="8544944" y="298883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形状12311-5"/>
            <p:cNvCxnSpPr/>
            <p:nvPr/>
          </p:nvCxnSpPr>
          <p:spPr>
            <a:xfrm>
              <a:off x="5384095" y="3542152"/>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形状12311-6"/>
            <p:cNvCxnSpPr/>
            <p:nvPr/>
          </p:nvCxnSpPr>
          <p:spPr>
            <a:xfrm>
              <a:off x="8544944" y="3542152"/>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形状12311-7"/>
            <p:cNvCxnSpPr/>
            <p:nvPr/>
          </p:nvCxnSpPr>
          <p:spPr>
            <a:xfrm>
              <a:off x="5384095" y="4095466"/>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形状12311-8"/>
            <p:cNvCxnSpPr/>
            <p:nvPr/>
          </p:nvCxnSpPr>
          <p:spPr>
            <a:xfrm>
              <a:off x="8544944" y="4095466"/>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2223247" y="2435524"/>
              <a:ext cx="2951731" cy="1659942"/>
              <a:chOff x="2223247" y="2435524"/>
              <a:chExt cx="2951731" cy="1659942"/>
            </a:xfrm>
          </p:grpSpPr>
          <p:cxnSp>
            <p:nvCxnSpPr>
              <p:cNvPr id="30" name="形状12311-13"/>
              <p:cNvCxnSpPr/>
              <p:nvPr/>
            </p:nvCxnSpPr>
            <p:spPr>
              <a:xfrm>
                <a:off x="2223247" y="2435524"/>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形状12311-14"/>
              <p:cNvCxnSpPr/>
              <p:nvPr/>
            </p:nvCxnSpPr>
            <p:spPr>
              <a:xfrm>
                <a:off x="2223247" y="2988838"/>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形状12311-15"/>
              <p:cNvCxnSpPr/>
              <p:nvPr/>
            </p:nvCxnSpPr>
            <p:spPr>
              <a:xfrm>
                <a:off x="2223247" y="3542152"/>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形状12311-16"/>
              <p:cNvCxnSpPr/>
              <p:nvPr/>
            </p:nvCxnSpPr>
            <p:spPr>
              <a:xfrm>
                <a:off x="2223247" y="4095466"/>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37" name="形状12312"/>
          <p:cNvSpPr/>
          <p:nvPr/>
        </p:nvSpPr>
        <p:spPr>
          <a:xfrm>
            <a:off x="2199117" y="1552872"/>
            <a:ext cx="2951731" cy="690016"/>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2880"/>
              </a:lnSpc>
              <a:spcBef>
                <a:spcPts val="0"/>
              </a:spcBef>
              <a:buClrTx/>
              <a:buSzTx/>
              <a:buFontTx/>
              <a:buNone/>
            </a:pPr>
            <a:r>
              <a:rPr lang="en-US" altLang="zh-CN" sz="2000" b="1" spc="120">
                <a:latin typeface="Times New Roman" panose="02020603050405020304" charset="0"/>
                <a:ea typeface="微软雅黑" panose="020B0503020204020204" charset="-122"/>
                <a:cs typeface="Times New Roman" panose="02020603050405020304" charset="0"/>
                <a:sym typeface="+mn-ea"/>
              </a:rPr>
              <a:t>Oil Type</a:t>
            </a:r>
          </a:p>
        </p:txBody>
      </p:sp>
      <p:sp>
        <p:nvSpPr>
          <p:cNvPr id="38" name="形状12313"/>
          <p:cNvSpPr/>
          <p:nvPr/>
        </p:nvSpPr>
        <p:spPr>
          <a:xfrm>
            <a:off x="5367585" y="1552872"/>
            <a:ext cx="2951731" cy="690016"/>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SzTx/>
              <a:buFontTx/>
            </a:pPr>
            <a:r>
              <a:rPr lang="en-US" altLang="zh-CN" sz="2000" b="1" spc="120">
                <a:latin typeface="Times New Roman" panose="02020603050405020304" charset="0"/>
                <a:ea typeface="微软雅黑" panose="020B0503020204020204" charset="-122"/>
                <a:cs typeface="Times New Roman" panose="02020603050405020304" charset="0"/>
                <a:sym typeface="+mn-ea"/>
              </a:rPr>
              <a:t>Test Condition</a:t>
            </a:r>
          </a:p>
        </p:txBody>
      </p:sp>
      <p:sp>
        <p:nvSpPr>
          <p:cNvPr id="39" name="形状12314"/>
          <p:cNvSpPr/>
          <p:nvPr/>
        </p:nvSpPr>
        <p:spPr>
          <a:xfrm>
            <a:off x="8392795" y="1597025"/>
            <a:ext cx="2951480" cy="690245"/>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0" algn="ctr" fontAlgn="auto">
              <a:lnSpc>
                <a:spcPts val="2880"/>
              </a:lnSpc>
            </a:pPr>
            <a:r>
              <a:rPr lang="en-US" altLang="zh-CN" sz="2000" b="1" spc="120" dirty="0">
                <a:latin typeface="Times New Roman" panose="02020603050405020304" charset="0"/>
                <a:ea typeface="微软雅黑" panose="020B0503020204020204" charset="-122"/>
                <a:cs typeface="Times New Roman" panose="02020603050405020304" charset="0"/>
                <a:sym typeface="+mn-ea"/>
              </a:rPr>
              <a:t>Volume Change Rate</a:t>
            </a:r>
            <a:r>
              <a:rPr lang="zh-CN" sz="2000" b="1" dirty="0">
                <a:latin typeface="Times New Roman" panose="02020603050405020304" charset="0"/>
                <a:ea typeface="微软雅黑" panose="020B0503020204020204" charset="-122"/>
                <a:cs typeface="Times New Roman" panose="02020603050405020304" charset="0"/>
              </a:rPr>
              <a:t>/%</a:t>
            </a:r>
          </a:p>
        </p:txBody>
      </p:sp>
      <p:grpSp>
        <p:nvGrpSpPr>
          <p:cNvPr id="40" name="形状12315"/>
          <p:cNvGrpSpPr/>
          <p:nvPr/>
        </p:nvGrpSpPr>
        <p:grpSpPr>
          <a:xfrm>
            <a:off x="784467" y="2388795"/>
            <a:ext cx="1084654" cy="2011196"/>
            <a:chOff x="936867" y="2028115"/>
            <a:chExt cx="1084654" cy="2011196"/>
          </a:xfrm>
        </p:grpSpPr>
        <p:sp>
          <p:nvSpPr>
            <p:cNvPr id="41" name="形状12315-1"/>
            <p:cNvSpPr txBox="1"/>
            <p:nvPr/>
          </p:nvSpPr>
          <p:spPr>
            <a:xfrm>
              <a:off x="945757" y="2028115"/>
              <a:ext cx="1075764" cy="368300"/>
            </a:xfrm>
            <a:prstGeom prst="rect">
              <a:avLst/>
            </a:prstGeom>
            <a:noFill/>
          </p:spPr>
          <p:txBody>
            <a:bodyPr wrap="square" rtlCol="0">
              <a:spAutoFit/>
            </a:bodyPr>
            <a:lstStyle/>
            <a:p>
              <a:pPr algn="ctr"/>
              <a:r>
                <a:rPr lang="en-US" b="1" dirty="0">
                  <a:solidFill>
                    <a:schemeClr val="accent1">
                      <a:lumMod val="50000"/>
                    </a:schemeClr>
                  </a:solidFill>
                  <a:latin typeface="Times New Roman" panose="02020603050405020304" charset="0"/>
                  <a:cs typeface="Times New Roman" panose="02020603050405020304" charset="0"/>
                </a:rPr>
                <a:t>1</a:t>
              </a:r>
            </a:p>
          </p:txBody>
        </p:sp>
        <p:sp>
          <p:nvSpPr>
            <p:cNvPr id="42" name="形状12315-2"/>
            <p:cNvSpPr txBox="1"/>
            <p:nvPr/>
          </p:nvSpPr>
          <p:spPr>
            <a:xfrm>
              <a:off x="945757" y="2575747"/>
              <a:ext cx="1075764" cy="368300"/>
            </a:xfrm>
            <a:prstGeom prst="rect">
              <a:avLst/>
            </a:prstGeom>
            <a:noFill/>
          </p:spPr>
          <p:txBody>
            <a:bodyPr wrap="square" rtlCol="0">
              <a:spAutoFit/>
            </a:bodyPr>
            <a:lstStyle/>
            <a:p>
              <a:pPr algn="ctr"/>
              <a:r>
                <a:rPr lang="en-US" altLang="zh-CN" b="1" dirty="0">
                  <a:solidFill>
                    <a:schemeClr val="accent1">
                      <a:lumMod val="50000"/>
                    </a:schemeClr>
                  </a:solidFill>
                  <a:latin typeface="Times New Roman" panose="02020603050405020304" charset="0"/>
                  <a:cs typeface="Times New Roman" panose="02020603050405020304" charset="0"/>
                </a:rPr>
                <a:t>2</a:t>
              </a:r>
            </a:p>
          </p:txBody>
        </p:sp>
        <p:sp>
          <p:nvSpPr>
            <p:cNvPr id="43" name="形状12315-3"/>
            <p:cNvSpPr txBox="1"/>
            <p:nvPr/>
          </p:nvSpPr>
          <p:spPr>
            <a:xfrm>
              <a:off x="936867" y="3123379"/>
              <a:ext cx="1075764" cy="368300"/>
            </a:xfrm>
            <a:prstGeom prst="rect">
              <a:avLst/>
            </a:prstGeom>
            <a:noFill/>
          </p:spPr>
          <p:txBody>
            <a:bodyPr wrap="square" rtlCol="0">
              <a:spAutoFit/>
            </a:bodyPr>
            <a:lstStyle/>
            <a:p>
              <a:pPr>
                <a:buNone/>
              </a:pPr>
              <a:r>
                <a:rPr lang="en-US">
                  <a:latin typeface="Times New Roman" panose="02020603050405020304" charset="0"/>
                  <a:cs typeface="Times New Roman" panose="02020603050405020304" charset="0"/>
                  <a:sym typeface="+mn-ea"/>
                </a:rPr>
                <a:t>       </a:t>
              </a:r>
              <a:r>
                <a:rPr lang="en-US" b="1">
                  <a:latin typeface="Times New Roman" panose="02020603050405020304" charset="0"/>
                  <a:cs typeface="Times New Roman" panose="02020603050405020304" charset="0"/>
                  <a:sym typeface="+mn-ea"/>
                </a:rPr>
                <a:t>3</a:t>
              </a:r>
              <a:endParaRPr lang="en-US" b="1" dirty="0">
                <a:solidFill>
                  <a:schemeClr val="accent1">
                    <a:lumMod val="50000"/>
                  </a:schemeClr>
                </a:solidFill>
                <a:latin typeface="Times New Roman" panose="02020603050405020304" charset="0"/>
                <a:cs typeface="Times New Roman" panose="02020603050405020304" charset="0"/>
                <a:sym typeface="+mn-ea"/>
              </a:endParaRPr>
            </a:p>
          </p:txBody>
        </p:sp>
        <p:sp>
          <p:nvSpPr>
            <p:cNvPr id="44" name="形状12315-4"/>
            <p:cNvSpPr txBox="1"/>
            <p:nvPr/>
          </p:nvSpPr>
          <p:spPr>
            <a:xfrm>
              <a:off x="945757" y="3671011"/>
              <a:ext cx="1075764" cy="368300"/>
            </a:xfrm>
            <a:prstGeom prst="rect">
              <a:avLst/>
            </a:prstGeom>
            <a:noFill/>
          </p:spPr>
          <p:txBody>
            <a:bodyPr wrap="square" rtlCol="0">
              <a:spAutoFit/>
            </a:bodyPr>
            <a:lstStyle/>
            <a:p>
              <a:pPr algn="ctr"/>
              <a:r>
                <a:rPr lang="en-US" b="1" dirty="0">
                  <a:solidFill>
                    <a:schemeClr val="accent1">
                      <a:lumMod val="50000"/>
                    </a:schemeClr>
                  </a:solidFill>
                  <a:latin typeface="Times New Roman" panose="02020603050405020304" charset="0"/>
                  <a:cs typeface="Times New Roman" panose="02020603050405020304" charset="0"/>
                  <a:sym typeface="+mn-ea"/>
                </a:rPr>
                <a:t>4</a:t>
              </a:r>
            </a:p>
          </p:txBody>
        </p:sp>
      </p:grpSp>
      <p:grpSp>
        <p:nvGrpSpPr>
          <p:cNvPr id="49" name="形状12316"/>
          <p:cNvGrpSpPr/>
          <p:nvPr/>
        </p:nvGrpSpPr>
        <p:grpSpPr>
          <a:xfrm>
            <a:off x="802640" y="2795905"/>
            <a:ext cx="1057910" cy="1659890"/>
            <a:chOff x="2223247" y="2435524"/>
            <a:chExt cx="2951731" cy="3319884"/>
          </a:xfrm>
        </p:grpSpPr>
        <p:cxnSp>
          <p:nvCxnSpPr>
            <p:cNvPr id="50" name="形状12316-1"/>
            <p:cNvCxnSpPr/>
            <p:nvPr/>
          </p:nvCxnSpPr>
          <p:spPr>
            <a:xfrm>
              <a:off x="2223247" y="2435524"/>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2" name="形状12316-3"/>
            <p:cNvCxnSpPr/>
            <p:nvPr/>
          </p:nvCxnSpPr>
          <p:spPr>
            <a:xfrm>
              <a:off x="2223247" y="3542152"/>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4" name="形状12316-5"/>
            <p:cNvCxnSpPr/>
            <p:nvPr/>
          </p:nvCxnSpPr>
          <p:spPr>
            <a:xfrm>
              <a:off x="2223247" y="4648780"/>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56" name="形状12316-7"/>
            <p:cNvCxnSpPr/>
            <p:nvPr/>
          </p:nvCxnSpPr>
          <p:spPr>
            <a:xfrm>
              <a:off x="2223247" y="5755408"/>
              <a:ext cx="2951731"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grpSp>
      <p:grpSp>
        <p:nvGrpSpPr>
          <p:cNvPr id="57" name="形状12317"/>
          <p:cNvGrpSpPr/>
          <p:nvPr/>
        </p:nvGrpSpPr>
        <p:grpSpPr>
          <a:xfrm>
            <a:off x="2665179" y="2287195"/>
            <a:ext cx="2207260" cy="2119630"/>
            <a:chOff x="2817579" y="1974775"/>
            <a:chExt cx="2207260" cy="2119630"/>
          </a:xfrm>
        </p:grpSpPr>
        <p:sp>
          <p:nvSpPr>
            <p:cNvPr id="58" name="形状12317-1"/>
            <p:cNvSpPr txBox="1"/>
            <p:nvPr/>
          </p:nvSpPr>
          <p:spPr>
            <a:xfrm>
              <a:off x="2817579" y="1974775"/>
              <a:ext cx="2207260" cy="423545"/>
            </a:xfrm>
            <a:prstGeom prst="rect">
              <a:avLst/>
            </a:prstGeom>
            <a:noFill/>
          </p:spPr>
          <p:txBody>
            <a:bodyPr wrap="square" rtlCol="0">
              <a:spAutoFit/>
            </a:bodyPr>
            <a:lstStyle/>
            <a:p>
              <a:pPr algn="ctr">
                <a:lnSpc>
                  <a:spcPct val="120000"/>
                </a:lnSpc>
                <a:spcBef>
                  <a:spcPts val="0"/>
                </a:spcBef>
                <a:spcAft>
                  <a:spcPts val="0"/>
                </a:spcAft>
                <a:buNone/>
              </a:pPr>
              <a:r>
                <a:rPr lang="en-US" altLang="zh-CN" spc="120" dirty="0">
                  <a:latin typeface="Times New Roman" panose="02020603050405020304" charset="0"/>
                  <a:ea typeface="微软雅黑" panose="020B0503020204020204" charset="-122"/>
                  <a:cs typeface="Times New Roman" panose="02020603050405020304" charset="0"/>
                  <a:sym typeface="+mn-ea"/>
                </a:rPr>
                <a:t>RP-3</a:t>
              </a:r>
              <a:r>
                <a:rPr lang="zh-CN" altLang="en-US" spc="120" dirty="0">
                  <a:latin typeface="Times New Roman" panose="02020603050405020304" charset="0"/>
                  <a:ea typeface="微软雅黑" panose="020B0503020204020204" charset="-122"/>
                  <a:cs typeface="Times New Roman" panose="02020603050405020304" charset="0"/>
                  <a:sym typeface="+mn-ea"/>
                </a:rPr>
                <a:t>（</a:t>
              </a:r>
              <a:r>
                <a:rPr lang="en-US" altLang="zh-CN" spc="120" dirty="0">
                  <a:latin typeface="Times New Roman" panose="02020603050405020304" charset="0"/>
                  <a:ea typeface="微软雅黑" panose="020B0503020204020204" charset="-122"/>
                  <a:cs typeface="Times New Roman" panose="02020603050405020304" charset="0"/>
                  <a:sym typeface="+mn-ea"/>
                </a:rPr>
                <a:t>Jet A-1</a:t>
              </a:r>
              <a:r>
                <a:rPr lang="zh-CN" altLang="en-US" spc="120" dirty="0">
                  <a:latin typeface="Times New Roman" panose="02020603050405020304" charset="0"/>
                  <a:ea typeface="微软雅黑" panose="020B0503020204020204" charset="-122"/>
                  <a:cs typeface="Times New Roman" panose="02020603050405020304" charset="0"/>
                  <a:sym typeface="+mn-ea"/>
                </a:rPr>
                <a:t>）</a:t>
              </a:r>
              <a:endParaRPr lang="zh-CN" altLang="en-US" dirty="0">
                <a:latin typeface="Times New Roman" panose="02020603050405020304" charset="0"/>
                <a:ea typeface="微软雅黑" panose="020B0503020204020204" charset="-122"/>
                <a:cs typeface="Times New Roman" panose="02020603050405020304" charset="0"/>
              </a:endParaRPr>
            </a:p>
          </p:txBody>
        </p:sp>
        <p:sp>
          <p:nvSpPr>
            <p:cNvPr id="59" name="形状12317-2"/>
            <p:cNvSpPr txBox="1"/>
            <p:nvPr/>
          </p:nvSpPr>
          <p:spPr>
            <a:xfrm>
              <a:off x="2920565" y="2524685"/>
              <a:ext cx="2009140" cy="423545"/>
            </a:xfrm>
            <a:prstGeom prst="rect">
              <a:avLst/>
            </a:prstGeom>
            <a:noFill/>
          </p:spPr>
          <p:txBody>
            <a:bodyPr wrap="square" rtlCol="0">
              <a:spAutoFit/>
            </a:bodyPr>
            <a:lstStyle/>
            <a:p>
              <a:pPr algn="ctr">
                <a:lnSpc>
                  <a:spcPct val="120000"/>
                </a:lnSpc>
                <a:spcBef>
                  <a:spcPts val="0"/>
                </a:spcBef>
                <a:spcAft>
                  <a:spcPts val="0"/>
                </a:spcAft>
                <a:buNone/>
              </a:pPr>
              <a:r>
                <a:rPr lang="en-US" altLang="zh-CN" sz="1800" spc="120" dirty="0">
                  <a:latin typeface="Times New Roman" panose="02020603050405020304" charset="0"/>
                  <a:ea typeface="微软雅黑" panose="020B0503020204020204" charset="-122"/>
                  <a:cs typeface="Times New Roman" panose="02020603050405020304" charset="0"/>
                  <a:sym typeface="+mn-ea"/>
                </a:rPr>
                <a:t>RP-3（Jet A-1）</a:t>
              </a:r>
            </a:p>
          </p:txBody>
        </p:sp>
        <p:sp>
          <p:nvSpPr>
            <p:cNvPr id="60" name="形状12317-3"/>
            <p:cNvSpPr txBox="1"/>
            <p:nvPr/>
          </p:nvSpPr>
          <p:spPr>
            <a:xfrm>
              <a:off x="2920565" y="3084120"/>
              <a:ext cx="1613535" cy="423545"/>
            </a:xfrm>
            <a:prstGeom prst="rect">
              <a:avLst/>
            </a:prstGeom>
            <a:noFill/>
          </p:spPr>
          <p:txBody>
            <a:bodyPr wrap="square" rtlCol="0">
              <a:spAutoFit/>
            </a:bodyPr>
            <a:lstStyle/>
            <a:p>
              <a:pPr algn="ctr">
                <a:lnSpc>
                  <a:spcPct val="120000"/>
                </a:lnSpc>
                <a:spcBef>
                  <a:spcPts val="0"/>
                </a:spcBef>
                <a:spcAft>
                  <a:spcPts val="0"/>
                </a:spcAft>
                <a:buNone/>
              </a:pPr>
              <a:r>
                <a:rPr lang="en-US" altLang="zh-CN" sz="1800" spc="120">
                  <a:latin typeface="Times New Roman" panose="02020603050405020304" charset="0"/>
                  <a:ea typeface="微软雅黑" panose="020B0503020204020204" charset="-122"/>
                  <a:cs typeface="Times New Roman" panose="02020603050405020304" charset="0"/>
                  <a:sym typeface="+mn-ea"/>
                </a:rPr>
                <a:t>AMS 2629</a:t>
              </a:r>
            </a:p>
          </p:txBody>
        </p:sp>
        <p:sp>
          <p:nvSpPr>
            <p:cNvPr id="61" name="形状12317-4"/>
            <p:cNvSpPr txBox="1"/>
            <p:nvPr/>
          </p:nvSpPr>
          <p:spPr>
            <a:xfrm>
              <a:off x="2902435" y="3670860"/>
              <a:ext cx="1668145" cy="423545"/>
            </a:xfrm>
            <a:prstGeom prst="rect">
              <a:avLst/>
            </a:prstGeom>
            <a:noFill/>
          </p:spPr>
          <p:txBody>
            <a:bodyPr wrap="square" rtlCol="0">
              <a:spAutoFit/>
            </a:bodyPr>
            <a:lstStyle/>
            <a:p>
              <a:pPr algn="ctr">
                <a:lnSpc>
                  <a:spcPct val="120000"/>
                </a:lnSpc>
                <a:spcBef>
                  <a:spcPts val="0"/>
                </a:spcBef>
                <a:spcAft>
                  <a:spcPts val="0"/>
                </a:spcAft>
                <a:buNone/>
              </a:pPr>
              <a:r>
                <a:rPr lang="en-US" altLang="zh-CN" sz="1800" spc="120" dirty="0">
                  <a:latin typeface="Times New Roman" panose="02020603050405020304" charset="0"/>
                  <a:ea typeface="微软雅黑" panose="020B0503020204020204" charset="-122"/>
                  <a:cs typeface="Times New Roman" panose="02020603050405020304" charset="0"/>
                  <a:sym typeface="+mn-ea"/>
                </a:rPr>
                <a:t>AMS 3021</a:t>
              </a:r>
            </a:p>
          </p:txBody>
        </p:sp>
      </p:grpSp>
      <p:sp>
        <p:nvSpPr>
          <p:cNvPr id="66" name="形状12318"/>
          <p:cNvSpPr txBox="1"/>
          <p:nvPr/>
        </p:nvSpPr>
        <p:spPr>
          <a:xfrm>
            <a:off x="6096000" y="2289578"/>
            <a:ext cx="1960880" cy="429413"/>
          </a:xfrm>
          <a:prstGeom prst="rect">
            <a:avLst/>
          </a:prstGeom>
          <a:noFill/>
        </p:spPr>
        <p:txBody>
          <a:bodyPr wrap="square" rtlCol="0">
            <a:spAutoFit/>
          </a:bodyPr>
          <a:lstStyle/>
          <a:p>
            <a:pPr algn="l">
              <a:lnSpc>
                <a:spcPct val="120000"/>
              </a:lnSpc>
              <a:spcBef>
                <a:spcPts val="0"/>
              </a:spcBef>
              <a:spcAft>
                <a:spcPts val="0"/>
              </a:spcAft>
              <a:buNone/>
            </a:pPr>
            <a:r>
              <a:rPr lang="en-US" altLang="zh-CN" sz="2000" spc="120" dirty="0">
                <a:latin typeface="Times New Roman" panose="02020603050405020304" charset="0"/>
                <a:ea typeface="微软雅黑" panose="020B0503020204020204" charset="-122"/>
                <a:cs typeface="Times New Roman" panose="02020603050405020304" charset="0"/>
                <a:sym typeface="+mn-ea"/>
              </a:rPr>
              <a:t>65 ℃×24 h</a:t>
            </a:r>
          </a:p>
        </p:txBody>
      </p:sp>
      <p:sp>
        <p:nvSpPr>
          <p:cNvPr id="67" name="形状12319"/>
          <p:cNvSpPr txBox="1"/>
          <p:nvPr/>
        </p:nvSpPr>
        <p:spPr>
          <a:xfrm>
            <a:off x="5833471" y="2885440"/>
            <a:ext cx="1809115" cy="64516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175 ℃×72 h</a:t>
            </a:r>
            <a:endParaRPr lang="zh-CN" altLang="en-US" sz="1600" dirty="0">
              <a:latin typeface="Times New Roman" panose="02020603050405020304" charset="0"/>
              <a:ea typeface="阿里巴巴普惠体 3.0 55 Regular" panose="00020600040101010101" pitchFamily="18" charset="-122"/>
              <a:cs typeface="Times New Roman" panose="02020603050405020304" charset="0"/>
            </a:endParaRPr>
          </a:p>
          <a:p>
            <a:pPr algn="ctr"/>
            <a:endParaRPr lang="zh-CN" altLang="en-US" sz="1600" dirty="0">
              <a:latin typeface="Times New Roman" panose="02020603050405020304" charset="0"/>
              <a:ea typeface="阿里巴巴普惠体 3.0 55 Regular" panose="00020600040101010101" pitchFamily="18" charset="-122"/>
              <a:cs typeface="Times New Roman" panose="02020603050405020304" charset="0"/>
            </a:endParaRPr>
          </a:p>
        </p:txBody>
      </p:sp>
      <p:sp>
        <p:nvSpPr>
          <p:cNvPr id="68" name="形状12320"/>
          <p:cNvSpPr txBox="1"/>
          <p:nvPr/>
        </p:nvSpPr>
        <p:spPr>
          <a:xfrm>
            <a:off x="6166666" y="3399672"/>
            <a:ext cx="2016760" cy="429413"/>
          </a:xfrm>
          <a:prstGeom prst="rect">
            <a:avLst/>
          </a:prstGeom>
          <a:noFill/>
        </p:spPr>
        <p:txBody>
          <a:bodyPr wrap="square" rtlCol="0">
            <a:spAutoFit/>
          </a:bodyPr>
          <a:lstStyle/>
          <a:p>
            <a:pPr algn="l">
              <a:lnSpc>
                <a:spcPct val="120000"/>
              </a:lnSpc>
              <a:spcBef>
                <a:spcPts val="0"/>
              </a:spcBef>
              <a:spcAft>
                <a:spcPts val="0"/>
              </a:spcAft>
              <a:buNone/>
            </a:pPr>
            <a:r>
              <a:rPr lang="en-US" altLang="zh-CN" sz="2000" dirty="0">
                <a:latin typeface="Times New Roman" panose="02020603050405020304" charset="0"/>
                <a:ea typeface="微软雅黑" panose="020B0503020204020204" charset="-122"/>
                <a:cs typeface="Times New Roman" panose="02020603050405020304" charset="0"/>
                <a:sym typeface="+mn-ea"/>
              </a:rPr>
              <a:t>23 ℃ /22 h</a:t>
            </a:r>
            <a:endParaRPr lang="en-US" altLang="zh-CN" sz="2000" b="1" dirty="0">
              <a:solidFill>
                <a:schemeClr val="accent2"/>
              </a:solidFill>
              <a:latin typeface="Times New Roman" panose="02020603050405020304" charset="0"/>
              <a:ea typeface="微软雅黑" panose="020B0503020204020204" charset="-122"/>
              <a:cs typeface="Times New Roman" panose="02020603050405020304" charset="0"/>
              <a:sym typeface="+mn-ea"/>
            </a:endParaRPr>
          </a:p>
        </p:txBody>
      </p:sp>
      <p:sp>
        <p:nvSpPr>
          <p:cNvPr id="69" name="形状12321"/>
          <p:cNvSpPr txBox="1"/>
          <p:nvPr/>
        </p:nvSpPr>
        <p:spPr>
          <a:xfrm>
            <a:off x="5771515" y="3981564"/>
            <a:ext cx="1960880" cy="645160"/>
          </a:xfrm>
          <a:prstGeom prst="rect">
            <a:avLst/>
          </a:prstGeom>
          <a:noFill/>
        </p:spPr>
        <p:txBody>
          <a:bodyPr wrap="square" rtlCol="0">
            <a:spAutoFit/>
          </a:bodyPr>
          <a:lstStyle/>
          <a:p>
            <a:pPr algn="ctr"/>
            <a:r>
              <a:rPr lang="en-US" altLang="zh-CN" sz="2000" dirty="0">
                <a:latin typeface="Times New Roman" panose="02020603050405020304" charset="0"/>
                <a:ea typeface="微软雅黑" panose="020B0503020204020204" charset="-122"/>
                <a:cs typeface="Times New Roman" panose="02020603050405020304" charset="0"/>
                <a:sym typeface="+mn-ea"/>
              </a:rPr>
              <a:t>150 ℃ /70 h</a:t>
            </a:r>
            <a:endParaRPr lang="en-US" altLang="zh-CN" sz="2400" b="0" dirty="0">
              <a:latin typeface="Times New Roman" panose="02020603050405020304" charset="0"/>
              <a:ea typeface="微软雅黑" panose="020B0503020204020204" charset="-122"/>
              <a:cs typeface="Times New Roman" panose="02020603050405020304" charset="0"/>
            </a:endParaRPr>
          </a:p>
          <a:p>
            <a:pPr algn="ctr"/>
            <a:endParaRPr lang="zh-CN" altLang="en-US" sz="1600" dirty="0">
              <a:latin typeface="Times New Roman" panose="02020603050405020304" charset="0"/>
              <a:ea typeface="阿里巴巴普惠体 3.0 55 Regular" panose="00020600040101010101" pitchFamily="18" charset="-122"/>
              <a:cs typeface="Times New Roman" panose="02020603050405020304" charset="0"/>
            </a:endParaRPr>
          </a:p>
        </p:txBody>
      </p:sp>
      <p:sp>
        <p:nvSpPr>
          <p:cNvPr id="74" name="形状12326"/>
          <p:cNvSpPr txBox="1"/>
          <p:nvPr/>
        </p:nvSpPr>
        <p:spPr>
          <a:xfrm>
            <a:off x="9330525" y="2261795"/>
            <a:ext cx="1075764" cy="460375"/>
          </a:xfrm>
          <a:prstGeom prst="rect">
            <a:avLst/>
          </a:prstGeom>
          <a:noFill/>
        </p:spPr>
        <p:txBody>
          <a:bodyPr wrap="square" rtlCol="0">
            <a:spAutoFit/>
          </a:bodyPr>
          <a:lstStyle/>
          <a:p>
            <a:pPr algn="ctr">
              <a:lnSpc>
                <a:spcPct val="120000"/>
              </a:lnSpc>
              <a:spcBef>
                <a:spcPts val="0"/>
              </a:spcBef>
              <a:spcAft>
                <a:spcPts val="0"/>
              </a:spcAft>
              <a:buNone/>
            </a:pPr>
            <a:r>
              <a:rPr lang="en-US" altLang="zh-CN" sz="2000" dirty="0">
                <a:latin typeface="Times New Roman" panose="02020603050405020304" charset="0"/>
                <a:ea typeface="微软雅黑" panose="020B0503020204020204" charset="-122"/>
                <a:cs typeface="Times New Roman" panose="02020603050405020304" charset="0"/>
                <a:sym typeface="+mn-ea"/>
              </a:rPr>
              <a:t>+5</a:t>
            </a:r>
          </a:p>
        </p:txBody>
      </p:sp>
      <p:sp>
        <p:nvSpPr>
          <p:cNvPr id="75" name="形状12327"/>
          <p:cNvSpPr txBox="1"/>
          <p:nvPr/>
        </p:nvSpPr>
        <p:spPr>
          <a:xfrm>
            <a:off x="9330525" y="2888802"/>
            <a:ext cx="1075764" cy="398780"/>
          </a:xfrm>
          <a:prstGeom prst="rect">
            <a:avLst/>
          </a:prstGeom>
          <a:noFill/>
        </p:spPr>
        <p:txBody>
          <a:bodyPr wrap="square" rtlCol="0">
            <a:spAutoFit/>
          </a:bodyPr>
          <a:lstStyle/>
          <a:p>
            <a:pPr algn="ctr"/>
            <a:r>
              <a:rPr lang="en-US" altLang="zh-CN" sz="2000" spc="120">
                <a:latin typeface="Times New Roman" panose="02020603050405020304" charset="0"/>
                <a:ea typeface="微软雅黑" panose="020B0503020204020204" charset="-122"/>
                <a:cs typeface="Times New Roman" panose="02020603050405020304" charset="0"/>
                <a:sym typeface="+mn-ea"/>
              </a:rPr>
              <a:t>+12</a:t>
            </a:r>
            <a:endParaRPr lang="en-US" altLang="zh-CN" sz="2000" spc="120" dirty="0">
              <a:latin typeface="Times New Roman" panose="02020603050405020304" charset="0"/>
              <a:ea typeface="微软雅黑" panose="020B0503020204020204" charset="-122"/>
              <a:cs typeface="Times New Roman" panose="02020603050405020304" charset="0"/>
              <a:sym typeface="+mn-ea"/>
            </a:endParaRPr>
          </a:p>
        </p:txBody>
      </p:sp>
      <p:sp>
        <p:nvSpPr>
          <p:cNvPr id="76" name="形状12328"/>
          <p:cNvSpPr txBox="1"/>
          <p:nvPr/>
        </p:nvSpPr>
        <p:spPr>
          <a:xfrm>
            <a:off x="9330525" y="3396429"/>
            <a:ext cx="1075764" cy="645160"/>
          </a:xfrm>
          <a:prstGeom prst="rect">
            <a:avLst/>
          </a:prstGeom>
          <a:noFill/>
        </p:spPr>
        <p:txBody>
          <a:bodyPr wrap="square" rtlCol="0">
            <a:spAutoFit/>
          </a:bodyPr>
          <a:lstStyle/>
          <a:p>
            <a:pPr algn="ctr"/>
            <a:r>
              <a:rPr lang="en-US" altLang="zh-CN" sz="2000" spc="120">
                <a:latin typeface="Times New Roman" panose="02020603050405020304" charset="0"/>
                <a:ea typeface="微软雅黑" panose="020B0503020204020204" charset="-122"/>
                <a:cs typeface="Times New Roman" panose="02020603050405020304" charset="0"/>
                <a:sym typeface="+mn-ea"/>
              </a:rPr>
              <a:t>+21</a:t>
            </a:r>
            <a:endParaRPr lang="en-US" altLang="zh-CN" sz="1600" b="0" spc="120">
              <a:latin typeface="Times New Roman" panose="02020603050405020304" charset="0"/>
              <a:ea typeface="微软雅黑" panose="020B0503020204020204" charset="-122"/>
              <a:cs typeface="Times New Roman" panose="02020603050405020304" charset="0"/>
            </a:endParaRPr>
          </a:p>
          <a:p>
            <a:pPr algn="ctr"/>
            <a:endParaRPr lang="zh-CN" altLang="en-US" sz="1600" dirty="0">
              <a:latin typeface="Times New Roman" panose="02020603050405020304" charset="0"/>
              <a:ea typeface="阿里巴巴普惠体 3.0 55 Regular" panose="00020600040101010101" pitchFamily="18" charset="-122"/>
              <a:cs typeface="Times New Roman" panose="02020603050405020304" charset="0"/>
            </a:endParaRPr>
          </a:p>
        </p:txBody>
      </p:sp>
      <p:sp>
        <p:nvSpPr>
          <p:cNvPr id="77" name="形状12329"/>
          <p:cNvSpPr txBox="1"/>
          <p:nvPr/>
        </p:nvSpPr>
        <p:spPr>
          <a:xfrm>
            <a:off x="9330525" y="3922471"/>
            <a:ext cx="1075764" cy="460375"/>
          </a:xfrm>
          <a:prstGeom prst="rect">
            <a:avLst/>
          </a:prstGeom>
          <a:noFill/>
        </p:spPr>
        <p:txBody>
          <a:bodyPr wrap="square" rtlCol="0">
            <a:spAutoFit/>
          </a:bodyPr>
          <a:lstStyle/>
          <a:p>
            <a:pPr algn="ctr">
              <a:lnSpc>
                <a:spcPct val="120000"/>
              </a:lnSpc>
              <a:spcBef>
                <a:spcPts val="0"/>
              </a:spcBef>
              <a:spcAft>
                <a:spcPts val="0"/>
              </a:spcAft>
              <a:buNone/>
            </a:pPr>
            <a:r>
              <a:rPr lang="en-US" altLang="zh-CN" sz="2000" spc="120">
                <a:latin typeface="Times New Roman" panose="02020603050405020304" charset="0"/>
                <a:ea typeface="微软雅黑" panose="020B0503020204020204" charset="-122"/>
                <a:cs typeface="Times New Roman" panose="02020603050405020304" charset="0"/>
                <a:sym typeface="+mn-ea"/>
              </a:rPr>
              <a:t>+12</a:t>
            </a:r>
            <a:endParaRPr lang="en-US" altLang="zh-CN" sz="2000" spc="120" dirty="0">
              <a:latin typeface="Times New Roman" panose="02020603050405020304" charset="0"/>
              <a:ea typeface="微软雅黑" panose="020B0503020204020204" charset="-122"/>
              <a:cs typeface="Times New Roman" panose="02020603050405020304" charset="0"/>
              <a:sym typeface="+mn-ea"/>
            </a:endParaRPr>
          </a:p>
        </p:txBody>
      </p:sp>
      <p:sp>
        <p:nvSpPr>
          <p:cNvPr id="84" name="形状12336"/>
          <p:cNvSpPr>
            <a:spLocks noChangeArrowheads="1"/>
          </p:cNvSpPr>
          <p:nvPr/>
        </p:nvSpPr>
        <p:spPr bwMode="auto">
          <a:xfrm>
            <a:off x="7318402" y="2977596"/>
            <a:ext cx="936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ru-RU" altLang="ru-RU" sz="1600" i="0" u="none" strike="noStrike" cap="none" normalizeH="0" baseline="0" dirty="0" err="1">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rPr>
              <a:t>详情</a:t>
            </a:r>
            <a:endParaRPr kumimoji="0" lang="ru-RU" altLang="ru-RU" sz="1600" i="0" u="none" strike="noStrike" cap="none" normalizeH="0" baseline="0" dirty="0">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87" name="形状12339"/>
          <p:cNvSpPr>
            <a:spLocks noChangeArrowheads="1"/>
          </p:cNvSpPr>
          <p:nvPr/>
        </p:nvSpPr>
        <p:spPr bwMode="auto">
          <a:xfrm>
            <a:off x="4227088" y="4789285"/>
            <a:ext cx="936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ru-RU" altLang="ru-RU" sz="1600" i="0" u="none" strike="noStrike" cap="none" normalizeH="0" baseline="0" dirty="0" err="1">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rPr>
              <a:t>详情</a:t>
            </a:r>
            <a:endParaRPr kumimoji="0" lang="ru-RU" altLang="ru-RU" sz="1600" i="0" u="none" strike="noStrike" cap="none" normalizeH="0" baseline="0" dirty="0">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90" name="形状12342"/>
          <p:cNvSpPr>
            <a:spLocks noChangeArrowheads="1"/>
          </p:cNvSpPr>
          <p:nvPr/>
        </p:nvSpPr>
        <p:spPr bwMode="auto">
          <a:xfrm>
            <a:off x="10450988" y="4517177"/>
            <a:ext cx="936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ru-RU" altLang="ru-RU" sz="1600" i="0" u="none" strike="noStrike" cap="none" normalizeH="0" baseline="0" dirty="0" err="1">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rPr>
              <a:t>详情</a:t>
            </a:r>
            <a:endParaRPr kumimoji="0" lang="ru-RU" altLang="ru-RU" sz="1600" i="0" u="none" strike="noStrike" cap="none" normalizeH="0" baseline="0" dirty="0">
              <a:ln>
                <a:noFill/>
              </a:ln>
              <a:solidFill>
                <a:schemeClr val="bg1"/>
              </a:solidFill>
              <a:effectLst/>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2" name="形状1231"/>
          <p:cNvSpPr/>
          <p:nvPr/>
        </p:nvSpPr>
        <p:spPr>
          <a:xfrm rot="16200000">
            <a:off x="5476875" y="368935"/>
            <a:ext cx="1127760" cy="10944860"/>
          </a:xfrm>
          <a:prstGeom prst="round2SameRect">
            <a:avLst>
              <a:gd name="adj1" fmla="val 1897"/>
              <a:gd name="adj2" fmla="val 0"/>
            </a:avLst>
          </a:prstGeom>
          <a:gradFill flip="none" rotWithShape="0">
            <a:gsLst>
              <a:gs pos="100000">
                <a:schemeClr val="accent1">
                  <a:lumMod val="5000"/>
                  <a:lumOff val="95000"/>
                </a:schemeClr>
              </a:gs>
              <a:gs pos="0">
                <a:schemeClr val="accent1">
                  <a:lumMod val="20000"/>
                  <a:lumOff val="80000"/>
                </a:schemeClr>
              </a:gs>
            </a:gsLst>
            <a:lin ang="8400000" scaled="0"/>
            <a:tileRect/>
          </a:gradFill>
          <a:ln>
            <a:noFill/>
          </a:ln>
          <a:effectLst>
            <a:innerShdw blurRad="114300">
              <a:schemeClr val="accent1">
                <a:lumMod val="60000"/>
                <a:lumOff val="4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1">
                  <a:lumMod val="50000"/>
                </a:schemeClr>
              </a:solidFill>
              <a:latin typeface="阿里巴巴普惠体"/>
            </a:endParaRPr>
          </a:p>
        </p:txBody>
      </p:sp>
      <p:sp>
        <p:nvSpPr>
          <p:cNvPr id="3" name="形状1232"/>
          <p:cNvSpPr/>
          <p:nvPr/>
        </p:nvSpPr>
        <p:spPr>
          <a:xfrm>
            <a:off x="2096135" y="5270500"/>
            <a:ext cx="2951480" cy="11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23" name="形状1233"/>
          <p:cNvSpPr/>
          <p:nvPr/>
        </p:nvSpPr>
        <p:spPr>
          <a:xfrm>
            <a:off x="8418195" y="5270500"/>
            <a:ext cx="2951480" cy="1050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sp>
        <p:nvSpPr>
          <p:cNvPr id="24" name="形状1234"/>
          <p:cNvSpPr/>
          <p:nvPr/>
        </p:nvSpPr>
        <p:spPr>
          <a:xfrm>
            <a:off x="5257165" y="5270500"/>
            <a:ext cx="2951480" cy="1078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3.0 55 Regular" panose="00020600040101010101" pitchFamily="18" charset="-122"/>
              <a:ea typeface="阿里巴巴普惠体 3.0 55 Regular" panose="00020600040101010101" pitchFamily="18" charset="-122"/>
              <a:cs typeface="阿里巴巴普惠体 3.0 55 Regular" panose="00020600040101010101" pitchFamily="18" charset="-122"/>
            </a:endParaRPr>
          </a:p>
        </p:txBody>
      </p:sp>
      <p:cxnSp>
        <p:nvCxnSpPr>
          <p:cNvPr id="25" name="形状1235"/>
          <p:cNvCxnSpPr/>
          <p:nvPr/>
        </p:nvCxnSpPr>
        <p:spPr>
          <a:xfrm>
            <a:off x="2096247" y="637667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形状1236"/>
          <p:cNvCxnSpPr/>
          <p:nvPr/>
        </p:nvCxnSpPr>
        <p:spPr>
          <a:xfrm>
            <a:off x="5257095" y="635889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形状1237"/>
          <p:cNvCxnSpPr/>
          <p:nvPr/>
        </p:nvCxnSpPr>
        <p:spPr>
          <a:xfrm>
            <a:off x="8417944" y="6333490"/>
            <a:ext cx="295173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形状12310"/>
          <p:cNvCxnSpPr/>
          <p:nvPr/>
        </p:nvCxnSpPr>
        <p:spPr>
          <a:xfrm>
            <a:off x="8544944" y="5397570"/>
            <a:ext cx="29517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6" name="形状12311"/>
          <p:cNvGrpSpPr/>
          <p:nvPr/>
        </p:nvGrpSpPr>
        <p:grpSpPr>
          <a:xfrm>
            <a:off x="2113280" y="6341745"/>
            <a:ext cx="9273540" cy="63500"/>
            <a:chOff x="2223247" y="4095466"/>
            <a:chExt cx="9273428" cy="210385"/>
          </a:xfrm>
        </p:grpSpPr>
        <p:cxnSp>
          <p:nvCxnSpPr>
            <p:cNvPr id="45" name="形状12311-7"/>
            <p:cNvCxnSpPr/>
            <p:nvPr/>
          </p:nvCxnSpPr>
          <p:spPr>
            <a:xfrm>
              <a:off x="5384095" y="4305851"/>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形状12311-8"/>
            <p:cNvCxnSpPr/>
            <p:nvPr/>
          </p:nvCxnSpPr>
          <p:spPr>
            <a:xfrm>
              <a:off x="8544944" y="4305851"/>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形状12311-16"/>
            <p:cNvCxnSpPr/>
            <p:nvPr/>
          </p:nvCxnSpPr>
          <p:spPr>
            <a:xfrm>
              <a:off x="2223247" y="4095466"/>
              <a:ext cx="295173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8" name="形状12312"/>
          <p:cNvSpPr/>
          <p:nvPr/>
        </p:nvSpPr>
        <p:spPr>
          <a:xfrm>
            <a:off x="2096882" y="4707552"/>
            <a:ext cx="2951731" cy="690016"/>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spcBef>
                <a:spcPts val="0"/>
              </a:spcBef>
              <a:spcAft>
                <a:spcPts val="0"/>
              </a:spcAft>
              <a:buNone/>
            </a:pPr>
            <a:endParaRPr lang="zh-CN" sz="3200" b="1" dirty="0">
              <a:latin typeface="微软雅黑" panose="020B0503020204020204" charset="-122"/>
              <a:ea typeface="微软雅黑" panose="020B0503020204020204" charset="-122"/>
              <a:cs typeface="阿里巴巴普惠体 3.0 55 Regular" panose="00020600040101010101" pitchFamily="18" charset="-122"/>
            </a:endParaRPr>
          </a:p>
        </p:txBody>
      </p:sp>
      <p:sp>
        <p:nvSpPr>
          <p:cNvPr id="51" name="形状12313"/>
          <p:cNvSpPr/>
          <p:nvPr/>
        </p:nvSpPr>
        <p:spPr>
          <a:xfrm>
            <a:off x="5257095" y="4707552"/>
            <a:ext cx="2951731" cy="690016"/>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SzTx/>
              <a:buFontTx/>
            </a:pPr>
            <a:r>
              <a:rPr lang="en-US" altLang="zh-CN" sz="2000" b="1" spc="120">
                <a:latin typeface="Times New Roman" panose="02020603050405020304" charset="0"/>
                <a:ea typeface="微软雅黑" panose="020B0503020204020204" charset="-122"/>
                <a:cs typeface="Times New Roman" panose="02020603050405020304" charset="0"/>
                <a:sym typeface="+mn-ea"/>
              </a:rPr>
              <a:t>Test Condition</a:t>
            </a:r>
          </a:p>
        </p:txBody>
      </p:sp>
      <p:sp>
        <p:nvSpPr>
          <p:cNvPr id="53" name="形状12314"/>
          <p:cNvSpPr/>
          <p:nvPr/>
        </p:nvSpPr>
        <p:spPr>
          <a:xfrm>
            <a:off x="8401685" y="4726305"/>
            <a:ext cx="2985135" cy="690245"/>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SzTx/>
              <a:buFontTx/>
            </a:pPr>
            <a:r>
              <a:rPr lang="en-US" altLang="zh-CN" sz="2000" b="1" spc="120">
                <a:latin typeface="Times New Roman" panose="02020603050405020304" charset="0"/>
                <a:ea typeface="微软雅黑" panose="020B0503020204020204" charset="-122"/>
                <a:cs typeface="Times New Roman" panose="02020603050405020304" charset="0"/>
              </a:rPr>
              <a:t>Test result</a:t>
            </a:r>
          </a:p>
        </p:txBody>
      </p:sp>
      <p:sp>
        <p:nvSpPr>
          <p:cNvPr id="55" name="形状12315-1"/>
          <p:cNvSpPr txBox="1"/>
          <p:nvPr/>
        </p:nvSpPr>
        <p:spPr>
          <a:xfrm>
            <a:off x="793431" y="5595070"/>
            <a:ext cx="1075690" cy="369332"/>
          </a:xfrm>
          <a:prstGeom prst="rect">
            <a:avLst/>
          </a:prstGeom>
          <a:noFill/>
        </p:spPr>
        <p:txBody>
          <a:bodyPr wrap="square" rtlCol="0">
            <a:spAutoFit/>
          </a:bodyPr>
          <a:lstStyle/>
          <a:p>
            <a:pPr algn="ctr"/>
            <a:r>
              <a:rPr lang="en-US" b="1" dirty="0">
                <a:solidFill>
                  <a:schemeClr val="accent1">
                    <a:lumMod val="50000"/>
                  </a:schemeClr>
                </a:solidFill>
                <a:latin typeface="Times New Roman" panose="02020603050405020304" charset="0"/>
                <a:cs typeface="Times New Roman" panose="02020603050405020304" charset="0"/>
              </a:rPr>
              <a:t>5</a:t>
            </a:r>
          </a:p>
        </p:txBody>
      </p:sp>
      <p:cxnSp>
        <p:nvCxnSpPr>
          <p:cNvPr id="62" name="形状12316-3"/>
          <p:cNvCxnSpPr/>
          <p:nvPr/>
        </p:nvCxnSpPr>
        <p:spPr>
          <a:xfrm>
            <a:off x="936625" y="6376670"/>
            <a:ext cx="1057910" cy="0"/>
          </a:xfrm>
          <a:prstGeom prst="line">
            <a:avLst/>
          </a:prstGeom>
          <a:ln w="6350">
            <a:solidFill>
              <a:schemeClr val="accent1">
                <a:lumMod val="50000"/>
                <a:alpha val="16000"/>
              </a:schemeClr>
            </a:solidFill>
          </a:ln>
        </p:spPr>
        <p:style>
          <a:lnRef idx="1">
            <a:schemeClr val="accent1"/>
          </a:lnRef>
          <a:fillRef idx="0">
            <a:schemeClr val="accent1"/>
          </a:fillRef>
          <a:effectRef idx="0">
            <a:schemeClr val="accent1"/>
          </a:effectRef>
          <a:fontRef idx="minor">
            <a:schemeClr val="tx1"/>
          </a:fontRef>
        </p:style>
      </p:cxnSp>
      <p:sp>
        <p:nvSpPr>
          <p:cNvPr id="63" name="形状12317-1"/>
          <p:cNvSpPr txBox="1"/>
          <p:nvPr/>
        </p:nvSpPr>
        <p:spPr>
          <a:xfrm>
            <a:off x="2524125" y="5450205"/>
            <a:ext cx="2220595" cy="829945"/>
          </a:xfrm>
          <a:prstGeom prst="rect">
            <a:avLst/>
          </a:prstGeom>
          <a:noFill/>
        </p:spPr>
        <p:txBody>
          <a:bodyPr wrap="square" rtlCol="0">
            <a:spAutoFit/>
          </a:bodyPr>
          <a:lstStyle/>
          <a:p>
            <a:pPr algn="ctr">
              <a:lnSpc>
                <a:spcPct val="120000"/>
              </a:lnSpc>
              <a:spcBef>
                <a:spcPts val="0"/>
              </a:spcBef>
              <a:spcAft>
                <a:spcPts val="0"/>
              </a:spcAft>
              <a:buNone/>
            </a:pPr>
            <a:r>
              <a:rPr lang="en-US" altLang="zh-CN" sz="2000" spc="120" dirty="0">
                <a:latin typeface="Times New Roman" panose="02020603050405020304" charset="0"/>
                <a:ea typeface="微软雅黑" panose="020B0503020204020204" charset="-122"/>
                <a:cs typeface="Times New Roman" panose="02020603050405020304" charset="0"/>
              </a:rPr>
              <a:t>Ozone resistance (aging)</a:t>
            </a:r>
          </a:p>
        </p:txBody>
      </p:sp>
      <p:sp>
        <p:nvSpPr>
          <p:cNvPr id="64" name="形状12318"/>
          <p:cNvSpPr txBox="1"/>
          <p:nvPr/>
        </p:nvSpPr>
        <p:spPr>
          <a:xfrm>
            <a:off x="5175250" y="5416550"/>
            <a:ext cx="3410585" cy="1198880"/>
          </a:xfrm>
          <a:prstGeom prst="rect">
            <a:avLst/>
          </a:prstGeom>
          <a:noFill/>
        </p:spPr>
        <p:txBody>
          <a:bodyPr wrap="square" rtlCol="0">
            <a:spAutoFit/>
          </a:bodyPr>
          <a:lstStyle/>
          <a:p>
            <a:pPr algn="ctr">
              <a:lnSpc>
                <a:spcPct val="120000"/>
              </a:lnSpc>
              <a:spcBef>
                <a:spcPts val="0"/>
              </a:spcBef>
              <a:spcAft>
                <a:spcPts val="0"/>
              </a:spcAft>
              <a:buNone/>
            </a:pPr>
            <a:r>
              <a:rPr lang="en-US" altLang="zh-CN" sz="2000" spc="120" dirty="0">
                <a:latin typeface="Times New Roman" panose="02020603050405020304" charset="0"/>
                <a:ea typeface="微软雅黑" panose="020B0503020204020204" charset="-122"/>
                <a:cs typeface="Times New Roman" panose="02020603050405020304" charset="0"/>
                <a:sym typeface="+mn-ea"/>
              </a:rPr>
              <a:t>200</a:t>
            </a:r>
            <a:r>
              <a:rPr lang="zh-CN" altLang="en-US" sz="2000" spc="120" dirty="0">
                <a:latin typeface="Times New Roman" panose="02020603050405020304" charset="0"/>
                <a:ea typeface="微软雅黑" panose="020B0503020204020204" charset="-122"/>
                <a:cs typeface="Times New Roman" panose="02020603050405020304" charset="0"/>
                <a:sym typeface="+mn-ea"/>
              </a:rPr>
              <a:t>×</a:t>
            </a:r>
            <a:r>
              <a:rPr lang="en-US" altLang="zh-CN" sz="2000" spc="120" dirty="0">
                <a:latin typeface="Times New Roman" panose="02020603050405020304" charset="0"/>
                <a:ea typeface="微软雅黑" panose="020B0503020204020204" charset="-122"/>
                <a:cs typeface="Times New Roman" panose="02020603050405020304" charset="0"/>
                <a:sym typeface="+mn-ea"/>
              </a:rPr>
              <a:t>10</a:t>
            </a:r>
            <a:r>
              <a:rPr lang="en-US" altLang="zh-CN" sz="2000" spc="120" baseline="30000" dirty="0">
                <a:latin typeface="Times New Roman" panose="02020603050405020304" charset="0"/>
                <a:ea typeface="微软雅黑" panose="020B0503020204020204" charset="-122"/>
                <a:cs typeface="Times New Roman" panose="02020603050405020304" charset="0"/>
                <a:sym typeface="+mn-ea"/>
              </a:rPr>
              <a:t>-8</a:t>
            </a:r>
            <a:r>
              <a:rPr lang="zh-CN" altLang="en-US" sz="2000" spc="120" dirty="0">
                <a:latin typeface="Times New Roman" panose="02020603050405020304" charset="0"/>
                <a:ea typeface="微软雅黑" panose="020B0503020204020204" charset="-122"/>
                <a:cs typeface="Times New Roman" panose="02020603050405020304" charset="0"/>
                <a:sym typeface="+mn-ea"/>
              </a:rPr>
              <a:t>，</a:t>
            </a:r>
            <a:r>
              <a:rPr lang="en-US" altLang="zh-CN" sz="2000" spc="120" dirty="0">
                <a:latin typeface="Times New Roman" panose="02020603050405020304" charset="0"/>
                <a:ea typeface="微软雅黑" panose="020B0503020204020204" charset="-122"/>
                <a:cs typeface="Times New Roman" panose="02020603050405020304" charset="0"/>
                <a:sym typeface="+mn-ea"/>
              </a:rPr>
              <a:t>40 ℃×72 h</a:t>
            </a:r>
            <a:r>
              <a:rPr lang="zh-CN" altLang="en-US" sz="2000" spc="120" dirty="0">
                <a:latin typeface="Times New Roman" panose="02020603050405020304" charset="0"/>
                <a:ea typeface="微软雅黑" panose="020B0503020204020204" charset="-122"/>
                <a:cs typeface="Times New Roman" panose="02020603050405020304" charset="0"/>
                <a:sym typeface="+mn-ea"/>
              </a:rPr>
              <a:t>，</a:t>
            </a:r>
            <a:r>
              <a:rPr lang="en-US" altLang="zh-CN" sz="2000" spc="120" dirty="0">
                <a:latin typeface="Times New Roman" panose="02020603050405020304" charset="0"/>
                <a:ea typeface="微软雅黑" panose="020B0503020204020204" charset="-122"/>
                <a:cs typeface="Times New Roman" panose="02020603050405020304" charset="0"/>
                <a:sym typeface="+mn-ea"/>
              </a:rPr>
              <a:t>   20%Tensile</a:t>
            </a:r>
            <a:endParaRPr lang="zh-CN" altLang="en-US" sz="2000" b="0" spc="120" dirty="0">
              <a:latin typeface="Times New Roman" panose="02020603050405020304" charset="0"/>
              <a:ea typeface="微软雅黑" panose="020B0503020204020204" charset="-122"/>
              <a:cs typeface="Times New Roman" panose="02020603050405020304" charset="0"/>
            </a:endParaRPr>
          </a:p>
          <a:p>
            <a:pPr algn="ctr">
              <a:lnSpc>
                <a:spcPct val="120000"/>
              </a:lnSpc>
              <a:spcBef>
                <a:spcPts val="0"/>
              </a:spcBef>
              <a:spcAft>
                <a:spcPts val="0"/>
              </a:spcAft>
              <a:buNone/>
            </a:pPr>
            <a:endParaRPr lang="zh-CN" altLang="en-US" sz="2000" dirty="0">
              <a:latin typeface="Times New Roman" panose="02020603050405020304" charset="0"/>
              <a:ea typeface="阿里巴巴普惠体 3.0 55 Regular" panose="00020600040101010101" pitchFamily="18" charset="-122"/>
              <a:cs typeface="Times New Roman" panose="02020603050405020304" charset="0"/>
            </a:endParaRPr>
          </a:p>
        </p:txBody>
      </p:sp>
      <p:sp>
        <p:nvSpPr>
          <p:cNvPr id="65" name="形状12326"/>
          <p:cNvSpPr txBox="1"/>
          <p:nvPr/>
        </p:nvSpPr>
        <p:spPr>
          <a:xfrm>
            <a:off x="8890000" y="5518785"/>
            <a:ext cx="1989455" cy="460375"/>
          </a:xfrm>
          <a:prstGeom prst="rect">
            <a:avLst/>
          </a:prstGeom>
          <a:noFill/>
        </p:spPr>
        <p:txBody>
          <a:bodyPr wrap="square" rtlCol="0">
            <a:spAutoFit/>
          </a:bodyPr>
          <a:lstStyle/>
          <a:p>
            <a:pPr algn="ctr">
              <a:lnSpc>
                <a:spcPct val="120000"/>
              </a:lnSpc>
              <a:spcBef>
                <a:spcPts val="0"/>
              </a:spcBef>
              <a:spcAft>
                <a:spcPts val="0"/>
              </a:spcAft>
              <a:buNone/>
            </a:pPr>
            <a:r>
              <a:rPr lang="en-US" altLang="zh-CN" sz="2000" spc="120">
                <a:latin typeface="Times New Roman" panose="02020603050405020304" charset="0"/>
                <a:ea typeface="微软雅黑" panose="020B0503020204020204" charset="-122"/>
                <a:cs typeface="Times New Roman" panose="02020603050405020304" charset="0"/>
              </a:rPr>
              <a:t>No cracking</a:t>
            </a:r>
            <a:endParaRPr lang="en-US" altLang="zh-CN" sz="2000" spc="120" dirty="0">
              <a:latin typeface="Times New Roman" panose="02020603050405020304" charset="0"/>
              <a:ea typeface="微软雅黑" panose="020B0503020204020204" charset="-122"/>
              <a:cs typeface="Times New Roman" panose="02020603050405020304" charset="0"/>
            </a:endParaRPr>
          </a:p>
        </p:txBody>
      </p:sp>
      <p:sp>
        <p:nvSpPr>
          <p:cNvPr id="71" name="形状12312"/>
          <p:cNvSpPr/>
          <p:nvPr/>
        </p:nvSpPr>
        <p:spPr>
          <a:xfrm>
            <a:off x="2096247" y="4695487"/>
            <a:ext cx="2951731" cy="690016"/>
          </a:xfrm>
          <a:prstGeom prst="round1Rect">
            <a:avLst/>
          </a:prstGeom>
          <a:solidFill>
            <a:srgbClr val="1A8F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spcBef>
                <a:spcPts val="0"/>
              </a:spcBef>
              <a:spcAft>
                <a:spcPts val="0"/>
              </a:spcAft>
              <a:buNone/>
            </a:pPr>
            <a:r>
              <a:rPr lang="en-US" altLang="zh-CN" sz="2000" b="1" spc="120">
                <a:latin typeface="Times New Roman" panose="02020603050405020304" charset="0"/>
                <a:ea typeface="微软雅黑" panose="020B0503020204020204" charset="-122"/>
                <a:cs typeface="Times New Roman" panose="02020603050405020304" charset="0"/>
                <a:sym typeface="+mn-ea"/>
              </a:rPr>
              <a:t>Performance</a:t>
            </a:r>
            <a:endParaRPr lang="en-US" altLang="zh-CN" sz="2000" b="1" spc="120" dirty="0">
              <a:latin typeface="Times New Roman" panose="02020603050405020304" charset="0"/>
              <a:ea typeface="微软雅黑" panose="020B0503020204020204" charset="-122"/>
              <a:cs typeface="Times New Roman" panose="02020603050405020304" charset="0"/>
              <a:sym typeface="+mn-ea"/>
            </a:endParaRPr>
          </a:p>
        </p:txBody>
      </p:sp>
      <p:sp>
        <p:nvSpPr>
          <p:cNvPr id="29" name="文本框 28"/>
          <p:cNvSpPr txBox="1"/>
          <p:nvPr/>
        </p:nvSpPr>
        <p:spPr>
          <a:xfrm>
            <a:off x="0" y="568325"/>
            <a:ext cx="9208135" cy="497205"/>
          </a:xfrm>
          <a:prstGeom prst="rect">
            <a:avLst/>
          </a:prstGeom>
          <a:noFill/>
        </p:spPr>
        <p:txBody>
          <a:bodyPr wrap="square" rtlCol="0" anchor="t">
            <a:spAutoFit/>
          </a:bodyPr>
          <a:lstStyle/>
          <a:p>
            <a:pPr marL="0" indent="0" algn="ctr">
              <a:lnSpc>
                <a:spcPct val="110000"/>
              </a:lnSpc>
              <a:spcBef>
                <a:spcPts val="0"/>
              </a:spcBef>
              <a:spcAft>
                <a:spcPts val="0"/>
              </a:spcAft>
              <a:buSzPct val="100000"/>
              <a:buNone/>
            </a:pPr>
            <a:r>
              <a:rPr lang="en-US" altLang="zh-CN" sz="2400" b="1" dirty="0">
                <a:solidFill>
                  <a:srgbClr val="2844CB"/>
                </a:solidFill>
                <a:latin typeface="Times New Roman" panose="02020603050405020304" charset="0"/>
                <a:ea typeface="微软雅黑" panose="020B0503020204020204" charset="-122"/>
                <a:cs typeface="Times New Roman" panose="02020603050405020304" charset="0"/>
                <a:sym typeface="+mn-ea"/>
              </a:rPr>
              <a:t>Performance of Fluorosilicone Rubber in Aerospace Applications</a:t>
            </a:r>
          </a:p>
        </p:txBody>
      </p:sp>
      <p:sp>
        <p:nvSpPr>
          <p:cNvPr id="70" name="任意多边形: 形状 12"/>
          <p:cNvSpPr/>
          <p:nvPr>
            <p:custDataLst>
              <p:tags r:id="rId1"/>
            </p:custDataLst>
          </p:nvPr>
        </p:nvSpPr>
        <p:spPr>
          <a:xfrm flipV="1">
            <a:off x="705485" y="1031240"/>
            <a:ext cx="3620135" cy="101600"/>
          </a:xfrm>
          <a:custGeom>
            <a:avLst/>
            <a:gdLst>
              <a:gd name="connsiteX0" fmla="*/ 2310849 w 2407381"/>
              <a:gd name="connsiteY0" fmla="*/ 0 h 340996"/>
              <a:gd name="connsiteX1" fmla="*/ 2407381 w 2407381"/>
              <a:gd name="connsiteY1" fmla="*/ 1 h 340996"/>
              <a:gd name="connsiteX2" fmla="*/ 2259786 w 2407381"/>
              <a:gd name="connsiteY2" fmla="*/ 340995 h 340996"/>
              <a:gd name="connsiteX3" fmla="*/ 2155948 w 2407381"/>
              <a:gd name="connsiteY3" fmla="*/ 340995 h 340996"/>
              <a:gd name="connsiteX4" fmla="*/ 0 w 2407381"/>
              <a:gd name="connsiteY4" fmla="*/ 0 h 340996"/>
              <a:gd name="connsiteX5" fmla="*/ 148312 w 2407381"/>
              <a:gd name="connsiteY5" fmla="*/ 1 h 340996"/>
              <a:gd name="connsiteX6" fmla="*/ 866227 w 2407381"/>
              <a:gd name="connsiteY6" fmla="*/ 0 h 340996"/>
              <a:gd name="connsiteX7" fmla="*/ 2240286 w 2407381"/>
              <a:gd name="connsiteY7" fmla="*/ 0 h 340996"/>
              <a:gd name="connsiteX8" fmla="*/ 2085385 w 2407381"/>
              <a:gd name="connsiteY8" fmla="*/ 340995 h 340996"/>
              <a:gd name="connsiteX9" fmla="*/ 866227 w 2407381"/>
              <a:gd name="connsiteY9" fmla="*/ 340996 h 340996"/>
              <a:gd name="connsiteX10" fmla="*/ 0 w 2407381"/>
              <a:gd name="connsiteY10" fmla="*/ 340996 h 34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381" h="340996">
                <a:moveTo>
                  <a:pt x="2310849" y="0"/>
                </a:moveTo>
                <a:lnTo>
                  <a:pt x="2407381" y="1"/>
                </a:lnTo>
                <a:lnTo>
                  <a:pt x="2259786" y="340995"/>
                </a:lnTo>
                <a:lnTo>
                  <a:pt x="2155948" y="340995"/>
                </a:lnTo>
                <a:close/>
                <a:moveTo>
                  <a:pt x="0" y="0"/>
                </a:moveTo>
                <a:lnTo>
                  <a:pt x="148312" y="1"/>
                </a:lnTo>
                <a:lnTo>
                  <a:pt x="866227" y="0"/>
                </a:lnTo>
                <a:lnTo>
                  <a:pt x="2240286" y="0"/>
                </a:lnTo>
                <a:lnTo>
                  <a:pt x="2085385" y="340995"/>
                </a:lnTo>
                <a:lnTo>
                  <a:pt x="866227" y="340996"/>
                </a:lnTo>
                <a:lnTo>
                  <a:pt x="0" y="34099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0" rIns="0" bIns="0" rtlCol="0" anchor="ctr">
            <a:noAutofit/>
          </a:bodyPr>
          <a:lstStyle/>
          <a:p>
            <a:pPr>
              <a:spcBef>
                <a:spcPct val="0"/>
              </a:spcBef>
              <a:spcAft>
                <a:spcPct val="0"/>
              </a:spcAft>
            </a:pPr>
            <a:endParaRPr lang="zh-CN" altLang="en-US" dirty="0">
              <a:solidFill>
                <a:srgbClr val="FFFFFF"/>
              </a:solidFill>
              <a:latin typeface="+mn-ea"/>
              <a:cs typeface="+mn-ea"/>
              <a:sym typeface="+mn-ea"/>
            </a:endParaRPr>
          </a:p>
        </p:txBody>
      </p:sp>
      <p:sp>
        <p:nvSpPr>
          <p:cNvPr id="72" name="矩形 71"/>
          <p:cNvSpPr/>
          <p:nvPr/>
        </p:nvSpPr>
        <p:spPr>
          <a:xfrm>
            <a:off x="487045" y="1031240"/>
            <a:ext cx="177800" cy="101600"/>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3" name="矩形 72"/>
          <p:cNvSpPr/>
          <p:nvPr/>
        </p:nvSpPr>
        <p:spPr>
          <a:xfrm>
            <a:off x="267970" y="1031240"/>
            <a:ext cx="177800" cy="101600"/>
          </a:xfrm>
          <a:prstGeom prst="rect">
            <a:avLst/>
          </a:prstGeom>
          <a:solidFill>
            <a:srgbClr val="4472C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042150" y="722630"/>
            <a:ext cx="4095115" cy="3616960"/>
            <a:chOff x="10965" y="2768"/>
            <a:chExt cx="6449" cy="5696"/>
          </a:xfrm>
        </p:grpSpPr>
        <p:sp>
          <p:nvSpPr>
            <p:cNvPr id="5" name="矩形 4"/>
            <p:cNvSpPr/>
            <p:nvPr>
              <p:custDataLst>
                <p:tags r:id="rId6"/>
              </p:custDataLst>
            </p:nvPr>
          </p:nvSpPr>
          <p:spPr>
            <a:xfrm>
              <a:off x="13183" y="5722"/>
              <a:ext cx="4231" cy="27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7"/>
              </p:custDataLst>
            </p:nvPr>
          </p:nvSpPr>
          <p:spPr>
            <a:xfrm>
              <a:off x="10965" y="2768"/>
              <a:ext cx="1920" cy="15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custDataLst>
              <p:tags r:id="rId2"/>
            </p:custDataLst>
          </p:nvPr>
        </p:nvSpPr>
        <p:spPr>
          <a:xfrm>
            <a:off x="1183600" y="102044"/>
            <a:ext cx="5543550" cy="703922"/>
          </a:xfrm>
          <a:prstGeom prst="rect">
            <a:avLst/>
          </a:prstGeom>
          <a:noFill/>
        </p:spPr>
        <p:txBody>
          <a:bodyPr wrap="square" lIns="63500" tIns="25400" rIns="63500" bIns="25400" rtlCol="0" anchor="b" anchorCtr="0">
            <a:normAutofit/>
          </a:bodyPr>
          <a:lstStyle/>
          <a:p>
            <a:pPr marL="0" algn="l">
              <a:lnSpc>
                <a:spcPct val="110000"/>
              </a:lnSpc>
              <a:spcBef>
                <a:spcPts val="0"/>
              </a:spcBef>
              <a:spcAft>
                <a:spcPts val="0"/>
              </a:spcAft>
              <a:buClrTx/>
              <a:buSzTx/>
              <a:buFontTx/>
              <a:buNone/>
            </a:pPr>
            <a:r>
              <a:rPr lang="en-US" altLang="zh-CN" sz="3000" b="1" dirty="0">
                <a:solidFill>
                  <a:srgbClr val="2844CB"/>
                </a:solidFill>
                <a:latin typeface="Times New Roman" panose="02020603050405020304" charset="0"/>
                <a:ea typeface="微软雅黑" panose="020B0503020204020204" charset="-122"/>
                <a:cs typeface="Times New Roman" panose="02020603050405020304" charset="0"/>
              </a:rPr>
              <a:t>Smart Wearables</a:t>
            </a:r>
          </a:p>
        </p:txBody>
      </p:sp>
      <p:sp>
        <p:nvSpPr>
          <p:cNvPr id="11" name="Title 6"/>
          <p:cNvSpPr txBox="1"/>
          <p:nvPr>
            <p:custDataLst>
              <p:tags r:id="rId3"/>
            </p:custDataLst>
          </p:nvPr>
        </p:nvSpPr>
        <p:spPr>
          <a:xfrm>
            <a:off x="904240" y="2127378"/>
            <a:ext cx="6231890" cy="2896766"/>
          </a:xfrm>
          <a:prstGeom prst="rect">
            <a:avLst/>
          </a:prstGeom>
          <a:noFill/>
          <a:ln w="3175">
            <a:noFill/>
            <a:prstDash val="dash"/>
          </a:ln>
        </p:spPr>
        <p:txBody>
          <a:bodyPr wrap="square" lIns="63500" tIns="25400" rIns="63500" bIns="25400" anchor="t" anchorCtr="0">
            <a:normAutofit fontScale="925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sz="2000" b="1" spc="120" dirty="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rPr>
              <a:t>Watch Bands: All‑Day Comfort</a:t>
            </a:r>
          </a:p>
          <a:p>
            <a:pPr marL="0" lvl="0" indent="0" algn="l" fontAlgn="auto">
              <a:lnSpc>
                <a:spcPct val="120000"/>
              </a:lnSpc>
              <a:spcBef>
                <a:spcPts val="0"/>
              </a:spcBef>
              <a:spcAft>
                <a:spcPts val="800"/>
              </a:spcAft>
              <a:buSzPct val="100000"/>
              <a:buNone/>
            </a:pPr>
            <a:r>
              <a:rPr lang="en-US" sz="2000" spc="120" dirty="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rPr>
              <a:t>Hypoallergenic and resistant to sweat, oils, alcohol, and cosmetics; easy to clean and disinfect.</a:t>
            </a:r>
          </a:p>
          <a:p>
            <a:pPr>
              <a:lnSpc>
                <a:spcPct val="120000"/>
              </a:lnSpc>
              <a:spcBef>
                <a:spcPts val="0"/>
              </a:spcBef>
              <a:spcAft>
                <a:spcPts val="800"/>
              </a:spcAft>
              <a:buSzPct val="100000"/>
            </a:pPr>
            <a:r>
              <a:rPr lang="en-US" altLang="zh-CN" sz="2100" b="1" spc="120" dirty="0">
                <a:ln w="3175">
                  <a:noFill/>
                  <a:prstDash val="dash"/>
                </a:ln>
                <a:solidFill>
                  <a:schemeClr val="dk1">
                    <a:lumMod val="75000"/>
                    <a:lumOff val="25000"/>
                  </a:schemeClr>
                </a:solidFill>
                <a:latin typeface="Times New Roman" panose="02020603050405020304" charset="0"/>
                <a:ea typeface="微软雅黑" panose="020B0503020204020204" charset="-122"/>
                <a:cs typeface="Times New Roman" panose="02020603050405020304" charset="0"/>
              </a:rPr>
              <a:t>Housing/Seals: Superior Water &amp; Dust Resistance</a:t>
            </a:r>
          </a:p>
          <a:p>
            <a:pPr marL="0" lvl="0" indent="0" algn="l" fontAlgn="auto">
              <a:lnSpc>
                <a:spcPct val="120000"/>
              </a:lnSpc>
              <a:spcBef>
                <a:spcPts val="0"/>
              </a:spcBef>
              <a:spcAft>
                <a:spcPts val="800"/>
              </a:spcAft>
              <a:buSzPct val="100000"/>
              <a:buNone/>
            </a:pPr>
            <a:r>
              <a:rPr lang="en-US" altLang="zh-CN" sz="2000" spc="120" dirty="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rPr>
              <a:t>Effectively protects internal electronics from moisture and dust, significantly extending product lifespan.</a:t>
            </a:r>
          </a:p>
          <a:p>
            <a:pPr marL="0" lvl="0" indent="0" algn="l" fontAlgn="auto">
              <a:lnSpc>
                <a:spcPct val="120000"/>
              </a:lnSpc>
              <a:spcBef>
                <a:spcPts val="0"/>
              </a:spcBef>
              <a:spcAft>
                <a:spcPts val="800"/>
              </a:spcAft>
              <a:buSzPct val="100000"/>
              <a:buNone/>
            </a:pPr>
            <a:endParaRPr lang="en-US" altLang="zh-CN" sz="2000" spc="120" dirty="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endParaRPr>
          </a:p>
        </p:txBody>
      </p:sp>
      <p:grpSp>
        <p:nvGrpSpPr>
          <p:cNvPr id="2" name="组合 1"/>
          <p:cNvGrpSpPr/>
          <p:nvPr/>
        </p:nvGrpSpPr>
        <p:grpSpPr>
          <a:xfrm>
            <a:off x="406400" y="2179954"/>
            <a:ext cx="406400" cy="406400"/>
            <a:chOff x="640" y="3568"/>
            <a:chExt cx="640" cy="640"/>
          </a:xfrm>
        </p:grpSpPr>
        <p:sp>
          <p:nvSpPr>
            <p:cNvPr id="6" name="Shape 2"/>
            <p:cNvSpPr/>
            <p:nvPr/>
          </p:nvSpPr>
          <p:spPr>
            <a:xfrm>
              <a:off x="640" y="3568"/>
              <a:ext cx="640" cy="640"/>
            </a:xfrm>
            <a:custGeom>
              <a:avLst/>
              <a:gdLst/>
              <a:ahLst/>
              <a:cxnLst/>
              <a:rect l="l" t="t" r="r" b="b"/>
              <a:pathLst>
                <a:path w="406400" h="406400">
                  <a:moveTo>
                    <a:pt x="203200" y="0"/>
                  </a:moveTo>
                  <a:lnTo>
                    <a:pt x="203200" y="0"/>
                  </a:lnTo>
                  <a:cubicBezTo>
                    <a:pt x="315349" y="0"/>
                    <a:pt x="406400" y="91051"/>
                    <a:pt x="406400" y="203200"/>
                  </a:cubicBezTo>
                  <a:lnTo>
                    <a:pt x="406400" y="203200"/>
                  </a:lnTo>
                  <a:cubicBezTo>
                    <a:pt x="406400" y="315349"/>
                    <a:pt x="315349" y="406400"/>
                    <a:pt x="203200" y="406400"/>
                  </a:cubicBezTo>
                  <a:lnTo>
                    <a:pt x="203200" y="406400"/>
                  </a:lnTo>
                  <a:cubicBezTo>
                    <a:pt x="91051" y="406400"/>
                    <a:pt x="0" y="315349"/>
                    <a:pt x="0" y="203200"/>
                  </a:cubicBezTo>
                  <a:lnTo>
                    <a:pt x="0" y="203200"/>
                  </a:lnTo>
                  <a:cubicBezTo>
                    <a:pt x="0" y="91051"/>
                    <a:pt x="91051" y="0"/>
                    <a:pt x="203200" y="0"/>
                  </a:cubicBezTo>
                  <a:close/>
                </a:path>
              </a:pathLst>
            </a:custGeom>
            <a:solidFill>
              <a:srgbClr val="4A89DC"/>
            </a:solidFill>
          </p:spPr>
        </p:sp>
        <p:sp>
          <p:nvSpPr>
            <p:cNvPr id="8" name="Shape 3"/>
            <p:cNvSpPr/>
            <p:nvPr/>
          </p:nvSpPr>
          <p:spPr>
            <a:xfrm>
              <a:off x="840" y="3728"/>
              <a:ext cx="240" cy="320"/>
            </a:xfrm>
            <a:custGeom>
              <a:avLst/>
              <a:gdLst/>
              <a:ahLst/>
              <a:cxnLst/>
              <a:rect l="l" t="t" r="r" b="b"/>
              <a:pathLst>
                <a:path w="152400" h="203200">
                  <a:moveTo>
                    <a:pt x="12700" y="12700"/>
                  </a:moveTo>
                  <a:cubicBezTo>
                    <a:pt x="12700" y="5675"/>
                    <a:pt x="18375" y="0"/>
                    <a:pt x="25400" y="0"/>
                  </a:cubicBezTo>
                  <a:cubicBezTo>
                    <a:pt x="32425" y="0"/>
                    <a:pt x="38100" y="5675"/>
                    <a:pt x="38100" y="12700"/>
                  </a:cubicBezTo>
                  <a:lnTo>
                    <a:pt x="38100" y="95250"/>
                  </a:lnTo>
                  <a:lnTo>
                    <a:pt x="12700" y="95250"/>
                  </a:lnTo>
                  <a:lnTo>
                    <a:pt x="12700" y="12700"/>
                  </a:lnTo>
                  <a:close/>
                  <a:moveTo>
                    <a:pt x="88900" y="76200"/>
                  </a:moveTo>
                  <a:cubicBezTo>
                    <a:pt x="88900" y="69175"/>
                    <a:pt x="94575" y="63500"/>
                    <a:pt x="101600" y="63500"/>
                  </a:cubicBezTo>
                  <a:cubicBezTo>
                    <a:pt x="108625" y="63500"/>
                    <a:pt x="114300" y="69175"/>
                    <a:pt x="114300" y="76200"/>
                  </a:cubicBezTo>
                  <a:lnTo>
                    <a:pt x="114300" y="101600"/>
                  </a:lnTo>
                  <a:cubicBezTo>
                    <a:pt x="114300" y="108625"/>
                    <a:pt x="108625" y="114300"/>
                    <a:pt x="101600" y="114300"/>
                  </a:cubicBezTo>
                  <a:cubicBezTo>
                    <a:pt x="94575" y="114300"/>
                    <a:pt x="88900" y="108625"/>
                    <a:pt x="88900" y="101600"/>
                  </a:cubicBezTo>
                  <a:lnTo>
                    <a:pt x="88900" y="76200"/>
                  </a:lnTo>
                  <a:close/>
                  <a:moveTo>
                    <a:pt x="63500" y="50800"/>
                  </a:moveTo>
                  <a:cubicBezTo>
                    <a:pt x="70525" y="50800"/>
                    <a:pt x="76200" y="56475"/>
                    <a:pt x="76200" y="63500"/>
                  </a:cubicBezTo>
                  <a:lnTo>
                    <a:pt x="76200" y="82550"/>
                  </a:lnTo>
                  <a:cubicBezTo>
                    <a:pt x="76200" y="89575"/>
                    <a:pt x="70525" y="95250"/>
                    <a:pt x="63500" y="95250"/>
                  </a:cubicBezTo>
                  <a:cubicBezTo>
                    <a:pt x="56475" y="95250"/>
                    <a:pt x="50800" y="89575"/>
                    <a:pt x="50800" y="82550"/>
                  </a:cubicBezTo>
                  <a:lnTo>
                    <a:pt x="50800" y="63500"/>
                  </a:lnTo>
                  <a:cubicBezTo>
                    <a:pt x="50800" y="56475"/>
                    <a:pt x="56475" y="50800"/>
                    <a:pt x="63500" y="50800"/>
                  </a:cubicBezTo>
                  <a:close/>
                  <a:moveTo>
                    <a:pt x="127000" y="88900"/>
                  </a:moveTo>
                  <a:cubicBezTo>
                    <a:pt x="127000" y="81875"/>
                    <a:pt x="132675" y="76200"/>
                    <a:pt x="139700" y="76200"/>
                  </a:cubicBezTo>
                  <a:cubicBezTo>
                    <a:pt x="146725" y="76200"/>
                    <a:pt x="152400" y="81875"/>
                    <a:pt x="152400" y="88900"/>
                  </a:cubicBezTo>
                  <a:lnTo>
                    <a:pt x="152400" y="114300"/>
                  </a:lnTo>
                  <a:cubicBezTo>
                    <a:pt x="152400" y="121325"/>
                    <a:pt x="146725" y="127000"/>
                    <a:pt x="139700" y="127000"/>
                  </a:cubicBezTo>
                  <a:cubicBezTo>
                    <a:pt x="132675" y="127000"/>
                    <a:pt x="127000" y="121325"/>
                    <a:pt x="127000" y="114300"/>
                  </a:cubicBezTo>
                  <a:lnTo>
                    <a:pt x="127000" y="88900"/>
                  </a:lnTo>
                  <a:close/>
                  <a:moveTo>
                    <a:pt x="88900" y="123825"/>
                  </a:moveTo>
                  <a:lnTo>
                    <a:pt x="88900" y="123587"/>
                  </a:lnTo>
                  <a:cubicBezTo>
                    <a:pt x="92631" y="125730"/>
                    <a:pt x="96957" y="127000"/>
                    <a:pt x="101600" y="127000"/>
                  </a:cubicBezTo>
                  <a:cubicBezTo>
                    <a:pt x="106839" y="127000"/>
                    <a:pt x="111681" y="125413"/>
                    <a:pt x="115729" y="122714"/>
                  </a:cubicBezTo>
                  <a:cubicBezTo>
                    <a:pt x="119182" y="132596"/>
                    <a:pt x="128627" y="139700"/>
                    <a:pt x="139700" y="139700"/>
                  </a:cubicBezTo>
                  <a:cubicBezTo>
                    <a:pt x="144343" y="139700"/>
                    <a:pt x="148669" y="138470"/>
                    <a:pt x="152400" y="136287"/>
                  </a:cubicBezTo>
                  <a:lnTo>
                    <a:pt x="152400" y="139700"/>
                  </a:lnTo>
                  <a:cubicBezTo>
                    <a:pt x="152400" y="174784"/>
                    <a:pt x="123984" y="203200"/>
                    <a:pt x="88900" y="203200"/>
                  </a:cubicBezTo>
                  <a:lnTo>
                    <a:pt x="64413" y="203200"/>
                  </a:lnTo>
                  <a:cubicBezTo>
                    <a:pt x="47585" y="203200"/>
                    <a:pt x="31433" y="196493"/>
                    <a:pt x="19526" y="184587"/>
                  </a:cubicBezTo>
                  <a:lnTo>
                    <a:pt x="14883" y="179983"/>
                  </a:lnTo>
                  <a:cubicBezTo>
                    <a:pt x="5358" y="170458"/>
                    <a:pt x="0" y="157520"/>
                    <a:pt x="0" y="144066"/>
                  </a:cubicBezTo>
                  <a:lnTo>
                    <a:pt x="0" y="133350"/>
                  </a:lnTo>
                  <a:cubicBezTo>
                    <a:pt x="0" y="119340"/>
                    <a:pt x="11390" y="107950"/>
                    <a:pt x="25400" y="107950"/>
                  </a:cubicBezTo>
                  <a:lnTo>
                    <a:pt x="60325" y="107950"/>
                  </a:lnTo>
                  <a:cubicBezTo>
                    <a:pt x="69096" y="107950"/>
                    <a:pt x="76200" y="115054"/>
                    <a:pt x="76200" y="123825"/>
                  </a:cubicBezTo>
                  <a:cubicBezTo>
                    <a:pt x="76200" y="132596"/>
                    <a:pt x="69096" y="139700"/>
                    <a:pt x="60325" y="139700"/>
                  </a:cubicBezTo>
                  <a:lnTo>
                    <a:pt x="38100" y="139700"/>
                  </a:lnTo>
                  <a:cubicBezTo>
                    <a:pt x="34608" y="139700"/>
                    <a:pt x="31750" y="142558"/>
                    <a:pt x="31750" y="146050"/>
                  </a:cubicBezTo>
                  <a:cubicBezTo>
                    <a:pt x="31750" y="149543"/>
                    <a:pt x="34608" y="152400"/>
                    <a:pt x="38100" y="152400"/>
                  </a:cubicBezTo>
                  <a:lnTo>
                    <a:pt x="60325" y="152400"/>
                  </a:lnTo>
                  <a:cubicBezTo>
                    <a:pt x="76121" y="152400"/>
                    <a:pt x="88900" y="139621"/>
                    <a:pt x="88900" y="123825"/>
                  </a:cubicBezTo>
                  <a:close/>
                </a:path>
              </a:pathLst>
            </a:custGeom>
            <a:solidFill>
              <a:srgbClr val="FFFFFF"/>
            </a:solidFill>
          </p:spPr>
        </p:sp>
      </p:grpSp>
      <p:grpSp>
        <p:nvGrpSpPr>
          <p:cNvPr id="10" name="组合 9"/>
          <p:cNvGrpSpPr/>
          <p:nvPr/>
        </p:nvGrpSpPr>
        <p:grpSpPr>
          <a:xfrm>
            <a:off x="422910" y="3340656"/>
            <a:ext cx="406400" cy="406400"/>
            <a:chOff x="426" y="7047"/>
            <a:chExt cx="640" cy="640"/>
          </a:xfrm>
        </p:grpSpPr>
        <p:sp>
          <p:nvSpPr>
            <p:cNvPr id="9" name="Shape 6"/>
            <p:cNvSpPr/>
            <p:nvPr/>
          </p:nvSpPr>
          <p:spPr>
            <a:xfrm>
              <a:off x="426" y="7047"/>
              <a:ext cx="640" cy="640"/>
            </a:xfrm>
            <a:custGeom>
              <a:avLst/>
              <a:gdLst/>
              <a:ahLst/>
              <a:cxnLst/>
              <a:rect l="l" t="t" r="r" b="b"/>
              <a:pathLst>
                <a:path w="406400" h="406400">
                  <a:moveTo>
                    <a:pt x="203200" y="0"/>
                  </a:moveTo>
                  <a:lnTo>
                    <a:pt x="203200" y="0"/>
                  </a:lnTo>
                  <a:cubicBezTo>
                    <a:pt x="315349" y="0"/>
                    <a:pt x="406400" y="91051"/>
                    <a:pt x="406400" y="203200"/>
                  </a:cubicBezTo>
                  <a:lnTo>
                    <a:pt x="406400" y="203200"/>
                  </a:lnTo>
                  <a:cubicBezTo>
                    <a:pt x="406400" y="315349"/>
                    <a:pt x="315349" y="406400"/>
                    <a:pt x="203200" y="406400"/>
                  </a:cubicBezTo>
                  <a:lnTo>
                    <a:pt x="203200" y="406400"/>
                  </a:lnTo>
                  <a:cubicBezTo>
                    <a:pt x="91051" y="406400"/>
                    <a:pt x="0" y="315349"/>
                    <a:pt x="0" y="203200"/>
                  </a:cubicBezTo>
                  <a:lnTo>
                    <a:pt x="0" y="203200"/>
                  </a:lnTo>
                  <a:cubicBezTo>
                    <a:pt x="0" y="91051"/>
                    <a:pt x="91051" y="0"/>
                    <a:pt x="203200" y="0"/>
                  </a:cubicBezTo>
                  <a:close/>
                </a:path>
              </a:pathLst>
            </a:custGeom>
            <a:solidFill>
              <a:srgbClr val="4A89DC"/>
            </a:solidFill>
          </p:spPr>
        </p:sp>
        <p:sp>
          <p:nvSpPr>
            <p:cNvPr id="12" name="Shape 7"/>
            <p:cNvSpPr/>
            <p:nvPr/>
          </p:nvSpPr>
          <p:spPr>
            <a:xfrm>
              <a:off x="586" y="7207"/>
              <a:ext cx="320" cy="320"/>
            </a:xfrm>
            <a:custGeom>
              <a:avLst/>
              <a:gdLst/>
              <a:ahLst/>
              <a:cxnLst/>
              <a:rect l="l" t="t" r="r" b="b"/>
              <a:pathLst>
                <a:path w="203200" h="203200">
                  <a:moveTo>
                    <a:pt x="162957" y="49252"/>
                  </a:moveTo>
                  <a:cubicBezTo>
                    <a:pt x="171172" y="55443"/>
                    <a:pt x="181213" y="61436"/>
                    <a:pt x="192405" y="62944"/>
                  </a:cubicBezTo>
                  <a:cubicBezTo>
                    <a:pt x="197604" y="63659"/>
                    <a:pt x="202406" y="59968"/>
                    <a:pt x="203121" y="54769"/>
                  </a:cubicBezTo>
                  <a:cubicBezTo>
                    <a:pt x="203835" y="49570"/>
                    <a:pt x="200144" y="44768"/>
                    <a:pt x="194945" y="44053"/>
                  </a:cubicBezTo>
                  <a:cubicBezTo>
                    <a:pt x="188635" y="43220"/>
                    <a:pt x="181769" y="39568"/>
                    <a:pt x="174427" y="34052"/>
                  </a:cubicBezTo>
                  <a:cubicBezTo>
                    <a:pt x="159187" y="22543"/>
                    <a:pt x="138509" y="22543"/>
                    <a:pt x="123230" y="34052"/>
                  </a:cubicBezTo>
                  <a:cubicBezTo>
                    <a:pt x="113705" y="41235"/>
                    <a:pt x="107077" y="44490"/>
                    <a:pt x="101600" y="44490"/>
                  </a:cubicBezTo>
                  <a:cubicBezTo>
                    <a:pt x="96123" y="44490"/>
                    <a:pt x="89495" y="41235"/>
                    <a:pt x="79970" y="34052"/>
                  </a:cubicBezTo>
                  <a:cubicBezTo>
                    <a:pt x="64730" y="22543"/>
                    <a:pt x="44053" y="22543"/>
                    <a:pt x="28773" y="34052"/>
                  </a:cubicBezTo>
                  <a:cubicBezTo>
                    <a:pt x="21431" y="39568"/>
                    <a:pt x="14565" y="43220"/>
                    <a:pt x="8255" y="44053"/>
                  </a:cubicBezTo>
                  <a:cubicBezTo>
                    <a:pt x="3056" y="44768"/>
                    <a:pt x="-635" y="49530"/>
                    <a:pt x="79" y="54769"/>
                  </a:cubicBezTo>
                  <a:cubicBezTo>
                    <a:pt x="794" y="60007"/>
                    <a:pt x="5556" y="63659"/>
                    <a:pt x="10795" y="62944"/>
                  </a:cubicBezTo>
                  <a:cubicBezTo>
                    <a:pt x="21987" y="61436"/>
                    <a:pt x="32068" y="55443"/>
                    <a:pt x="40243" y="49252"/>
                  </a:cubicBezTo>
                  <a:cubicBezTo>
                    <a:pt x="48697" y="42863"/>
                    <a:pt x="60047" y="42863"/>
                    <a:pt x="68501" y="49252"/>
                  </a:cubicBezTo>
                  <a:cubicBezTo>
                    <a:pt x="78105" y="56515"/>
                    <a:pt x="89257" y="63500"/>
                    <a:pt x="101600" y="63500"/>
                  </a:cubicBezTo>
                  <a:cubicBezTo>
                    <a:pt x="113943" y="63500"/>
                    <a:pt x="125055" y="56475"/>
                    <a:pt x="134699" y="49252"/>
                  </a:cubicBezTo>
                  <a:cubicBezTo>
                    <a:pt x="143153" y="42863"/>
                    <a:pt x="154503" y="42863"/>
                    <a:pt x="162957" y="49252"/>
                  </a:cubicBezTo>
                  <a:close/>
                  <a:moveTo>
                    <a:pt x="162957" y="106402"/>
                  </a:moveTo>
                  <a:cubicBezTo>
                    <a:pt x="171172" y="112593"/>
                    <a:pt x="181213" y="118586"/>
                    <a:pt x="192405" y="120094"/>
                  </a:cubicBezTo>
                  <a:cubicBezTo>
                    <a:pt x="197604" y="120809"/>
                    <a:pt x="202406" y="117118"/>
                    <a:pt x="203121" y="111919"/>
                  </a:cubicBezTo>
                  <a:cubicBezTo>
                    <a:pt x="203835" y="106720"/>
                    <a:pt x="200144" y="101918"/>
                    <a:pt x="194945" y="101203"/>
                  </a:cubicBezTo>
                  <a:cubicBezTo>
                    <a:pt x="188635" y="100370"/>
                    <a:pt x="181769" y="96718"/>
                    <a:pt x="174427" y="91202"/>
                  </a:cubicBezTo>
                  <a:cubicBezTo>
                    <a:pt x="159187" y="79693"/>
                    <a:pt x="138509" y="79693"/>
                    <a:pt x="123230" y="91202"/>
                  </a:cubicBezTo>
                  <a:cubicBezTo>
                    <a:pt x="113705" y="98385"/>
                    <a:pt x="107077" y="101640"/>
                    <a:pt x="101600" y="101640"/>
                  </a:cubicBezTo>
                  <a:cubicBezTo>
                    <a:pt x="96123" y="101640"/>
                    <a:pt x="89495" y="98385"/>
                    <a:pt x="79970" y="91202"/>
                  </a:cubicBezTo>
                  <a:cubicBezTo>
                    <a:pt x="64730" y="79693"/>
                    <a:pt x="44053" y="79693"/>
                    <a:pt x="28773" y="91202"/>
                  </a:cubicBezTo>
                  <a:cubicBezTo>
                    <a:pt x="21431" y="96718"/>
                    <a:pt x="14565" y="100370"/>
                    <a:pt x="8255" y="101203"/>
                  </a:cubicBezTo>
                  <a:cubicBezTo>
                    <a:pt x="3056" y="101878"/>
                    <a:pt x="-635" y="106680"/>
                    <a:pt x="79" y="111919"/>
                  </a:cubicBezTo>
                  <a:cubicBezTo>
                    <a:pt x="794" y="117157"/>
                    <a:pt x="5556" y="120809"/>
                    <a:pt x="10795" y="120094"/>
                  </a:cubicBezTo>
                  <a:cubicBezTo>
                    <a:pt x="21987" y="118586"/>
                    <a:pt x="32068" y="112593"/>
                    <a:pt x="40243" y="106402"/>
                  </a:cubicBezTo>
                  <a:cubicBezTo>
                    <a:pt x="48697" y="100013"/>
                    <a:pt x="60047" y="100013"/>
                    <a:pt x="68501" y="106402"/>
                  </a:cubicBezTo>
                  <a:cubicBezTo>
                    <a:pt x="78105" y="113665"/>
                    <a:pt x="89257" y="120650"/>
                    <a:pt x="101600" y="120650"/>
                  </a:cubicBezTo>
                  <a:cubicBezTo>
                    <a:pt x="113943" y="120650"/>
                    <a:pt x="125055" y="113625"/>
                    <a:pt x="134699" y="106402"/>
                  </a:cubicBezTo>
                  <a:cubicBezTo>
                    <a:pt x="143153" y="100013"/>
                    <a:pt x="154503" y="100013"/>
                    <a:pt x="162957" y="106402"/>
                  </a:cubicBezTo>
                  <a:close/>
                  <a:moveTo>
                    <a:pt x="134699" y="163552"/>
                  </a:moveTo>
                  <a:cubicBezTo>
                    <a:pt x="143153" y="157163"/>
                    <a:pt x="154503" y="157163"/>
                    <a:pt x="162957" y="163552"/>
                  </a:cubicBezTo>
                  <a:cubicBezTo>
                    <a:pt x="171172" y="169743"/>
                    <a:pt x="181213" y="175736"/>
                    <a:pt x="192405" y="177244"/>
                  </a:cubicBezTo>
                  <a:cubicBezTo>
                    <a:pt x="197604" y="177959"/>
                    <a:pt x="202406" y="174268"/>
                    <a:pt x="203121" y="169069"/>
                  </a:cubicBezTo>
                  <a:cubicBezTo>
                    <a:pt x="203835" y="163870"/>
                    <a:pt x="200144" y="159068"/>
                    <a:pt x="194945" y="158353"/>
                  </a:cubicBezTo>
                  <a:cubicBezTo>
                    <a:pt x="188635" y="157520"/>
                    <a:pt x="181769" y="153868"/>
                    <a:pt x="174427" y="148352"/>
                  </a:cubicBezTo>
                  <a:cubicBezTo>
                    <a:pt x="159187" y="136843"/>
                    <a:pt x="138509" y="136843"/>
                    <a:pt x="123230" y="148352"/>
                  </a:cubicBezTo>
                  <a:cubicBezTo>
                    <a:pt x="113705" y="155535"/>
                    <a:pt x="107077" y="158790"/>
                    <a:pt x="101600" y="158790"/>
                  </a:cubicBezTo>
                  <a:cubicBezTo>
                    <a:pt x="96123" y="158790"/>
                    <a:pt x="89495" y="155535"/>
                    <a:pt x="79970" y="148352"/>
                  </a:cubicBezTo>
                  <a:cubicBezTo>
                    <a:pt x="64730" y="136843"/>
                    <a:pt x="44053" y="136843"/>
                    <a:pt x="28773" y="148352"/>
                  </a:cubicBezTo>
                  <a:cubicBezTo>
                    <a:pt x="21431" y="153868"/>
                    <a:pt x="14565" y="157520"/>
                    <a:pt x="8255" y="158353"/>
                  </a:cubicBezTo>
                  <a:cubicBezTo>
                    <a:pt x="3056" y="159068"/>
                    <a:pt x="-635" y="163830"/>
                    <a:pt x="79" y="169069"/>
                  </a:cubicBezTo>
                  <a:cubicBezTo>
                    <a:pt x="794" y="174308"/>
                    <a:pt x="5556" y="177959"/>
                    <a:pt x="10795" y="177244"/>
                  </a:cubicBezTo>
                  <a:cubicBezTo>
                    <a:pt x="21987" y="175736"/>
                    <a:pt x="32068" y="169743"/>
                    <a:pt x="40243" y="163552"/>
                  </a:cubicBezTo>
                  <a:cubicBezTo>
                    <a:pt x="48697" y="157163"/>
                    <a:pt x="60047" y="157163"/>
                    <a:pt x="68501" y="163552"/>
                  </a:cubicBezTo>
                  <a:cubicBezTo>
                    <a:pt x="78105" y="170815"/>
                    <a:pt x="89257" y="177800"/>
                    <a:pt x="101600" y="177800"/>
                  </a:cubicBezTo>
                  <a:cubicBezTo>
                    <a:pt x="113943" y="177800"/>
                    <a:pt x="125055" y="170775"/>
                    <a:pt x="134699" y="163552"/>
                  </a:cubicBezTo>
                  <a:close/>
                </a:path>
              </a:pathLst>
            </a:custGeom>
            <a:solidFill>
              <a:srgbClr val="FFFFFF"/>
            </a:solidFill>
          </p:spPr>
          <p:txBody>
            <a:bodyPr/>
            <a:lstStyle/>
            <a:p>
              <a:endParaRPr lang="zh-CN" altLang="en-US"/>
            </a:p>
          </p:txBody>
        </p:sp>
      </p:grpSp>
      <p:graphicFrame>
        <p:nvGraphicFramePr>
          <p:cNvPr id="15" name="表格 14"/>
          <p:cNvGraphicFramePr/>
          <p:nvPr>
            <p:custDataLst>
              <p:tags r:id="rId4"/>
            </p:custDataLst>
          </p:nvPr>
        </p:nvGraphicFramePr>
        <p:xfrm>
          <a:off x="1075055" y="4781550"/>
          <a:ext cx="10578465" cy="1823720"/>
        </p:xfrm>
        <a:graphic>
          <a:graphicData uri="http://schemas.openxmlformats.org/drawingml/2006/table">
            <a:tbl>
              <a:tblPr firstRow="1" bandRow="1">
                <a:tableStyleId>{5C22544A-7EE6-4342-B048-85BDC9FD1C3A}</a:tableStyleId>
              </a:tblPr>
              <a:tblGrid>
                <a:gridCol w="3526155">
                  <a:extLst>
                    <a:ext uri="{9D8B030D-6E8A-4147-A177-3AD203B41FA5}">
                      <a16:colId xmlns:a16="http://schemas.microsoft.com/office/drawing/2014/main" val="20000"/>
                    </a:ext>
                  </a:extLst>
                </a:gridCol>
                <a:gridCol w="3526155">
                  <a:extLst>
                    <a:ext uri="{9D8B030D-6E8A-4147-A177-3AD203B41FA5}">
                      <a16:colId xmlns:a16="http://schemas.microsoft.com/office/drawing/2014/main" val="20001"/>
                    </a:ext>
                  </a:extLst>
                </a:gridCol>
                <a:gridCol w="3526155">
                  <a:extLst>
                    <a:ext uri="{9D8B030D-6E8A-4147-A177-3AD203B41FA5}">
                      <a16:colId xmlns:a16="http://schemas.microsoft.com/office/drawing/2014/main" val="20002"/>
                    </a:ext>
                  </a:extLst>
                </a:gridCol>
              </a:tblGrid>
              <a:tr h="455930">
                <a:tc>
                  <a:txBody>
                    <a:bodyPr/>
                    <a:lstStyle/>
                    <a:p>
                      <a:pPr algn="ctr">
                        <a:buNone/>
                      </a:pPr>
                      <a:r>
                        <a:rPr lang="en-US" altLang="zh-CN" dirty="0">
                          <a:latin typeface="Times New Roman" panose="02020603050405020304" charset="0"/>
                          <a:cs typeface="Times New Roman" panose="02020603050405020304" charset="0"/>
                        </a:rPr>
                        <a:t>Medium</a:t>
                      </a:r>
                    </a:p>
                  </a:txBody>
                  <a:tcPr/>
                </a:tc>
                <a:tc>
                  <a:txBody>
                    <a:bodyPr/>
                    <a:lstStyle/>
                    <a:p>
                      <a:pPr algn="ctr">
                        <a:buNone/>
                      </a:pPr>
                      <a:r>
                        <a:rPr lang="en-US" altLang="zh-CN" sz="1800" spc="120">
                          <a:latin typeface="Times New Roman" panose="02020603050405020304" charset="0"/>
                          <a:ea typeface="微软雅黑" panose="020B0503020204020204" charset="-122"/>
                          <a:cs typeface="Times New Roman" panose="02020603050405020304" charset="0"/>
                          <a:sym typeface="+mn-ea"/>
                        </a:rPr>
                        <a:t>Test Condition</a:t>
                      </a:r>
                    </a:p>
                  </a:txBody>
                  <a:tcPr/>
                </a:tc>
                <a:tc>
                  <a:txBody>
                    <a:bodyPr/>
                    <a:lstStyle/>
                    <a:p>
                      <a:pPr algn="ctr">
                        <a:lnSpc>
                          <a:spcPct val="120000"/>
                        </a:lnSpc>
                        <a:spcBef>
                          <a:spcPts val="0"/>
                        </a:spcBef>
                        <a:spcAft>
                          <a:spcPts val="0"/>
                        </a:spcAft>
                        <a:buNone/>
                      </a:pPr>
                      <a:r>
                        <a:rPr lang="en-US" altLang="zh-CN" sz="1800" spc="130" dirty="0">
                          <a:latin typeface="Times New Roman" panose="02020603050405020304" charset="0"/>
                          <a:ea typeface="微软雅黑" panose="020B0503020204020204" charset="-122"/>
                          <a:cs typeface="Times New Roman" panose="02020603050405020304" charset="0"/>
                          <a:sym typeface="+mn-ea"/>
                        </a:rPr>
                        <a:t>Volume Swell /%</a:t>
                      </a:r>
                    </a:p>
                  </a:txBody>
                  <a:tcPr/>
                </a:tc>
                <a:extLst>
                  <a:ext uri="{0D108BD9-81ED-4DB2-BD59-A6C34878D82A}">
                    <a16:rowId xmlns:a16="http://schemas.microsoft.com/office/drawing/2014/main" val="10000"/>
                  </a:ext>
                </a:extLst>
              </a:tr>
              <a:tr h="455930">
                <a:tc>
                  <a:txBody>
                    <a:bodyPr/>
                    <a:lstStyle/>
                    <a:p>
                      <a:pPr algn="ctr">
                        <a:buClrTx/>
                        <a:buSzTx/>
                        <a:buFontTx/>
                        <a:buNone/>
                      </a:pPr>
                      <a:r>
                        <a:rPr lang="en-US" altLang="zh-CN" sz="2000" dirty="0">
                          <a:latin typeface="Times New Roman" panose="02020603050405020304" charset="0"/>
                          <a:cs typeface="Times New Roman" panose="02020603050405020304" charset="0"/>
                        </a:rPr>
                        <a:t>Oleic acid</a:t>
                      </a:r>
                    </a:p>
                  </a:txBody>
                  <a:tcPr/>
                </a:tc>
                <a:tc>
                  <a:txBody>
                    <a:bodyPr/>
                    <a:lstStyle/>
                    <a:p>
                      <a:pPr algn="ctr">
                        <a:buClrTx/>
                        <a:buSzTx/>
                        <a:buFontTx/>
                      </a:pPr>
                      <a:r>
                        <a:rPr lang="en-US" altLang="zh-CN" sz="2000" dirty="0">
                          <a:latin typeface="Times New Roman" panose="02020603050405020304" charset="0"/>
                          <a:cs typeface="Times New Roman" panose="02020603050405020304" charset="0"/>
                          <a:sym typeface="+mn-ea"/>
                        </a:rPr>
                        <a:t>23 ℃×24 h</a:t>
                      </a:r>
                    </a:p>
                  </a:txBody>
                  <a:tcPr/>
                </a:tc>
                <a:tc>
                  <a:txBody>
                    <a:bodyPr/>
                    <a:lstStyle/>
                    <a:p>
                      <a:pPr algn="ctr">
                        <a:buClrTx/>
                        <a:buSzTx/>
                        <a:buFontTx/>
                        <a:buNone/>
                      </a:pPr>
                      <a:r>
                        <a:rPr lang="zh-CN" altLang="en-US" sz="2000">
                          <a:latin typeface="Times New Roman" panose="02020603050405020304" charset="0"/>
                          <a:cs typeface="Times New Roman" panose="02020603050405020304" charset="0"/>
                          <a:sym typeface="+mn-ea"/>
                        </a:rPr>
                        <a:t>＜</a:t>
                      </a:r>
                      <a:r>
                        <a:rPr lang="en-US" altLang="zh-CN" sz="2000">
                          <a:latin typeface="Times New Roman" panose="02020603050405020304" charset="0"/>
                          <a:cs typeface="Times New Roman" panose="02020603050405020304" charset="0"/>
                          <a:sym typeface="+mn-ea"/>
                        </a:rPr>
                        <a:t>1%</a:t>
                      </a:r>
                    </a:p>
                  </a:txBody>
                  <a:tcPr/>
                </a:tc>
                <a:extLst>
                  <a:ext uri="{0D108BD9-81ED-4DB2-BD59-A6C34878D82A}">
                    <a16:rowId xmlns:a16="http://schemas.microsoft.com/office/drawing/2014/main" val="10001"/>
                  </a:ext>
                </a:extLst>
              </a:tr>
              <a:tr h="455930">
                <a:tc>
                  <a:txBody>
                    <a:bodyPr/>
                    <a:lstStyle/>
                    <a:p>
                      <a:pPr algn="ctr">
                        <a:buClrTx/>
                        <a:buSzTx/>
                        <a:buFontTx/>
                        <a:buNone/>
                      </a:pPr>
                      <a:r>
                        <a:rPr lang="en-US" altLang="zh-CN" sz="2000" dirty="0">
                          <a:latin typeface="Times New Roman" panose="02020603050405020304" charset="0"/>
                          <a:cs typeface="Times New Roman" panose="02020603050405020304" charset="0"/>
                        </a:rPr>
                        <a:t>Artificial sebum</a:t>
                      </a:r>
                    </a:p>
                  </a:txBody>
                  <a:tcPr/>
                </a:tc>
                <a:tc>
                  <a:txBody>
                    <a:bodyPr/>
                    <a:lstStyle/>
                    <a:p>
                      <a:pPr algn="ctr">
                        <a:buClrTx/>
                        <a:buSzTx/>
                        <a:buFontTx/>
                        <a:buNone/>
                      </a:pPr>
                      <a:r>
                        <a:rPr lang="en-US" altLang="zh-CN" sz="2000" dirty="0">
                          <a:latin typeface="Times New Roman" panose="02020603050405020304" charset="0"/>
                          <a:cs typeface="Times New Roman" panose="02020603050405020304" charset="0"/>
                          <a:sym typeface="+mn-ea"/>
                        </a:rPr>
                        <a:t>23 ℃×24 h</a:t>
                      </a:r>
                    </a:p>
                  </a:txBody>
                  <a:tcPr/>
                </a:tc>
                <a:tc>
                  <a:txBody>
                    <a:bodyPr/>
                    <a:lstStyle/>
                    <a:p>
                      <a:pPr algn="ctr">
                        <a:buClrTx/>
                        <a:buSzTx/>
                        <a:buFontTx/>
                        <a:buNone/>
                      </a:pPr>
                      <a:r>
                        <a:rPr lang="zh-CN" altLang="en-US" sz="2000">
                          <a:latin typeface="Times New Roman" panose="02020603050405020304" charset="0"/>
                          <a:cs typeface="Times New Roman" panose="02020603050405020304" charset="0"/>
                          <a:sym typeface="+mn-ea"/>
                        </a:rPr>
                        <a:t>＜</a:t>
                      </a:r>
                      <a:r>
                        <a:rPr lang="en-US" altLang="zh-CN" sz="2000">
                          <a:latin typeface="Times New Roman" panose="02020603050405020304" charset="0"/>
                          <a:cs typeface="Times New Roman" panose="02020603050405020304" charset="0"/>
                          <a:sym typeface="+mn-ea"/>
                        </a:rPr>
                        <a:t>1%</a:t>
                      </a:r>
                    </a:p>
                  </a:txBody>
                  <a:tcPr/>
                </a:tc>
                <a:extLst>
                  <a:ext uri="{0D108BD9-81ED-4DB2-BD59-A6C34878D82A}">
                    <a16:rowId xmlns:a16="http://schemas.microsoft.com/office/drawing/2014/main" val="10002"/>
                  </a:ext>
                </a:extLst>
              </a:tr>
              <a:tr h="455930">
                <a:tc>
                  <a:txBody>
                    <a:bodyPr/>
                    <a:lstStyle/>
                    <a:p>
                      <a:pPr algn="ctr">
                        <a:buClrTx/>
                        <a:buSzTx/>
                        <a:buFontTx/>
                        <a:buNone/>
                      </a:pPr>
                      <a:r>
                        <a:rPr lang="en-US" altLang="zh-CN" sz="2000" dirty="0">
                          <a:latin typeface="Times New Roman" panose="02020603050405020304" charset="0"/>
                          <a:cs typeface="Times New Roman" panose="02020603050405020304" charset="0"/>
                        </a:rPr>
                        <a:t>Artificial Sweat</a:t>
                      </a:r>
                    </a:p>
                  </a:txBody>
                  <a:tcPr/>
                </a:tc>
                <a:tc>
                  <a:txBody>
                    <a:bodyPr/>
                    <a:lstStyle/>
                    <a:p>
                      <a:pPr algn="ctr">
                        <a:buClrTx/>
                        <a:buSzTx/>
                        <a:buFontTx/>
                        <a:buNone/>
                      </a:pPr>
                      <a:r>
                        <a:rPr lang="en-US" altLang="zh-CN" sz="2000" dirty="0">
                          <a:latin typeface="Times New Roman" panose="02020603050405020304" charset="0"/>
                          <a:cs typeface="Times New Roman" panose="02020603050405020304" charset="0"/>
                          <a:sym typeface="+mn-ea"/>
                        </a:rPr>
                        <a:t>23 ℃×24 h</a:t>
                      </a:r>
                    </a:p>
                  </a:txBody>
                  <a:tcPr/>
                </a:tc>
                <a:tc>
                  <a:txBody>
                    <a:bodyPr/>
                    <a:lstStyle/>
                    <a:p>
                      <a:pPr algn="ctr">
                        <a:buClrTx/>
                        <a:buSzTx/>
                        <a:buFontTx/>
                        <a:buNone/>
                      </a:pPr>
                      <a:r>
                        <a:rPr lang="zh-CN" altLang="en-US" sz="2000" dirty="0">
                          <a:latin typeface="Times New Roman" panose="02020603050405020304" charset="0"/>
                          <a:cs typeface="Times New Roman" panose="02020603050405020304" charset="0"/>
                          <a:sym typeface="+mn-ea"/>
                        </a:rPr>
                        <a:t>＜</a:t>
                      </a:r>
                      <a:r>
                        <a:rPr lang="en-US" altLang="zh-CN" sz="2000" dirty="0">
                          <a:latin typeface="Times New Roman" panose="02020603050405020304" charset="0"/>
                          <a:cs typeface="Times New Roman" panose="02020603050405020304" charset="0"/>
                          <a:sym typeface="+mn-ea"/>
                        </a:rPr>
                        <a:t>1%</a:t>
                      </a:r>
                    </a:p>
                  </a:txBody>
                  <a:tcPr/>
                </a:tc>
                <a:extLst>
                  <a:ext uri="{0D108BD9-81ED-4DB2-BD59-A6C34878D82A}">
                    <a16:rowId xmlns:a16="http://schemas.microsoft.com/office/drawing/2014/main" val="10003"/>
                  </a:ext>
                </a:extLst>
              </a:tr>
            </a:tbl>
          </a:graphicData>
        </a:graphic>
      </p:graphicFrame>
      <p:pic>
        <p:nvPicPr>
          <p:cNvPr id="16" name="图片 15"/>
          <p:cNvPicPr>
            <a:picLocks noChangeAspect="1"/>
          </p:cNvPicPr>
          <p:nvPr>
            <p:custDataLst>
              <p:tags r:id="rId5"/>
            </p:custDataLst>
          </p:nvPr>
        </p:nvPicPr>
        <p:blipFill>
          <a:blip r:embed="rId9"/>
          <a:srcRect/>
          <a:stretch>
            <a:fillRect/>
          </a:stretch>
        </p:blipFill>
        <p:spPr>
          <a:xfrm>
            <a:off x="7136130" y="806450"/>
            <a:ext cx="3872865" cy="3442335"/>
          </a:xfrm>
          <a:prstGeom prst="rect">
            <a:avLst/>
          </a:prstGeom>
        </p:spPr>
      </p:pic>
      <p:sp>
        <p:nvSpPr>
          <p:cNvPr id="14" name="文本框 13"/>
          <p:cNvSpPr txBox="1"/>
          <p:nvPr/>
        </p:nvSpPr>
        <p:spPr>
          <a:xfrm>
            <a:off x="885293" y="930685"/>
            <a:ext cx="6092890" cy="1060547"/>
          </a:xfrm>
          <a:prstGeom prst="rect">
            <a:avLst/>
          </a:prstGeom>
          <a:noFill/>
        </p:spPr>
        <p:txBody>
          <a:bodyPr wrap="square">
            <a:spAutoFit/>
          </a:bodyPr>
          <a:lstStyle/>
          <a:p>
            <a:pPr marL="0" lvl="0" indent="0" algn="l" fontAlgn="auto">
              <a:lnSpc>
                <a:spcPct val="120000"/>
              </a:lnSpc>
              <a:spcBef>
                <a:spcPts val="0"/>
              </a:spcBef>
              <a:spcAft>
                <a:spcPts val="800"/>
              </a:spcAft>
              <a:buSzPct val="100000"/>
              <a:buNone/>
            </a:pPr>
            <a:r>
              <a:rPr lang="en-US" altLang="zh-CN" sz="1800" b="1" spc="120" dirty="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rPr>
              <a:t>Fluorosilicone materials are key to enhancing the durability, safety, and premium feel of high‑end smartwatches and fitness trackers.</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0" y="308598"/>
            <a:ext cx="12178481" cy="6324772"/>
            <a:chOff x="0" y="308598"/>
            <a:chExt cx="12178481" cy="6324772"/>
          </a:xfrm>
        </p:grpSpPr>
        <p:sp>
          <p:nvSpPr>
            <p:cNvPr id="16" name="任意多边形: 形状 15"/>
            <p:cNvSpPr/>
            <p:nvPr/>
          </p:nvSpPr>
          <p:spPr>
            <a:xfrm>
              <a:off x="0" y="1619250"/>
              <a:ext cx="381000" cy="3619500"/>
            </a:xfrm>
            <a:custGeom>
              <a:avLst/>
              <a:gdLst>
                <a:gd name="connsiteX0" fmla="*/ 0 w 381000"/>
                <a:gd name="connsiteY0" fmla="*/ 0 h 3619500"/>
                <a:gd name="connsiteX1" fmla="*/ 76200 w 381000"/>
                <a:gd name="connsiteY1" fmla="*/ 0 h 3619500"/>
                <a:gd name="connsiteX2" fmla="*/ 381000 w 381000"/>
                <a:gd name="connsiteY2" fmla="*/ 304800 h 3619500"/>
                <a:gd name="connsiteX3" fmla="*/ 381000 w 381000"/>
                <a:gd name="connsiteY3" fmla="*/ 3314700 h 3619500"/>
                <a:gd name="connsiteX4" fmla="*/ 76200 w 381000"/>
                <a:gd name="connsiteY4" fmla="*/ 3619500 h 3619500"/>
                <a:gd name="connsiteX5" fmla="*/ 0 w 381000"/>
                <a:gd name="connsiteY5"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619500">
                  <a:moveTo>
                    <a:pt x="0" y="0"/>
                  </a:moveTo>
                  <a:lnTo>
                    <a:pt x="76200" y="0"/>
                  </a:lnTo>
                  <a:cubicBezTo>
                    <a:pt x="244536" y="0"/>
                    <a:pt x="381000" y="136464"/>
                    <a:pt x="381000" y="304800"/>
                  </a:cubicBezTo>
                  <a:lnTo>
                    <a:pt x="381000" y="3314700"/>
                  </a:lnTo>
                  <a:cubicBezTo>
                    <a:pt x="381000" y="3483036"/>
                    <a:pt x="244536" y="3619500"/>
                    <a:pt x="76200" y="3619500"/>
                  </a:cubicBezTo>
                  <a:lnTo>
                    <a:pt x="0" y="3619500"/>
                  </a:lnTo>
                  <a:close/>
                </a:path>
              </a:pathLst>
            </a:cu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6" name="文本框1"/>
            <p:cNvSpPr txBox="1"/>
            <p:nvPr>
              <p:custDataLst>
                <p:tags r:id="rId1"/>
              </p:custDataLst>
            </p:nvPr>
          </p:nvSpPr>
          <p:spPr>
            <a:xfrm>
              <a:off x="4107235" y="1823583"/>
              <a:ext cx="4004310" cy="3153410"/>
            </a:xfrm>
            <a:prstGeom prst="rect">
              <a:avLst/>
            </a:prstGeom>
            <a:noFill/>
          </p:spPr>
          <p:txBody>
            <a:bodyPr wrap="none" rtlCol="0">
              <a:spAutoFit/>
            </a:bodyPr>
            <a:lstStyle/>
            <a:p>
              <a:pPr algn="ctr"/>
              <a:r>
                <a:rPr lang="en-US" altLang="zh-CN" sz="19900" b="1" dirty="0">
                  <a:gradFill>
                    <a:gsLst>
                      <a:gs pos="0">
                        <a:srgbClr val="F2F4F7"/>
                      </a:gs>
                      <a:gs pos="38000">
                        <a:srgbClr val="F2F4F7">
                          <a:alpha val="80000"/>
                        </a:srgbClr>
                      </a:gs>
                      <a:gs pos="68000">
                        <a:srgbClr val="F2F4F7">
                          <a:alpha val="65000"/>
                        </a:srgbClr>
                      </a:gs>
                      <a:gs pos="100000">
                        <a:srgbClr val="F2F4F7">
                          <a:alpha val="0"/>
                        </a:srgbClr>
                      </a:gs>
                    </a:gsLst>
                    <a:lin ang="5400000" scaled="1"/>
                  </a:gradFill>
                  <a:latin typeface="思源黑体 CN Medium" panose="020B0600000000000000" pitchFamily="34" charset="-122"/>
                  <a:ea typeface="思源黑体 CN Medium" panose="020B0600000000000000" pitchFamily="34" charset="-122"/>
                </a:rPr>
                <a:t>ONE</a:t>
              </a:r>
              <a:endParaRPr lang="zh-CN" altLang="en-US" sz="19900" b="1" dirty="0">
                <a:gradFill>
                  <a:gsLst>
                    <a:gs pos="0">
                      <a:srgbClr val="F2F4F7"/>
                    </a:gs>
                    <a:gs pos="38000">
                      <a:srgbClr val="F2F4F7">
                        <a:alpha val="80000"/>
                      </a:srgbClr>
                    </a:gs>
                    <a:gs pos="68000">
                      <a:srgbClr val="F2F4F7">
                        <a:alpha val="65000"/>
                      </a:srgbClr>
                    </a:gs>
                    <a:gs pos="100000">
                      <a:srgbClr val="F2F4F7">
                        <a:alpha val="0"/>
                      </a:srgbClr>
                    </a:gs>
                  </a:gsLst>
                  <a:lin ang="5400000" scaled="1"/>
                </a:gradFill>
                <a:latin typeface="思源黑体 CN Medium" panose="020B0600000000000000" pitchFamily="34" charset="-122"/>
                <a:ea typeface="思源黑体 CN Medium" panose="020B0600000000000000" pitchFamily="34" charset="-122"/>
              </a:endParaRPr>
            </a:p>
          </p:txBody>
        </p:sp>
        <p:sp>
          <p:nvSpPr>
            <p:cNvPr id="7" name="圆形"/>
            <p:cNvSpPr/>
            <p:nvPr>
              <p:custDataLst>
                <p:tags r:id="rId2"/>
              </p:custDataLst>
            </p:nvPr>
          </p:nvSpPr>
          <p:spPr>
            <a:xfrm>
              <a:off x="5407334" y="2090057"/>
              <a:ext cx="1404116" cy="1404116"/>
            </a:xfrm>
            <a:prstGeom prst="ellipse">
              <a:avLst/>
            </a:prstGeom>
            <a:solidFill>
              <a:srgbClr val="1193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6000" dirty="0">
                  <a:latin typeface="Times New Roman" panose="02020603050405020304" charset="0"/>
                  <a:ea typeface="思源黑体 CN Medium" panose="020B0600000000000000" pitchFamily="34" charset="-122"/>
                  <a:cs typeface="Times New Roman" panose="02020603050405020304" charset="0"/>
                </a:rPr>
                <a:t>01</a:t>
              </a:r>
            </a:p>
          </p:txBody>
        </p:sp>
        <p:sp>
          <p:nvSpPr>
            <p:cNvPr id="9" name="文本框"/>
            <p:cNvSpPr txBox="1"/>
            <p:nvPr>
              <p:custDataLst>
                <p:tags r:id="rId3"/>
              </p:custDataLst>
            </p:nvPr>
          </p:nvSpPr>
          <p:spPr>
            <a:xfrm>
              <a:off x="4101522" y="3769610"/>
              <a:ext cx="4015740" cy="768350"/>
            </a:xfrm>
            <a:prstGeom prst="rect">
              <a:avLst/>
            </a:prstGeom>
            <a:noFill/>
          </p:spPr>
          <p:txBody>
            <a:bodyPr wrap="none" rtlCol="0">
              <a:spAutoFit/>
            </a:bodyPr>
            <a:lstStyle/>
            <a:p>
              <a:pPr algn="ctr"/>
              <a:r>
                <a:rPr lang="en-US" altLang="zh-CN" sz="4400" dirty="0">
                  <a:solidFill>
                    <a:schemeClr val="tx1">
                      <a:lumMod val="75000"/>
                      <a:lumOff val="25000"/>
                    </a:schemeClr>
                  </a:solidFill>
                  <a:latin typeface="Times New Roman" panose="02020603050405020304" charset="0"/>
                  <a:cs typeface="Times New Roman" panose="02020603050405020304" charset="0"/>
                  <a:sym typeface="+mn-lt"/>
                </a:rPr>
                <a:t>Company Profile</a:t>
              </a:r>
              <a:endParaRPr lang="en-US" altLang="zh-CN" sz="4400" dirty="0">
                <a:solidFill>
                  <a:schemeClr val="tx1">
                    <a:lumMod val="85000"/>
                    <a:lumOff val="15000"/>
                  </a:schemeClr>
                </a:solidFill>
                <a:latin typeface="Times New Roman" panose="02020603050405020304" charset="0"/>
                <a:ea typeface="思源黑体 CN Bold" panose="020B0800000000000000" pitchFamily="34" charset="-122"/>
                <a:cs typeface="Times New Roman" panose="02020603050405020304" charset="0"/>
              </a:endParaRPr>
            </a:p>
          </p:txBody>
        </p:sp>
        <p:cxnSp>
          <p:nvCxnSpPr>
            <p:cNvPr id="12" name="直接连接符"/>
            <p:cNvCxnSpPr/>
            <p:nvPr>
              <p:custDataLst>
                <p:tags r:id="rId4"/>
              </p:custDataLst>
            </p:nvPr>
          </p:nvCxnSpPr>
          <p:spPr>
            <a:xfrm>
              <a:off x="4332677" y="4856744"/>
              <a:ext cx="355343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圆形-矩形"/>
            <p:cNvSpPr/>
            <p:nvPr>
              <p:custDataLst>
                <p:tags r:id="rId5"/>
              </p:custDataLst>
            </p:nvPr>
          </p:nvSpPr>
          <p:spPr>
            <a:xfrm flipV="1">
              <a:off x="5770066" y="4805570"/>
              <a:ext cx="678652" cy="120820"/>
            </a:xfrm>
            <a:prstGeom prst="roundRect">
              <a:avLst>
                <a:gd name="adj" fmla="val 50000"/>
              </a:avLst>
            </a:pr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7" name="任意多边形: 形状 16"/>
            <p:cNvSpPr/>
            <p:nvPr/>
          </p:nvSpPr>
          <p:spPr>
            <a:xfrm flipH="1">
              <a:off x="11797481" y="1619250"/>
              <a:ext cx="381000" cy="3619500"/>
            </a:xfrm>
            <a:custGeom>
              <a:avLst/>
              <a:gdLst>
                <a:gd name="connsiteX0" fmla="*/ 0 w 381000"/>
                <a:gd name="connsiteY0" fmla="*/ 0 h 3619500"/>
                <a:gd name="connsiteX1" fmla="*/ 76200 w 381000"/>
                <a:gd name="connsiteY1" fmla="*/ 0 h 3619500"/>
                <a:gd name="connsiteX2" fmla="*/ 381000 w 381000"/>
                <a:gd name="connsiteY2" fmla="*/ 304800 h 3619500"/>
                <a:gd name="connsiteX3" fmla="*/ 381000 w 381000"/>
                <a:gd name="connsiteY3" fmla="*/ 3314700 h 3619500"/>
                <a:gd name="connsiteX4" fmla="*/ 76200 w 381000"/>
                <a:gd name="connsiteY4" fmla="*/ 3619500 h 3619500"/>
                <a:gd name="connsiteX5" fmla="*/ 0 w 381000"/>
                <a:gd name="connsiteY5"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619500">
                  <a:moveTo>
                    <a:pt x="0" y="0"/>
                  </a:moveTo>
                  <a:lnTo>
                    <a:pt x="76200" y="0"/>
                  </a:lnTo>
                  <a:cubicBezTo>
                    <a:pt x="244536" y="0"/>
                    <a:pt x="381000" y="136464"/>
                    <a:pt x="381000" y="304800"/>
                  </a:cubicBezTo>
                  <a:lnTo>
                    <a:pt x="381000" y="3314700"/>
                  </a:lnTo>
                  <a:cubicBezTo>
                    <a:pt x="381000" y="3483036"/>
                    <a:pt x="244536" y="3619500"/>
                    <a:pt x="76200" y="3619500"/>
                  </a:cubicBezTo>
                  <a:lnTo>
                    <a:pt x="0" y="3619500"/>
                  </a:lnTo>
                  <a:close/>
                </a:path>
              </a:pathLst>
            </a:cu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8" name="图形 2"/>
            <p:cNvGrpSpPr/>
            <p:nvPr/>
          </p:nvGrpSpPr>
          <p:grpSpPr>
            <a:xfrm>
              <a:off x="11811000" y="6209508"/>
              <a:ext cx="162718" cy="423862"/>
              <a:chOff x="9069387" y="2886074"/>
              <a:chExt cx="162718" cy="423862"/>
            </a:xfrm>
            <a:solidFill>
              <a:srgbClr val="5A595C"/>
            </a:solidFill>
          </p:grpSpPr>
          <p:sp>
            <p:nvSpPr>
              <p:cNvPr id="19" name="任意多边形: 形状 18"/>
              <p:cNvSpPr/>
              <p:nvPr/>
            </p:nvSpPr>
            <p:spPr>
              <a:xfrm>
                <a:off x="9069387" y="3257550"/>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0" name="任意多边形: 形状 19"/>
              <p:cNvSpPr/>
              <p:nvPr/>
            </p:nvSpPr>
            <p:spPr>
              <a:xfrm>
                <a:off x="9069387" y="3176587"/>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1" name="任意多边形: 形状 20"/>
              <p:cNvSpPr/>
              <p:nvPr/>
            </p:nvSpPr>
            <p:spPr>
              <a:xfrm>
                <a:off x="9069387" y="3096418"/>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2" name="任意多边形: 形状 21"/>
              <p:cNvSpPr/>
              <p:nvPr/>
            </p:nvSpPr>
            <p:spPr>
              <a:xfrm>
                <a:off x="9069387" y="3015456"/>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3" name="任意多边形: 形状 22"/>
              <p:cNvSpPr/>
              <p:nvPr/>
            </p:nvSpPr>
            <p:spPr>
              <a:xfrm>
                <a:off x="9069387" y="2935287"/>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4" name="任意多边形: 形状 23"/>
              <p:cNvSpPr/>
              <p:nvPr/>
            </p:nvSpPr>
            <p:spPr>
              <a:xfrm>
                <a:off x="9179718" y="3208337"/>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5" name="任意多边形: 形状 24"/>
              <p:cNvSpPr/>
              <p:nvPr/>
            </p:nvSpPr>
            <p:spPr>
              <a:xfrm>
                <a:off x="9179718" y="3128168"/>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6" name="任意多边形: 形状 25"/>
              <p:cNvSpPr/>
              <p:nvPr/>
            </p:nvSpPr>
            <p:spPr>
              <a:xfrm>
                <a:off x="9179718" y="3047206"/>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7" name="任意多边形: 形状 26"/>
              <p:cNvSpPr/>
              <p:nvPr/>
            </p:nvSpPr>
            <p:spPr>
              <a:xfrm>
                <a:off x="9179718" y="2967037"/>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8" name="任意多边形: 形状 27"/>
              <p:cNvSpPr/>
              <p:nvPr/>
            </p:nvSpPr>
            <p:spPr>
              <a:xfrm>
                <a:off x="9179718" y="2886074"/>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29" name="图形 2"/>
            <p:cNvGrpSpPr/>
            <p:nvPr/>
          </p:nvGrpSpPr>
          <p:grpSpPr>
            <a:xfrm>
              <a:off x="223941" y="308598"/>
              <a:ext cx="127793" cy="423068"/>
              <a:chOff x="2878137" y="360362"/>
              <a:chExt cx="127793" cy="423068"/>
            </a:xfrm>
            <a:solidFill>
              <a:srgbClr val="5A595C"/>
            </a:solidFill>
          </p:grpSpPr>
          <p:sp>
            <p:nvSpPr>
              <p:cNvPr id="30" name="任意多边形: 形状 29"/>
              <p:cNvSpPr/>
              <p:nvPr/>
            </p:nvSpPr>
            <p:spPr>
              <a:xfrm>
                <a:off x="2964656" y="360362"/>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1" name="任意多边形: 形状 30"/>
              <p:cNvSpPr/>
              <p:nvPr/>
            </p:nvSpPr>
            <p:spPr>
              <a:xfrm>
                <a:off x="2964656" y="440531"/>
                <a:ext cx="41275" cy="52387"/>
              </a:xfrm>
              <a:custGeom>
                <a:avLst/>
                <a:gdLst>
                  <a:gd name="connsiteX0" fmla="*/ 41275 w 41275"/>
                  <a:gd name="connsiteY0" fmla="*/ 26194 h 52387"/>
                  <a:gd name="connsiteX1" fmla="*/ 20638 w 41275"/>
                  <a:gd name="connsiteY1" fmla="*/ 52387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7"/>
                      <a:pt x="20638" y="52387"/>
                    </a:cubicBezTo>
                    <a:cubicBezTo>
                      <a:pt x="9240" y="52387"/>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2" name="任意多边形: 形状 31"/>
              <p:cNvSpPr/>
              <p:nvPr/>
            </p:nvSpPr>
            <p:spPr>
              <a:xfrm>
                <a:off x="2964656" y="521493"/>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3" name="任意多边形: 形状 32"/>
              <p:cNvSpPr/>
              <p:nvPr/>
            </p:nvSpPr>
            <p:spPr>
              <a:xfrm>
                <a:off x="2964656" y="601662"/>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4" name="任意多边形: 形状 33"/>
              <p:cNvSpPr/>
              <p:nvPr/>
            </p:nvSpPr>
            <p:spPr>
              <a:xfrm>
                <a:off x="2964656" y="682625"/>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5" name="任意多边形: 形状 34"/>
              <p:cNvSpPr/>
              <p:nvPr/>
            </p:nvSpPr>
            <p:spPr>
              <a:xfrm>
                <a:off x="2878137" y="408781"/>
                <a:ext cx="41275" cy="52387"/>
              </a:xfrm>
              <a:custGeom>
                <a:avLst/>
                <a:gdLst>
                  <a:gd name="connsiteX0" fmla="*/ 41275 w 41275"/>
                  <a:gd name="connsiteY0" fmla="*/ 26194 h 52387"/>
                  <a:gd name="connsiteX1" fmla="*/ 20637 w 41275"/>
                  <a:gd name="connsiteY1" fmla="*/ 52387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7"/>
                      <a:pt x="20637" y="52387"/>
                    </a:cubicBezTo>
                    <a:cubicBezTo>
                      <a:pt x="9240" y="52387"/>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6" name="任意多边形: 形状 35"/>
              <p:cNvSpPr/>
              <p:nvPr/>
            </p:nvSpPr>
            <p:spPr>
              <a:xfrm>
                <a:off x="2878137" y="489743"/>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7" name="任意多边形: 形状 36"/>
              <p:cNvSpPr/>
              <p:nvPr/>
            </p:nvSpPr>
            <p:spPr>
              <a:xfrm>
                <a:off x="2878137" y="569912"/>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8" name="任意多边形: 形状 37"/>
              <p:cNvSpPr/>
              <p:nvPr/>
            </p:nvSpPr>
            <p:spPr>
              <a:xfrm>
                <a:off x="2878137" y="650875"/>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9" name="任意多边形: 形状 38"/>
              <p:cNvSpPr/>
              <p:nvPr/>
            </p:nvSpPr>
            <p:spPr>
              <a:xfrm>
                <a:off x="2878137" y="731043"/>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624205" y="0"/>
            <a:ext cx="6942455" cy="1021715"/>
          </a:xfrm>
        </p:spPr>
        <p:txBody>
          <a:bodyPr>
            <a:normAutofit/>
          </a:bodyPr>
          <a:lstStyle/>
          <a:p>
            <a:r>
              <a:rPr lang="en-US" altLang="zh-CN" sz="2800" b="1" dirty="0">
                <a:solidFill>
                  <a:srgbClr val="2E70CD"/>
                </a:solidFill>
                <a:latin typeface="Times New Roman" panose="02020603050405020304" charset="0"/>
                <a:ea typeface="微软雅黑" panose="020B0503020204020204" charset="-122"/>
                <a:cs typeface="Times New Roman" panose="02020603050405020304" charset="0"/>
              </a:rPr>
              <a:t>Applications in Cosmetics</a:t>
            </a:r>
          </a:p>
        </p:txBody>
      </p:sp>
      <p:sp>
        <p:nvSpPr>
          <p:cNvPr id="2" name="圆角矩形 1"/>
          <p:cNvSpPr/>
          <p:nvPr>
            <p:custDataLst>
              <p:tags r:id="rId3"/>
            </p:custDataLst>
          </p:nvPr>
        </p:nvSpPr>
        <p:spPr>
          <a:xfrm>
            <a:off x="762000" y="1548130"/>
            <a:ext cx="2743200" cy="4122420"/>
          </a:xfrm>
          <a:prstGeom prst="roundRect">
            <a:avLst>
              <a:gd name="adj" fmla="val 5208"/>
            </a:avLst>
          </a:prstGeom>
          <a:gradFill>
            <a:gsLst>
              <a:gs pos="0">
                <a:schemeClr val="accent1">
                  <a:lumMod val="60000"/>
                  <a:lumOff val="40000"/>
                </a:schemeClr>
              </a:gs>
              <a:gs pos="100000">
                <a:schemeClr val="accent1">
                  <a:alpha val="10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custDataLst>
              <p:tags r:id="rId4"/>
            </p:custDataLst>
          </p:nvPr>
        </p:nvSpPr>
        <p:spPr>
          <a:xfrm>
            <a:off x="758825" y="4426585"/>
            <a:ext cx="2746375" cy="1162050"/>
          </a:xfrm>
          <a:prstGeom prst="rect">
            <a:avLst/>
          </a:prstGeom>
          <a:noFill/>
        </p:spPr>
        <p:txBody>
          <a:bodyPr wrap="square" rtlCol="0" anchor="ctr" anchorCtr="0">
            <a:noAutofit/>
          </a:bodyPr>
          <a:lstStyle/>
          <a:p>
            <a:pPr indent="0" algn="ctr" fontAlgn="auto">
              <a:lnSpc>
                <a:spcPct val="150000"/>
              </a:lnSpc>
              <a:spcAft>
                <a:spcPts val="0"/>
              </a:spcAft>
              <a:buNone/>
            </a:pPr>
            <a:r>
              <a:rPr lang="en-US" altLang="zh-CN" sz="2000" b="1" spc="0" dirty="0">
                <a:solidFill>
                  <a:schemeClr val="bg1"/>
                </a:solidFill>
                <a:latin typeface="Times New Roman" panose="02020603050405020304" charset="0"/>
                <a:ea typeface="微软雅黑" panose="020B0503020204020204" charset="-122"/>
                <a:cs typeface="Times New Roman" panose="02020603050405020304" charset="0"/>
                <a:sym typeface="+mn-ea"/>
              </a:rPr>
              <a:t>Lipstick Molding Tube</a:t>
            </a:r>
          </a:p>
          <a:p>
            <a:pPr indent="0" algn="ctr" fontAlgn="auto">
              <a:lnSpc>
                <a:spcPct val="150000"/>
              </a:lnSpc>
              <a:spcAft>
                <a:spcPts val="0"/>
              </a:spcAft>
              <a:buNone/>
            </a:pPr>
            <a:r>
              <a:rPr lang="zh-CN" altLang="en-US" b="1" dirty="0">
                <a:solidFill>
                  <a:schemeClr val="bg1"/>
                </a:solidFill>
                <a:latin typeface="Times New Roman" panose="02020603050405020304" charset="0"/>
                <a:ea typeface="微软雅黑" panose="020B0503020204020204" charset="-122"/>
                <a:cs typeface="Times New Roman" panose="02020603050405020304" charset="0"/>
                <a:sym typeface="+mn-lt"/>
              </a:rPr>
              <a:t>（</a:t>
            </a:r>
            <a:r>
              <a:rPr lang="en-US" altLang="zh-CN" b="1" dirty="0">
                <a:solidFill>
                  <a:schemeClr val="bg1"/>
                </a:solidFill>
                <a:latin typeface="Times New Roman" panose="02020603050405020304" charset="0"/>
                <a:ea typeface="微软雅黑" panose="020B0503020204020204" charset="-122"/>
                <a:cs typeface="Times New Roman" panose="02020603050405020304" charset="0"/>
                <a:sym typeface="+mn-lt"/>
              </a:rPr>
              <a:t>Addition-type liquid fluorosilicone rubber</a:t>
            </a:r>
            <a:r>
              <a:rPr lang="zh-CN" altLang="en-US" b="1" dirty="0">
                <a:solidFill>
                  <a:schemeClr val="bg1"/>
                </a:solidFill>
                <a:latin typeface="Times New Roman" panose="02020603050405020304" charset="0"/>
                <a:ea typeface="微软雅黑" panose="020B0503020204020204" charset="-122"/>
                <a:cs typeface="Times New Roman" panose="02020603050405020304" charset="0"/>
                <a:sym typeface="+mn-lt"/>
              </a:rPr>
              <a:t>）</a:t>
            </a:r>
          </a:p>
        </p:txBody>
      </p:sp>
      <p:pic>
        <p:nvPicPr>
          <p:cNvPr id="23" name="https://docer-ks3.wpscdn.cn/picture/189429278/dfebf81d992fc360a8ba2ba2dc4a7faa_612.jpg" descr="D:/图/截图20241118092514.png截图20241118092514"/>
          <p:cNvPicPr>
            <a:picLocks noChangeAspect="1"/>
          </p:cNvPicPr>
          <p:nvPr>
            <p:custDataLst>
              <p:tags r:id="rId5"/>
            </p:custDataLst>
          </p:nvPr>
        </p:nvPicPr>
        <p:blipFill>
          <a:blip r:embed="rId13"/>
          <a:srcRect t="12193" b="12193"/>
          <a:stretch>
            <a:fillRect/>
          </a:stretch>
        </p:blipFill>
        <p:spPr>
          <a:xfrm>
            <a:off x="761365" y="1461770"/>
            <a:ext cx="2745740" cy="2764155"/>
          </a:xfrm>
          <a:prstGeom prst="roundRect">
            <a:avLst>
              <a:gd name="adj" fmla="val 3915"/>
            </a:avLst>
          </a:prstGeom>
          <a:solidFill>
            <a:schemeClr val="accent1"/>
          </a:solidFill>
          <a:ln>
            <a:solidFill>
              <a:schemeClr val="accent1">
                <a:alpha val="20000"/>
              </a:schemeClr>
            </a:solidFill>
          </a:ln>
        </p:spPr>
      </p:pic>
      <p:graphicFrame>
        <p:nvGraphicFramePr>
          <p:cNvPr id="9" name="表格 8"/>
          <p:cNvGraphicFramePr/>
          <p:nvPr>
            <p:custDataLst>
              <p:tags r:id="rId6"/>
            </p:custDataLst>
          </p:nvPr>
        </p:nvGraphicFramePr>
        <p:xfrm>
          <a:off x="3772535" y="3343275"/>
          <a:ext cx="8144510" cy="2631440"/>
        </p:xfrm>
        <a:graphic>
          <a:graphicData uri="http://schemas.openxmlformats.org/drawingml/2006/table">
            <a:tbl>
              <a:tblPr firstRow="1" bandRow="1">
                <a:tableStyleId>{5C22544A-7EE6-4342-B048-85BDC9FD1C3A}</a:tableStyleId>
              </a:tblPr>
              <a:tblGrid>
                <a:gridCol w="3132118">
                  <a:extLst>
                    <a:ext uri="{9D8B030D-6E8A-4147-A177-3AD203B41FA5}">
                      <a16:colId xmlns:a16="http://schemas.microsoft.com/office/drawing/2014/main" val="20000"/>
                    </a:ext>
                  </a:extLst>
                </a:gridCol>
                <a:gridCol w="2247602">
                  <a:extLst>
                    <a:ext uri="{9D8B030D-6E8A-4147-A177-3AD203B41FA5}">
                      <a16:colId xmlns:a16="http://schemas.microsoft.com/office/drawing/2014/main" val="20001"/>
                    </a:ext>
                  </a:extLst>
                </a:gridCol>
                <a:gridCol w="2764790">
                  <a:extLst>
                    <a:ext uri="{9D8B030D-6E8A-4147-A177-3AD203B41FA5}">
                      <a16:colId xmlns:a16="http://schemas.microsoft.com/office/drawing/2014/main" val="20002"/>
                    </a:ext>
                  </a:extLst>
                </a:gridCol>
              </a:tblGrid>
              <a:tr h="1200150">
                <a:tc>
                  <a:txBody>
                    <a:bodyPr/>
                    <a:lstStyle/>
                    <a:p>
                      <a:pPr algn="ctr">
                        <a:lnSpc>
                          <a:spcPct val="120000"/>
                        </a:lnSpc>
                        <a:spcBef>
                          <a:spcPts val="0"/>
                        </a:spcBef>
                        <a:spcAft>
                          <a:spcPts val="0"/>
                        </a:spcAft>
                        <a:buNone/>
                      </a:pPr>
                      <a:r>
                        <a:rPr lang="en-US" altLang="zh-CN" sz="2000" b="1" spc="130" dirty="0">
                          <a:latin typeface="Times New Roman" panose="02020603050405020304" charset="0"/>
                          <a:ea typeface="微软雅黑" panose="020B0503020204020204" charset="-122"/>
                          <a:cs typeface="Times New Roman" panose="02020603050405020304" charset="0"/>
                        </a:rPr>
                        <a:t>Essential oil</a:t>
                      </a:r>
                    </a:p>
                  </a:txBody>
                  <a:tcPr marL="215900" marR="215900" marT="133350" marB="133350" anchor="ctr"/>
                </a:tc>
                <a:tc>
                  <a:txBody>
                    <a:bodyPr/>
                    <a:lstStyle/>
                    <a:p>
                      <a:pPr algn="ctr">
                        <a:lnSpc>
                          <a:spcPct val="120000"/>
                        </a:lnSpc>
                        <a:spcBef>
                          <a:spcPts val="0"/>
                        </a:spcBef>
                        <a:spcAft>
                          <a:spcPts val="0"/>
                        </a:spcAft>
                        <a:buNone/>
                      </a:pPr>
                      <a:r>
                        <a:rPr lang="en-US" altLang="zh-CN" sz="2000" b="1" spc="130" dirty="0">
                          <a:latin typeface="Times New Roman" panose="02020603050405020304" charset="0"/>
                          <a:ea typeface="微软雅黑" panose="020B0503020204020204" charset="-122"/>
                          <a:cs typeface="Times New Roman" panose="02020603050405020304" charset="0"/>
                        </a:rPr>
                        <a:t>Test Condition</a:t>
                      </a:r>
                    </a:p>
                  </a:txBody>
                  <a:tcPr marL="215900" marR="215900" marT="133350" marB="133350" anchor="ctr"/>
                </a:tc>
                <a:tc>
                  <a:txBody>
                    <a:bodyPr/>
                    <a:lstStyle/>
                    <a:p>
                      <a:pPr algn="ctr">
                        <a:lnSpc>
                          <a:spcPct val="120000"/>
                        </a:lnSpc>
                        <a:spcBef>
                          <a:spcPts val="0"/>
                        </a:spcBef>
                        <a:spcAft>
                          <a:spcPts val="0"/>
                        </a:spcAft>
                        <a:buNone/>
                      </a:pPr>
                      <a:r>
                        <a:rPr lang="en-US" altLang="zh-CN" sz="2000" b="1" spc="130" dirty="0">
                          <a:latin typeface="Times New Roman" panose="02020603050405020304" charset="0"/>
                          <a:ea typeface="微软雅黑" panose="020B0503020204020204" charset="-122"/>
                          <a:cs typeface="Times New Roman" panose="02020603050405020304" charset="0"/>
                        </a:rPr>
                        <a:t>Volume Swell /%</a:t>
                      </a:r>
                    </a:p>
                  </a:txBody>
                  <a:tcPr marL="215900" marR="215900" marT="133350" marB="133350" anchor="ctr"/>
                </a:tc>
                <a:extLst>
                  <a:ext uri="{0D108BD9-81ED-4DB2-BD59-A6C34878D82A}">
                    <a16:rowId xmlns:a16="http://schemas.microsoft.com/office/drawing/2014/main" val="10000"/>
                  </a:ext>
                </a:extLst>
              </a:tr>
              <a:tr h="715645">
                <a:tc>
                  <a:txBody>
                    <a:bodyPr/>
                    <a:lstStyle/>
                    <a:p>
                      <a:pPr algn="ctr">
                        <a:lnSpc>
                          <a:spcPct val="120000"/>
                        </a:lnSpc>
                        <a:spcBef>
                          <a:spcPts val="0"/>
                        </a:spcBef>
                        <a:spcAft>
                          <a:spcPts val="0"/>
                        </a:spcAft>
                        <a:buClrTx/>
                        <a:buSzTx/>
                        <a:buFontTx/>
                        <a:buNone/>
                      </a:pPr>
                      <a:r>
                        <a:rPr lang="en-US" altLang="zh-CN" sz="1800" b="0" spc="130" dirty="0">
                          <a:latin typeface="Times New Roman" panose="02020603050405020304" charset="0"/>
                          <a:ea typeface="微软雅黑" panose="020B0503020204020204" charset="-122"/>
                          <a:cs typeface="Times New Roman" panose="02020603050405020304" charset="0"/>
                        </a:rPr>
                        <a:t>Gardenia Essential Oil</a:t>
                      </a:r>
                    </a:p>
                  </a:txBody>
                  <a:tcPr marL="215900" marR="215900" marT="133350" marB="133350" anchor="ctr"/>
                </a:tc>
                <a:tc>
                  <a:txBody>
                    <a:bodyPr/>
                    <a:lstStyle/>
                    <a:p>
                      <a:pPr algn="ctr">
                        <a:lnSpc>
                          <a:spcPct val="120000"/>
                        </a:lnSpc>
                        <a:spcBef>
                          <a:spcPts val="0"/>
                        </a:spcBef>
                        <a:spcAft>
                          <a:spcPts val="0"/>
                        </a:spcAft>
                        <a:buClrTx/>
                        <a:buSzTx/>
                        <a:buFontTx/>
                      </a:pPr>
                      <a:r>
                        <a:rPr lang="en-US" altLang="zh-CN" sz="1800" b="0" spc="130" dirty="0">
                          <a:latin typeface="Times New Roman" panose="02020603050405020304" charset="0"/>
                          <a:ea typeface="微软雅黑" panose="020B0503020204020204" charset="-122"/>
                          <a:cs typeface="Times New Roman" panose="02020603050405020304" charset="0"/>
                        </a:rPr>
                        <a:t>23 ℃×24 h</a:t>
                      </a:r>
                    </a:p>
                  </a:txBody>
                  <a:tcPr marL="215900" marR="215900" marT="133350" marB="133350" anchor="ctr"/>
                </a:tc>
                <a:tc>
                  <a:txBody>
                    <a:bodyPr/>
                    <a:lstStyle/>
                    <a:p>
                      <a:pPr algn="ctr">
                        <a:lnSpc>
                          <a:spcPct val="120000"/>
                        </a:lnSpc>
                        <a:spcBef>
                          <a:spcPts val="0"/>
                        </a:spcBef>
                        <a:spcAft>
                          <a:spcPts val="0"/>
                        </a:spcAft>
                        <a:buClrTx/>
                        <a:buSzTx/>
                        <a:buFontTx/>
                        <a:buNone/>
                      </a:pPr>
                      <a:r>
                        <a:rPr lang="en-US" altLang="zh-CN" sz="1800" b="0" spc="130">
                          <a:latin typeface="Times New Roman" panose="02020603050405020304" charset="0"/>
                          <a:ea typeface="微软雅黑" panose="020B0503020204020204" charset="-122"/>
                          <a:cs typeface="Times New Roman" panose="02020603050405020304" charset="0"/>
                        </a:rPr>
                        <a:t>7%</a:t>
                      </a:r>
                    </a:p>
                  </a:txBody>
                  <a:tcPr marL="215900" marR="215900" marT="133350" marB="133350" anchor="ctr"/>
                </a:tc>
                <a:extLst>
                  <a:ext uri="{0D108BD9-81ED-4DB2-BD59-A6C34878D82A}">
                    <a16:rowId xmlns:a16="http://schemas.microsoft.com/office/drawing/2014/main" val="10001"/>
                  </a:ext>
                </a:extLst>
              </a:tr>
              <a:tr h="715645">
                <a:tc>
                  <a:txBody>
                    <a:bodyPr/>
                    <a:lstStyle/>
                    <a:p>
                      <a:pPr algn="ctr">
                        <a:lnSpc>
                          <a:spcPct val="120000"/>
                        </a:lnSpc>
                        <a:spcBef>
                          <a:spcPts val="0"/>
                        </a:spcBef>
                        <a:spcAft>
                          <a:spcPts val="0"/>
                        </a:spcAft>
                        <a:buClrTx/>
                        <a:buSzTx/>
                        <a:buFontTx/>
                        <a:buNone/>
                      </a:pPr>
                      <a:r>
                        <a:rPr lang="en-US" altLang="zh-CN" sz="1800" b="0" spc="130" dirty="0">
                          <a:latin typeface="Times New Roman" panose="02020603050405020304" charset="0"/>
                          <a:ea typeface="微软雅黑" panose="020B0503020204020204" charset="-122"/>
                          <a:cs typeface="Times New Roman" panose="02020603050405020304" charset="0"/>
                        </a:rPr>
                        <a:t>Eucalyptus essential oil</a:t>
                      </a:r>
                    </a:p>
                  </a:txBody>
                  <a:tcPr marL="215900" marR="215900" marT="133350" marB="133350" anchor="ctr"/>
                </a:tc>
                <a:tc>
                  <a:txBody>
                    <a:bodyPr/>
                    <a:lstStyle/>
                    <a:p>
                      <a:pPr algn="ctr">
                        <a:lnSpc>
                          <a:spcPct val="120000"/>
                        </a:lnSpc>
                        <a:spcBef>
                          <a:spcPts val="0"/>
                        </a:spcBef>
                        <a:spcAft>
                          <a:spcPts val="0"/>
                        </a:spcAft>
                        <a:buClrTx/>
                        <a:buSzTx/>
                        <a:buFontTx/>
                        <a:buNone/>
                      </a:pPr>
                      <a:r>
                        <a:rPr lang="en-US" altLang="zh-CN" sz="1800" b="0" spc="130" dirty="0">
                          <a:latin typeface="Times New Roman" panose="02020603050405020304" charset="0"/>
                          <a:ea typeface="微软雅黑" panose="020B0503020204020204" charset="-122"/>
                          <a:cs typeface="Times New Roman" panose="02020603050405020304" charset="0"/>
                        </a:rPr>
                        <a:t>23 ℃×24 h</a:t>
                      </a:r>
                    </a:p>
                  </a:txBody>
                  <a:tcPr marL="215900" marR="215900" marT="133350" marB="133350" anchor="ctr"/>
                </a:tc>
                <a:tc>
                  <a:txBody>
                    <a:bodyPr/>
                    <a:lstStyle/>
                    <a:p>
                      <a:pPr algn="ctr">
                        <a:lnSpc>
                          <a:spcPct val="120000"/>
                        </a:lnSpc>
                        <a:spcBef>
                          <a:spcPts val="0"/>
                        </a:spcBef>
                        <a:spcAft>
                          <a:spcPts val="0"/>
                        </a:spcAft>
                        <a:buClrTx/>
                        <a:buSzTx/>
                        <a:buFontTx/>
                        <a:buNone/>
                      </a:pPr>
                      <a:r>
                        <a:rPr lang="en-US" altLang="zh-CN" sz="1800" b="0" spc="130" dirty="0">
                          <a:latin typeface="Times New Roman" panose="02020603050405020304" charset="0"/>
                          <a:ea typeface="微软雅黑" panose="020B0503020204020204" charset="-122"/>
                          <a:cs typeface="Times New Roman" panose="02020603050405020304" charset="0"/>
                        </a:rPr>
                        <a:t>12%</a:t>
                      </a:r>
                    </a:p>
                  </a:txBody>
                  <a:tcPr marL="215900" marR="215900" marT="133350" marB="133350" anchor="ctr"/>
                </a:tc>
                <a:extLst>
                  <a:ext uri="{0D108BD9-81ED-4DB2-BD59-A6C34878D82A}">
                    <a16:rowId xmlns:a16="http://schemas.microsoft.com/office/drawing/2014/main" val="10002"/>
                  </a:ext>
                </a:extLst>
              </a:tr>
            </a:tbl>
          </a:graphicData>
        </a:graphic>
      </p:graphicFrame>
      <p:sp>
        <p:nvSpPr>
          <p:cNvPr id="7" name="矩形 2"/>
          <p:cNvSpPr/>
          <p:nvPr>
            <p:custDataLst>
              <p:tags r:id="rId7"/>
            </p:custDataLst>
          </p:nvPr>
        </p:nvSpPr>
        <p:spPr>
          <a:xfrm>
            <a:off x="3507740" y="1813560"/>
            <a:ext cx="4288155" cy="1628140"/>
          </a:xfrm>
          <a:prstGeom prst="rect">
            <a:avLst/>
          </a:prstGeom>
          <a:noFill/>
        </p:spPr>
        <p:txBody>
          <a:bodyPr wrap="square" lIns="370840" tIns="46990" rIns="0" bIns="46990" rtlCol="0" anchor="t" anchorCtr="0">
            <a:noAutofit/>
          </a:bodyPr>
          <a:lstStyle/>
          <a:p>
            <a:pPr algn="l">
              <a:lnSpc>
                <a:spcPct val="140000"/>
              </a:lnSpc>
              <a:spcBef>
                <a:spcPct val="0"/>
              </a:spcBef>
              <a:spcAft>
                <a:spcPct val="0"/>
              </a:spcAft>
            </a:pPr>
            <a:r>
              <a:rPr lang="en-US" altLang="zh-CN" b="1" dirty="0">
                <a:solidFill>
                  <a:schemeClr val="tx1">
                    <a:lumMod val="85000"/>
                    <a:lumOff val="15000"/>
                  </a:schemeClr>
                </a:solidFill>
                <a:latin typeface="Times New Roman" panose="02020603050405020304" charset="0"/>
                <a:cs typeface="Times New Roman" panose="02020603050405020304" charset="0"/>
                <a:sym typeface="+mn-ea"/>
              </a:rPr>
              <a:t> Prevent leakage of essential oils and active ingredients; resistant to alcohols, glycerin, and other solvents.</a:t>
            </a:r>
          </a:p>
        </p:txBody>
      </p:sp>
      <p:sp>
        <p:nvSpPr>
          <p:cNvPr id="10" name="标题 22"/>
          <p:cNvSpPr>
            <a:spLocks noGrp="1"/>
          </p:cNvSpPr>
          <p:nvPr>
            <p:custDataLst>
              <p:tags r:id="rId8"/>
            </p:custDataLst>
          </p:nvPr>
        </p:nvSpPr>
        <p:spPr>
          <a:xfrm>
            <a:off x="3783965" y="1038938"/>
            <a:ext cx="4207510" cy="504228"/>
          </a:xfrm>
          <a:prstGeom prst="rect">
            <a:avLst/>
          </a:prstGeom>
        </p:spPr>
        <p:txBody>
          <a:bodyPr vert="horz" wrap="square" lIns="90170" tIns="0" rIns="0" bIns="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marL="285750" indent="-285750" algn="l">
              <a:spcAft>
                <a:spcPct val="0"/>
              </a:spcAft>
              <a:buFont typeface="Arial" panose="020B0604020202020204" pitchFamily="34" charset="0"/>
              <a:buChar char="●"/>
            </a:pPr>
            <a:r>
              <a:rPr lang="en-US" altLang="zh-CN" sz="2400" spc="0" dirty="0">
                <a:solidFill>
                  <a:schemeClr val="accent1"/>
                </a:solidFill>
                <a:latin typeface="Times New Roman" panose="02020603050405020304" charset="0"/>
                <a:ea typeface="+mn-ea"/>
                <a:cs typeface="Times New Roman" panose="02020603050405020304" charset="0"/>
                <a:sym typeface="+mn-ea"/>
              </a:rPr>
              <a:t>Bottle Cap Seals and Gaskets</a:t>
            </a:r>
            <a:endParaRPr lang="en-US" altLang="zh-CN" sz="2400" spc="0" dirty="0">
              <a:solidFill>
                <a:schemeClr val="accent1"/>
              </a:solidFill>
              <a:latin typeface="+mn-ea"/>
              <a:ea typeface="+mn-ea"/>
              <a:cs typeface="+mn-ea"/>
              <a:sym typeface="+mn-ea"/>
            </a:endParaRPr>
          </a:p>
        </p:txBody>
      </p:sp>
      <p:sp>
        <p:nvSpPr>
          <p:cNvPr id="76" name="矩形 2"/>
          <p:cNvSpPr/>
          <p:nvPr>
            <p:custDataLst>
              <p:tags r:id="rId9"/>
            </p:custDataLst>
          </p:nvPr>
        </p:nvSpPr>
        <p:spPr>
          <a:xfrm>
            <a:off x="7916545" y="1798890"/>
            <a:ext cx="3933190" cy="1628242"/>
          </a:xfrm>
          <a:prstGeom prst="rect">
            <a:avLst/>
          </a:prstGeom>
          <a:noFill/>
        </p:spPr>
        <p:txBody>
          <a:bodyPr wrap="square" lIns="370840" tIns="46990" rIns="0" bIns="46990" rtlCol="0" anchor="t" anchorCtr="0">
            <a:noAutofit/>
          </a:bodyPr>
          <a:lstStyle/>
          <a:p>
            <a:pPr algn="l">
              <a:lnSpc>
                <a:spcPct val="140000"/>
              </a:lnSpc>
              <a:spcBef>
                <a:spcPct val="0"/>
              </a:spcBef>
              <a:spcAft>
                <a:spcPct val="0"/>
              </a:spcAft>
            </a:pPr>
            <a:r>
              <a:rPr lang="en-US" altLang="zh-CN" sz="1800" b="1" dirty="0">
                <a:solidFill>
                  <a:schemeClr val="tx1">
                    <a:lumMod val="85000"/>
                    <a:lumOff val="15000"/>
                  </a:schemeClr>
                </a:solidFill>
                <a:latin typeface="Times New Roman" panose="02020603050405020304" charset="0"/>
                <a:cs typeface="Times New Roman" panose="02020603050405020304" charset="0"/>
                <a:sym typeface="+mn-ea"/>
              </a:rPr>
              <a:t>Resistant to components in lipstick such as tree wax, mineral oil, and vegetable oil.</a:t>
            </a:r>
          </a:p>
        </p:txBody>
      </p:sp>
      <p:sp>
        <p:nvSpPr>
          <p:cNvPr id="77" name="标题 22"/>
          <p:cNvSpPr>
            <a:spLocks noGrp="1"/>
          </p:cNvSpPr>
          <p:nvPr>
            <p:custDataLst>
              <p:tags r:id="rId10"/>
            </p:custDataLst>
          </p:nvPr>
        </p:nvSpPr>
        <p:spPr>
          <a:xfrm>
            <a:off x="8217312" y="1021429"/>
            <a:ext cx="3932839" cy="504228"/>
          </a:xfrm>
          <a:prstGeom prst="rect">
            <a:avLst/>
          </a:prstGeom>
        </p:spPr>
        <p:txBody>
          <a:bodyPr vert="horz" wrap="square" lIns="90170" tIns="0" rIns="0" bIns="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marL="285750" indent="-285750" algn="l">
              <a:spcAft>
                <a:spcPct val="0"/>
              </a:spcAft>
              <a:buFont typeface="Arial" panose="020B0604020202020204" pitchFamily="34" charset="0"/>
              <a:buChar char="●"/>
            </a:pPr>
            <a:r>
              <a:rPr lang="zh-CN" altLang="en-US" sz="2800" dirty="0">
                <a:solidFill>
                  <a:schemeClr val="bg1"/>
                </a:solidFill>
                <a:latin typeface="微软雅黑" panose="020B0503020204020204" charset="-122"/>
                <a:ea typeface="微软雅黑" panose="020B0503020204020204" charset="-122"/>
                <a:sym typeface="+mn-lt"/>
              </a:rPr>
              <a:t>口红口红塑型软管</a:t>
            </a:r>
            <a:endParaRPr lang="zh-CN" altLang="en-US" sz="2800" b="1" dirty="0">
              <a:solidFill>
                <a:schemeClr val="bg1"/>
              </a:solidFill>
              <a:latin typeface="微软雅黑" panose="020B0503020204020204" charset="-122"/>
              <a:ea typeface="微软雅黑" panose="020B0503020204020204" charset="-122"/>
              <a:sym typeface="+mn-lt"/>
            </a:endParaRPr>
          </a:p>
          <a:p>
            <a:pPr marL="285750" indent="-285750" algn="l">
              <a:spcAft>
                <a:spcPct val="0"/>
              </a:spcAft>
              <a:buFont typeface="Arial" panose="020B0604020202020204" pitchFamily="34" charset="0"/>
              <a:buChar char="●"/>
            </a:pPr>
            <a:r>
              <a:rPr lang="en-US" altLang="zh-CN" sz="2400" spc="0" dirty="0">
                <a:solidFill>
                  <a:schemeClr val="accent1"/>
                </a:solidFill>
                <a:latin typeface="Times New Roman" panose="02020603050405020304" charset="0"/>
                <a:ea typeface="+mn-ea"/>
                <a:cs typeface="Times New Roman" panose="02020603050405020304" charset="0"/>
                <a:sym typeface="+mn-ea"/>
              </a:rPr>
              <a:t>Lipstick molding tubes</a:t>
            </a:r>
          </a:p>
        </p:txBody>
      </p:sp>
      <p:cxnSp>
        <p:nvCxnSpPr>
          <p:cNvPr id="57" name="直线连接符 56"/>
          <p:cNvCxnSpPr/>
          <p:nvPr/>
        </p:nvCxnSpPr>
        <p:spPr>
          <a:xfrm>
            <a:off x="454763" y="798737"/>
            <a:ext cx="11282474" cy="0"/>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D:/工作相关/@@@ppt/机器人.jpg机器人"/>
          <p:cNvPicPr>
            <a:picLocks noChangeAspect="1"/>
          </p:cNvPicPr>
          <p:nvPr>
            <p:custDataLst>
              <p:tags r:id="rId2"/>
            </p:custDataLst>
          </p:nvPr>
        </p:nvPicPr>
        <p:blipFill>
          <a:blip r:embed="rId14"/>
          <a:srcRect l="15190" r="13903"/>
          <a:stretch>
            <a:fillRect/>
          </a:stretch>
        </p:blipFill>
        <p:spPr>
          <a:xfrm>
            <a:off x="6585585" y="392430"/>
            <a:ext cx="5606415" cy="5929630"/>
          </a:xfrm>
          <a:custGeom>
            <a:avLst/>
            <a:gdLst/>
            <a:ahLst/>
            <a:cxnLst>
              <a:cxn ang="3">
                <a:pos x="hc" y="t"/>
              </a:cxn>
              <a:cxn ang="cd2">
                <a:pos x="l" y="vc"/>
              </a:cxn>
              <a:cxn ang="cd4">
                <a:pos x="hc" y="b"/>
              </a:cxn>
              <a:cxn ang="0">
                <a:pos x="r" y="vc"/>
              </a:cxn>
            </a:cxnLst>
            <a:rect l="l" t="t" r="r" b="b"/>
            <a:pathLst>
              <a:path w="10211" h="10800">
                <a:moveTo>
                  <a:pt x="2891" y="0"/>
                </a:moveTo>
                <a:lnTo>
                  <a:pt x="10211" y="0"/>
                </a:lnTo>
                <a:lnTo>
                  <a:pt x="10211" y="10800"/>
                </a:lnTo>
                <a:lnTo>
                  <a:pt x="0" y="10800"/>
                </a:lnTo>
                <a:lnTo>
                  <a:pt x="2891" y="0"/>
                </a:lnTo>
                <a:close/>
              </a:path>
            </a:pathLst>
          </a:custGeom>
          <a:solidFill>
            <a:schemeClr val="accent1"/>
          </a:solidFill>
          <a:ln w="12700" cmpd="sng">
            <a:solidFill>
              <a:schemeClr val="accent1">
                <a:alpha val="20000"/>
              </a:schemeClr>
            </a:solidFill>
            <a:prstDash val="solid"/>
          </a:ln>
        </p:spPr>
      </p:pic>
      <p:sp>
        <p:nvSpPr>
          <p:cNvPr id="5" name="边界"/>
          <p:cNvSpPr/>
          <p:nvPr>
            <p:custDataLst>
              <p:tags r:id="rId3"/>
            </p:custDataLst>
          </p:nvPr>
        </p:nvSpPr>
        <p:spPr>
          <a:xfrm>
            <a:off x="556444" y="1673860"/>
            <a:ext cx="7013774" cy="4574540"/>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33" name="任意多边形: 形状 25"/>
          <p:cNvSpPr/>
          <p:nvPr>
            <p:custDataLst>
              <p:tags r:id="rId4"/>
            </p:custDataLst>
          </p:nvPr>
        </p:nvSpPr>
        <p:spPr>
          <a:xfrm>
            <a:off x="882015" y="1702435"/>
            <a:ext cx="6935470" cy="1336040"/>
          </a:xfrm>
          <a:custGeom>
            <a:avLst/>
            <a:gdLst>
              <a:gd name="connsiteX0" fmla="*/ 6445186 w 6445186"/>
              <a:gd name="connsiteY0" fmla="*/ 0 h 1295304"/>
              <a:gd name="connsiteX1" fmla="*/ 6092381 w 6445186"/>
              <a:gd name="connsiteY1" fmla="*/ 1295305 h 1295304"/>
              <a:gd name="connsiteX2" fmla="*/ 0 w 6445186"/>
              <a:gd name="connsiteY2" fmla="*/ 1295305 h 1295304"/>
              <a:gd name="connsiteX3" fmla="*/ 0 w 6445186"/>
              <a:gd name="connsiteY3" fmla="*/ 0 h 1295304"/>
              <a:gd name="connsiteX4" fmla="*/ 6445186 w 6445186"/>
              <a:gd name="connsiteY4" fmla="*/ 0 h 129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186" h="1295304">
                <a:moveTo>
                  <a:pt x="6445186" y="0"/>
                </a:moveTo>
                <a:lnTo>
                  <a:pt x="6092381" y="1295305"/>
                </a:lnTo>
                <a:lnTo>
                  <a:pt x="0" y="1295305"/>
                </a:lnTo>
                <a:lnTo>
                  <a:pt x="0" y="0"/>
                </a:lnTo>
                <a:lnTo>
                  <a:pt x="6445186" y="0"/>
                </a:lnTo>
                <a:close/>
              </a:path>
            </a:pathLst>
          </a:cu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3895" tIns="36195" rIns="5041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buClrTx/>
              <a:buSzTx/>
              <a:buFontTx/>
            </a:pPr>
            <a:r>
              <a:rPr lang="en-US" altLang="zh-CN" sz="2000" b="1" dirty="0">
                <a:solidFill>
                  <a:srgbClr val="2E70CD"/>
                </a:solidFill>
                <a:latin typeface="Times New Roman" panose="02020603050405020304" charset="0"/>
                <a:ea typeface="微软雅黑" panose="020B0503020204020204" charset="-122"/>
                <a:cs typeface="Times New Roman" panose="02020603050405020304" charset="0"/>
                <a:sym typeface="+mn-ea"/>
              </a:rPr>
              <a:t>Bionic skin</a:t>
            </a:r>
            <a:r>
              <a:rPr lang="zh-CN" altLang="en-US" sz="2000" b="1" dirty="0">
                <a:solidFill>
                  <a:srgbClr val="2E70CD"/>
                </a:solidFill>
                <a:latin typeface="Times New Roman" panose="02020603050405020304" charset="0"/>
                <a:ea typeface="微软雅黑" panose="020B0503020204020204" charset="-122"/>
                <a:cs typeface="Times New Roman" panose="02020603050405020304" charset="0"/>
                <a:sym typeface="+mn-ea"/>
              </a:rPr>
              <a:t>：</a:t>
            </a:r>
          </a:p>
          <a:p>
            <a:pPr lvl="0" indent="0" algn="l" fontAlgn="auto">
              <a:lnSpc>
                <a:spcPct val="130000"/>
              </a:lnSpc>
              <a:buClrTx/>
              <a:buSzTx/>
              <a:buFontTx/>
            </a:pPr>
            <a:r>
              <a:rPr lang="en-US" altLang="zh-CN" sz="2000" b="1" dirty="0">
                <a:solidFill>
                  <a:srgbClr val="0F2F5E"/>
                </a:solidFill>
                <a:latin typeface="Times New Roman" panose="02020603050405020304" charset="0"/>
                <a:ea typeface="微软雅黑" panose="020B0503020204020204" charset="-122"/>
                <a:cs typeface="Times New Roman" panose="02020603050405020304" charset="0"/>
                <a:sym typeface="+mn-ea"/>
              </a:rPr>
              <a:t>Offers superior tactile sensing and biocompatibility while protecting internal precision components.</a:t>
            </a:r>
          </a:p>
        </p:txBody>
      </p:sp>
      <p:sp>
        <p:nvSpPr>
          <p:cNvPr id="34" name="任意多边形: 形状 26"/>
          <p:cNvSpPr/>
          <p:nvPr>
            <p:custDataLst>
              <p:tags r:id="rId5"/>
            </p:custDataLst>
          </p:nvPr>
        </p:nvSpPr>
        <p:spPr>
          <a:xfrm>
            <a:off x="882015" y="3303905"/>
            <a:ext cx="6516370" cy="1336040"/>
          </a:xfrm>
          <a:custGeom>
            <a:avLst/>
            <a:gdLst>
              <a:gd name="connsiteX0" fmla="*/ 6022277 w 6022276"/>
              <a:gd name="connsiteY0" fmla="*/ 0 h 1295304"/>
              <a:gd name="connsiteX1" fmla="*/ 5669470 w 6022276"/>
              <a:gd name="connsiteY1" fmla="*/ 1295305 h 1295304"/>
              <a:gd name="connsiteX2" fmla="*/ 0 w 6022276"/>
              <a:gd name="connsiteY2" fmla="*/ 1295305 h 1295304"/>
              <a:gd name="connsiteX3" fmla="*/ 0 w 6022276"/>
              <a:gd name="connsiteY3" fmla="*/ 0 h 1295304"/>
              <a:gd name="connsiteX4" fmla="*/ 6022277 w 6022276"/>
              <a:gd name="connsiteY4" fmla="*/ 0 h 129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2276" h="1295304">
                <a:moveTo>
                  <a:pt x="6022277" y="0"/>
                </a:moveTo>
                <a:lnTo>
                  <a:pt x="5669470" y="1295305"/>
                </a:lnTo>
                <a:lnTo>
                  <a:pt x="0" y="1295305"/>
                </a:lnTo>
                <a:lnTo>
                  <a:pt x="0" y="0"/>
                </a:lnTo>
                <a:lnTo>
                  <a:pt x="6022277" y="0"/>
                </a:lnTo>
                <a:close/>
              </a:path>
            </a:pathLst>
          </a:custGeom>
          <a:solidFill>
            <a:srgbClr val="FFFFFF"/>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3895" tIns="36195" rIns="5041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30000"/>
              </a:lnSpc>
              <a:buClrTx/>
              <a:buSzTx/>
              <a:buFontTx/>
            </a:pPr>
            <a:r>
              <a:rPr lang="en-US" altLang="zh-CN" sz="2000" b="1" dirty="0">
                <a:solidFill>
                  <a:srgbClr val="2E70CD"/>
                </a:solidFill>
                <a:latin typeface="Times New Roman" panose="02020603050405020304" charset="0"/>
                <a:ea typeface="微软雅黑" panose="020B0503020204020204" charset="-122"/>
                <a:cs typeface="Times New Roman" panose="02020603050405020304" charset="0"/>
                <a:sym typeface="+mn-ea"/>
              </a:rPr>
              <a:t>Special sealing</a:t>
            </a:r>
            <a:r>
              <a:rPr lang="zh-CN" altLang="en-US" sz="2000" b="1" dirty="0">
                <a:solidFill>
                  <a:srgbClr val="2E70CD"/>
                </a:solidFill>
                <a:latin typeface="Times New Roman" panose="02020603050405020304" charset="0"/>
                <a:ea typeface="微软雅黑" panose="020B0503020204020204" charset="-122"/>
                <a:cs typeface="Times New Roman" panose="02020603050405020304" charset="0"/>
                <a:sym typeface="+mn-ea"/>
              </a:rPr>
              <a:t>：</a:t>
            </a:r>
          </a:p>
          <a:p>
            <a:pPr lvl="0" algn="l">
              <a:lnSpc>
                <a:spcPct val="130000"/>
              </a:lnSpc>
              <a:buClrTx/>
              <a:buSzTx/>
              <a:buFontTx/>
            </a:pPr>
            <a:r>
              <a:rPr lang="en-US" sz="2000" b="1" dirty="0">
                <a:solidFill>
                  <a:srgbClr val="0F2F5E"/>
                </a:solidFill>
                <a:latin typeface="Times New Roman" panose="02020603050405020304" charset="0"/>
                <a:ea typeface="微软雅黑" panose="020B0503020204020204" charset="-122"/>
                <a:cs typeface="Times New Roman" panose="02020603050405020304" charset="0"/>
                <a:sym typeface="+mn-ea"/>
              </a:rPr>
              <a:t>High oil and heat resistance, suitable for demanding and complex working conditions.</a:t>
            </a:r>
            <a:endParaRPr lang="en-US" altLang="zh-CN" sz="2000" b="1" kern="0" dirty="0">
              <a:ln>
                <a:noFill/>
                <a:prstDash val="sysDot"/>
              </a:ln>
              <a:solidFill>
                <a:srgbClr val="2E70CD"/>
              </a:solidFill>
              <a:latin typeface="Times New Roman" panose="02020603050405020304" charset="0"/>
              <a:ea typeface="微软雅黑" panose="020B0503020204020204" charset="-122"/>
              <a:cs typeface="Times New Roman" panose="02020603050405020304" charset="0"/>
              <a:sym typeface="+mn-ea"/>
            </a:endParaRPr>
          </a:p>
        </p:txBody>
      </p:sp>
      <p:sp>
        <p:nvSpPr>
          <p:cNvPr id="35" name="任意多边形: 形状 27"/>
          <p:cNvSpPr/>
          <p:nvPr>
            <p:custDataLst>
              <p:tags r:id="rId6"/>
            </p:custDataLst>
          </p:nvPr>
        </p:nvSpPr>
        <p:spPr>
          <a:xfrm>
            <a:off x="882015" y="4906010"/>
            <a:ext cx="6106795" cy="1336040"/>
          </a:xfrm>
          <a:custGeom>
            <a:avLst/>
            <a:gdLst>
              <a:gd name="connsiteX0" fmla="*/ 5599367 w 5599366"/>
              <a:gd name="connsiteY0" fmla="*/ 0 h 1295304"/>
              <a:gd name="connsiteX1" fmla="*/ 5246561 w 5599366"/>
              <a:gd name="connsiteY1" fmla="*/ 1295305 h 1295304"/>
              <a:gd name="connsiteX2" fmla="*/ 0 w 5599366"/>
              <a:gd name="connsiteY2" fmla="*/ 1295305 h 1295304"/>
              <a:gd name="connsiteX3" fmla="*/ 0 w 5599366"/>
              <a:gd name="connsiteY3" fmla="*/ 0 h 1295304"/>
              <a:gd name="connsiteX4" fmla="*/ 5599367 w 5599366"/>
              <a:gd name="connsiteY4" fmla="*/ 0 h 129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366" h="1295304">
                <a:moveTo>
                  <a:pt x="5599367" y="0"/>
                </a:moveTo>
                <a:lnTo>
                  <a:pt x="5246561" y="1295305"/>
                </a:lnTo>
                <a:lnTo>
                  <a:pt x="0" y="1295305"/>
                </a:lnTo>
                <a:lnTo>
                  <a:pt x="0" y="0"/>
                </a:lnTo>
                <a:lnTo>
                  <a:pt x="5599367" y="0"/>
                </a:lnTo>
                <a:close/>
              </a:path>
            </a:pathLst>
          </a:custGeom>
          <a:solidFill>
            <a:srgbClr val="FFFFFF"/>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3895" tIns="36195" rIns="5041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30000"/>
              </a:lnSpc>
              <a:buClrTx/>
              <a:buSzTx/>
              <a:buFontTx/>
            </a:pPr>
            <a:r>
              <a:rPr lang="en-US" altLang="zh-CN" sz="2000" b="1" dirty="0">
                <a:solidFill>
                  <a:srgbClr val="2E70CD"/>
                </a:solidFill>
                <a:latin typeface="Times New Roman" panose="02020603050405020304" charset="0"/>
                <a:ea typeface="微软雅黑" panose="020B0503020204020204" charset="-122"/>
                <a:cs typeface="Times New Roman" panose="02020603050405020304" charset="0"/>
                <a:sym typeface="+mn-ea"/>
              </a:rPr>
              <a:t>Conductive fluorosilicone rubber</a:t>
            </a:r>
            <a:r>
              <a:rPr lang="zh-CN" altLang="en-US" sz="2000" b="1" dirty="0">
                <a:solidFill>
                  <a:srgbClr val="2E70CD"/>
                </a:solidFill>
                <a:latin typeface="Times New Roman" panose="02020603050405020304" charset="0"/>
                <a:ea typeface="微软雅黑" panose="020B0503020204020204" charset="-122"/>
                <a:cs typeface="Times New Roman" panose="02020603050405020304" charset="0"/>
                <a:sym typeface="+mn-ea"/>
              </a:rPr>
              <a:t>：</a:t>
            </a:r>
          </a:p>
          <a:p>
            <a:pPr lvl="0" algn="l">
              <a:lnSpc>
                <a:spcPct val="130000"/>
              </a:lnSpc>
              <a:buClrTx/>
              <a:buSzTx/>
              <a:buFontTx/>
            </a:pPr>
            <a:r>
              <a:rPr lang="en-US" altLang="zh-CN" sz="2000" b="1" dirty="0">
                <a:solidFill>
                  <a:srgbClr val="0F2F5E"/>
                </a:solidFill>
                <a:latin typeface="Times New Roman" panose="02020603050405020304" charset="0"/>
                <a:ea typeface="微软雅黑" panose="020B0503020204020204" charset="-122"/>
                <a:cs typeface="Times New Roman" panose="02020603050405020304" charset="0"/>
              </a:rPr>
              <a:t>Integrates EMI shielding and tactile sensing in a single, smart design.</a:t>
            </a:r>
            <a:endParaRPr lang="en-US" altLang="zh-CN" sz="2000" kern="0" dirty="0">
              <a:ln>
                <a:noFill/>
                <a:prstDash val="sysDot"/>
              </a:ln>
              <a:solidFill>
                <a:srgbClr val="262626"/>
              </a:solidFill>
              <a:latin typeface="Times New Roman" panose="02020603050405020304" charset="0"/>
              <a:cs typeface="Times New Roman" panose="02020603050405020304" charset="0"/>
              <a:sym typeface="+mn-ea"/>
            </a:endParaRPr>
          </a:p>
        </p:txBody>
      </p:sp>
      <p:sp>
        <p:nvSpPr>
          <p:cNvPr id="7" name="矩形 16"/>
          <p:cNvSpPr/>
          <p:nvPr>
            <p:custDataLst>
              <p:tags r:id="rId7"/>
            </p:custDataLst>
          </p:nvPr>
        </p:nvSpPr>
        <p:spPr>
          <a:xfrm>
            <a:off x="540567" y="2016173"/>
            <a:ext cx="687165" cy="68716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15" descr="343439383331313b343532303033313bd3a6d3c3c9ccb3c7"/>
          <p:cNvPicPr>
            <a:picLocks noChangeAspect="1"/>
          </p:cNvPicPr>
          <p:nvPr>
            <p:custDataLst>
              <p:tags r:id="rId8"/>
            </p:custDataLst>
          </p:nvPr>
        </p:nvPicPr>
        <p:blipFill>
          <a:blip r:embed="rId15">
            <a:extLst>
              <a:ext uri="{96DAC541-7B7A-43D3-8B79-37D633B846F1}">
                <asvg:svgBlip xmlns:asvg="http://schemas.microsoft.com/office/drawing/2016/SVG/main" r:embed="rId16"/>
              </a:ext>
            </a:extLst>
          </a:blip>
          <a:stretch>
            <a:fillRect/>
          </a:stretch>
        </p:blipFill>
        <p:spPr>
          <a:xfrm>
            <a:off x="712676" y="2187646"/>
            <a:ext cx="342948" cy="342948"/>
          </a:xfrm>
          <a:prstGeom prst="rect">
            <a:avLst/>
          </a:prstGeom>
        </p:spPr>
      </p:pic>
      <p:sp>
        <p:nvSpPr>
          <p:cNvPr id="41" name="矩形 40"/>
          <p:cNvSpPr/>
          <p:nvPr>
            <p:custDataLst>
              <p:tags r:id="rId9"/>
            </p:custDataLst>
          </p:nvPr>
        </p:nvSpPr>
        <p:spPr>
          <a:xfrm>
            <a:off x="540567" y="3645809"/>
            <a:ext cx="687165" cy="6871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5" name="矩形 44"/>
          <p:cNvSpPr/>
          <p:nvPr>
            <p:custDataLst>
              <p:tags r:id="rId10"/>
            </p:custDataLst>
          </p:nvPr>
        </p:nvSpPr>
        <p:spPr>
          <a:xfrm>
            <a:off x="540567" y="5275445"/>
            <a:ext cx="687165" cy="68716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9" name="图片 16" descr="343439383331313b343532303033323bd3a6d3c3b9dcc0ed"/>
          <p:cNvPicPr>
            <a:picLocks noChangeAspect="1"/>
          </p:cNvPicPr>
          <p:nvPr>
            <p:custDataLst>
              <p:tags r:id="rId11"/>
            </p:custDataLst>
          </p:nvPr>
        </p:nvPicPr>
        <p:blipFill>
          <a:blip r:embed="rId17">
            <a:extLst>
              <a:ext uri="{96DAC541-7B7A-43D3-8B79-37D633B846F1}">
                <asvg:svgBlip xmlns:asvg="http://schemas.microsoft.com/office/drawing/2016/SVG/main" r:embed="rId18"/>
              </a:ext>
            </a:extLst>
          </a:blip>
          <a:stretch>
            <a:fillRect/>
          </a:stretch>
        </p:blipFill>
        <p:spPr>
          <a:xfrm>
            <a:off x="713311" y="3818553"/>
            <a:ext cx="342047" cy="342047"/>
          </a:xfrm>
          <a:prstGeom prst="rect">
            <a:avLst/>
          </a:prstGeom>
        </p:spPr>
      </p:pic>
      <p:pic>
        <p:nvPicPr>
          <p:cNvPr id="12" name="图片 11" descr="343439383331313b343532303032373bbfcdbba7b5b5b0b8"/>
          <p:cNvPicPr>
            <a:picLocks noChangeAspect="1"/>
          </p:cNvPicPr>
          <p:nvPr>
            <p:custDataLst>
              <p:tags r:id="rId12"/>
            </p:custDataLst>
          </p:nvPr>
        </p:nvPicPr>
        <p:blipFill>
          <a:blip r:embed="rId19">
            <a:extLst>
              <a:ext uri="{96DAC541-7B7A-43D3-8B79-37D633B846F1}">
                <asvg:svgBlip xmlns:asvg="http://schemas.microsoft.com/office/drawing/2016/SVG/main" r:embed="rId20"/>
              </a:ext>
            </a:extLst>
          </a:blip>
          <a:stretch>
            <a:fillRect/>
          </a:stretch>
        </p:blipFill>
        <p:spPr>
          <a:xfrm>
            <a:off x="713311" y="5448824"/>
            <a:ext cx="342047" cy="342047"/>
          </a:xfrm>
          <a:prstGeom prst="rect">
            <a:avLst/>
          </a:prstGeom>
        </p:spPr>
      </p:pic>
      <p:sp>
        <p:nvSpPr>
          <p:cNvPr id="3" name="Text 0"/>
          <p:cNvSpPr/>
          <p:nvPr/>
        </p:nvSpPr>
        <p:spPr>
          <a:xfrm>
            <a:off x="254000" y="732155"/>
            <a:ext cx="6494780" cy="835025"/>
          </a:xfrm>
          <a:prstGeom prst="rect">
            <a:avLst/>
          </a:prstGeom>
          <a:noFill/>
        </p:spPr>
        <p:txBody>
          <a:bodyPr wrap="square" lIns="0" tIns="0" rIns="0" bIns="0" rtlCol="0" anchor="ctr"/>
          <a:lstStyle/>
          <a:p>
            <a:pPr>
              <a:lnSpc>
                <a:spcPct val="90000"/>
              </a:lnSpc>
            </a:pPr>
            <a:r>
              <a:rPr lang="en-US" altLang="zh-CN" sz="3600" b="1" dirty="0">
                <a:solidFill>
                  <a:srgbClr val="2E70CD"/>
                </a:solidFill>
                <a:latin typeface="Times New Roman" panose="02020603050405020304" charset="0"/>
                <a:ea typeface="微软雅黑" panose="020B0503020204020204" charset="-122"/>
                <a:cs typeface="Times New Roman" panose="02020603050405020304" charset="0"/>
              </a:rPr>
              <a:t>Broadening Application Areas</a:t>
            </a:r>
          </a:p>
          <a:p>
            <a:pPr>
              <a:lnSpc>
                <a:spcPct val="90000"/>
              </a:lnSpc>
            </a:pPr>
            <a:r>
              <a:rPr lang="en-US" altLang="zh-CN" sz="3600" b="1" dirty="0">
                <a:solidFill>
                  <a:srgbClr val="2E70CD"/>
                </a:solidFill>
                <a:latin typeface="Times New Roman" panose="02020603050405020304" charset="0"/>
                <a:ea typeface="微软雅黑" panose="020B0503020204020204" charset="-122"/>
                <a:cs typeface="Times New Roman" panose="02020603050405020304" charset="0"/>
              </a:rPr>
              <a:t>   </a:t>
            </a:r>
            <a:r>
              <a:rPr lang="en-US" sz="3600" b="1" dirty="0">
                <a:solidFill>
                  <a:srgbClr val="2E70CD"/>
                </a:solidFill>
                <a:latin typeface="Times New Roman" panose="02020603050405020304" charset="0"/>
                <a:ea typeface="微软雅黑" panose="020B0503020204020204" charset="-122"/>
                <a:cs typeface="Times New Roman" panose="02020603050405020304" charset="0"/>
              </a:rPr>
              <a:t>—— </a:t>
            </a:r>
            <a:r>
              <a:rPr lang="en-US" altLang="zh-CN" sz="2000" b="1" dirty="0">
                <a:solidFill>
                  <a:srgbClr val="2E70CD"/>
                </a:solidFill>
                <a:latin typeface="Times New Roman" panose="02020603050405020304" charset="0"/>
                <a:ea typeface="微软雅黑" panose="020B0503020204020204" charset="-122"/>
                <a:cs typeface="Times New Roman" panose="02020603050405020304" charset="0"/>
              </a:rPr>
              <a:t>New-Generation Bionic Robots</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D:/工作相关/@@@ppt/机器人.jpg机器人"/>
          <p:cNvPicPr>
            <a:picLocks noChangeAspect="1"/>
          </p:cNvPicPr>
          <p:nvPr>
            <p:custDataLst>
              <p:tags r:id="rId2"/>
            </p:custDataLst>
          </p:nvPr>
        </p:nvPicPr>
        <p:blipFill>
          <a:blip r:embed="rId12"/>
          <a:srcRect t="323" b="323"/>
          <a:stretch>
            <a:fillRect/>
          </a:stretch>
        </p:blipFill>
        <p:spPr>
          <a:xfrm>
            <a:off x="6585585" y="392430"/>
            <a:ext cx="5606415" cy="5929630"/>
          </a:xfrm>
          <a:custGeom>
            <a:avLst/>
            <a:gdLst/>
            <a:ahLst/>
            <a:cxnLst>
              <a:cxn ang="3">
                <a:pos x="hc" y="t"/>
              </a:cxn>
              <a:cxn ang="cd2">
                <a:pos x="l" y="vc"/>
              </a:cxn>
              <a:cxn ang="cd4">
                <a:pos x="hc" y="b"/>
              </a:cxn>
              <a:cxn ang="0">
                <a:pos x="r" y="vc"/>
              </a:cxn>
            </a:cxnLst>
            <a:rect l="l" t="t" r="r" b="b"/>
            <a:pathLst>
              <a:path w="10211" h="10800">
                <a:moveTo>
                  <a:pt x="2891" y="0"/>
                </a:moveTo>
                <a:lnTo>
                  <a:pt x="10211" y="0"/>
                </a:lnTo>
                <a:lnTo>
                  <a:pt x="10211" y="10800"/>
                </a:lnTo>
                <a:lnTo>
                  <a:pt x="0" y="10800"/>
                </a:lnTo>
                <a:lnTo>
                  <a:pt x="2891" y="0"/>
                </a:lnTo>
                <a:close/>
              </a:path>
            </a:pathLst>
          </a:custGeom>
          <a:solidFill>
            <a:schemeClr val="accent1"/>
          </a:solidFill>
          <a:ln w="12700" cmpd="sng">
            <a:solidFill>
              <a:schemeClr val="accent1">
                <a:alpha val="20000"/>
              </a:schemeClr>
            </a:solidFill>
            <a:prstDash val="solid"/>
          </a:ln>
        </p:spPr>
      </p:pic>
      <p:sp>
        <p:nvSpPr>
          <p:cNvPr id="5" name="边界"/>
          <p:cNvSpPr/>
          <p:nvPr>
            <p:custDataLst>
              <p:tags r:id="rId3"/>
            </p:custDataLst>
          </p:nvPr>
        </p:nvSpPr>
        <p:spPr>
          <a:xfrm>
            <a:off x="556444" y="1673860"/>
            <a:ext cx="7013774" cy="4574540"/>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33" name="任意多边形: 形状 25"/>
          <p:cNvSpPr/>
          <p:nvPr>
            <p:custDataLst>
              <p:tags r:id="rId4"/>
            </p:custDataLst>
          </p:nvPr>
        </p:nvSpPr>
        <p:spPr>
          <a:xfrm>
            <a:off x="665480" y="1621790"/>
            <a:ext cx="7146925" cy="1553845"/>
          </a:xfrm>
          <a:custGeom>
            <a:avLst/>
            <a:gdLst>
              <a:gd name="connsiteX0" fmla="*/ 6445186 w 6445186"/>
              <a:gd name="connsiteY0" fmla="*/ 0 h 1295304"/>
              <a:gd name="connsiteX1" fmla="*/ 6092381 w 6445186"/>
              <a:gd name="connsiteY1" fmla="*/ 1295305 h 1295304"/>
              <a:gd name="connsiteX2" fmla="*/ 0 w 6445186"/>
              <a:gd name="connsiteY2" fmla="*/ 1295305 h 1295304"/>
              <a:gd name="connsiteX3" fmla="*/ 0 w 6445186"/>
              <a:gd name="connsiteY3" fmla="*/ 0 h 1295304"/>
              <a:gd name="connsiteX4" fmla="*/ 6445186 w 6445186"/>
              <a:gd name="connsiteY4" fmla="*/ 0 h 129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186" h="1295304">
                <a:moveTo>
                  <a:pt x="6445186" y="0"/>
                </a:moveTo>
                <a:lnTo>
                  <a:pt x="6092381" y="1295305"/>
                </a:lnTo>
                <a:lnTo>
                  <a:pt x="0" y="1295305"/>
                </a:lnTo>
                <a:lnTo>
                  <a:pt x="0" y="0"/>
                </a:lnTo>
                <a:lnTo>
                  <a:pt x="6445186" y="0"/>
                </a:lnTo>
                <a:close/>
              </a:path>
            </a:pathLst>
          </a:cu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3895" tIns="36195" rIns="5041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buClrTx/>
              <a:buSzTx/>
              <a:buFontTx/>
            </a:pPr>
            <a:r>
              <a:rPr lang="en-US" altLang="zh-CN" sz="2000" b="1" dirty="0">
                <a:solidFill>
                  <a:srgbClr val="2E70CD"/>
                </a:solidFill>
                <a:latin typeface="Times New Roman" panose="02020603050405020304" charset="0"/>
                <a:ea typeface="微软雅黑" panose="020B0503020204020204" charset="-122"/>
                <a:cs typeface="Times New Roman" panose="02020603050405020304" charset="0"/>
                <a:sym typeface="+mn-ea"/>
              </a:rPr>
              <a:t>Outstanding Performance in New Energy Applications：</a:t>
            </a:r>
            <a:endParaRPr lang="en-US" altLang="zh-CN" sz="1800" b="1" dirty="0">
              <a:solidFill>
                <a:srgbClr val="2E70CD"/>
              </a:solidFill>
              <a:latin typeface="Times New Roman" panose="02020603050405020304" charset="0"/>
              <a:ea typeface="微软雅黑" panose="020B0503020204020204" charset="-122"/>
              <a:cs typeface="Times New Roman" panose="02020603050405020304" charset="0"/>
              <a:sym typeface="+mn-ea"/>
            </a:endParaRPr>
          </a:p>
          <a:p>
            <a:pPr lvl="0" indent="0" algn="l" fontAlgn="auto">
              <a:lnSpc>
                <a:spcPct val="130000"/>
              </a:lnSpc>
              <a:buClrTx/>
              <a:buSzTx/>
              <a:buFontTx/>
            </a:pPr>
            <a:r>
              <a:rPr lang="en-US" altLang="zh-CN" kern="0" dirty="0">
                <a:ln>
                  <a:noFill/>
                  <a:prstDash val="sysDot"/>
                </a:ln>
                <a:solidFill>
                  <a:srgbClr val="262626"/>
                </a:solidFill>
                <a:latin typeface="Times New Roman" panose="02020603050405020304" charset="0"/>
                <a:cs typeface="Times New Roman" panose="02020603050405020304" charset="0"/>
                <a:sym typeface="+mn-ea"/>
              </a:rPr>
              <a:t>With high temperature and corrosion resistance, it serves as an ideal material for sealing and insulation in new energy batteries, significantly enhancing the safety and lifespan of battery packs.</a:t>
            </a:r>
          </a:p>
        </p:txBody>
      </p:sp>
      <p:sp>
        <p:nvSpPr>
          <p:cNvPr id="34" name="任意多边形: 形状 26"/>
          <p:cNvSpPr/>
          <p:nvPr>
            <p:custDataLst>
              <p:tags r:id="rId5"/>
            </p:custDataLst>
          </p:nvPr>
        </p:nvSpPr>
        <p:spPr>
          <a:xfrm>
            <a:off x="664845" y="3303905"/>
            <a:ext cx="6715125" cy="1445260"/>
          </a:xfrm>
          <a:custGeom>
            <a:avLst/>
            <a:gdLst>
              <a:gd name="connsiteX0" fmla="*/ 6022277 w 6022276"/>
              <a:gd name="connsiteY0" fmla="*/ 0 h 1295304"/>
              <a:gd name="connsiteX1" fmla="*/ 5669470 w 6022276"/>
              <a:gd name="connsiteY1" fmla="*/ 1295305 h 1295304"/>
              <a:gd name="connsiteX2" fmla="*/ 0 w 6022276"/>
              <a:gd name="connsiteY2" fmla="*/ 1295305 h 1295304"/>
              <a:gd name="connsiteX3" fmla="*/ 0 w 6022276"/>
              <a:gd name="connsiteY3" fmla="*/ 0 h 1295304"/>
              <a:gd name="connsiteX4" fmla="*/ 6022277 w 6022276"/>
              <a:gd name="connsiteY4" fmla="*/ 0 h 129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2276" h="1295304">
                <a:moveTo>
                  <a:pt x="6022277" y="0"/>
                </a:moveTo>
                <a:lnTo>
                  <a:pt x="5669470" y="1295305"/>
                </a:lnTo>
                <a:lnTo>
                  <a:pt x="0" y="1295305"/>
                </a:lnTo>
                <a:lnTo>
                  <a:pt x="0" y="0"/>
                </a:lnTo>
                <a:lnTo>
                  <a:pt x="6022277" y="0"/>
                </a:lnTo>
                <a:close/>
              </a:path>
            </a:pathLst>
          </a:custGeom>
          <a:solidFill>
            <a:srgbClr val="FFFFFF"/>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3895" tIns="36195" rIns="5041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30000"/>
              </a:lnSpc>
              <a:buClrTx/>
              <a:buSzTx/>
              <a:buFontTx/>
            </a:pPr>
            <a:r>
              <a:rPr lang="en-US" altLang="zh-CN" b="1" dirty="0">
                <a:solidFill>
                  <a:srgbClr val="2E70CD"/>
                </a:solidFill>
                <a:latin typeface="Times New Roman" panose="02020603050405020304" charset="0"/>
                <a:ea typeface="微软雅黑" panose="020B0503020204020204" charset="-122"/>
                <a:cs typeface="Times New Roman" panose="02020603050405020304" charset="0"/>
                <a:sym typeface="+mn-ea"/>
              </a:rPr>
              <a:t>Reliable Protection for Photovoltaic Modules:</a:t>
            </a:r>
          </a:p>
          <a:p>
            <a:pPr lvl="0" algn="l">
              <a:lnSpc>
                <a:spcPct val="130000"/>
              </a:lnSpc>
              <a:buClrTx/>
              <a:buSzTx/>
              <a:buFontTx/>
            </a:pPr>
            <a:r>
              <a:rPr lang="en-US" altLang="zh-CN" sz="1800" kern="0" dirty="0">
                <a:ln>
                  <a:noFill/>
                  <a:prstDash val="sysDot"/>
                </a:ln>
                <a:solidFill>
                  <a:srgbClr val="262626"/>
                </a:solidFill>
                <a:latin typeface="Times New Roman" panose="02020603050405020304" charset="0"/>
                <a:cs typeface="Times New Roman" panose="02020603050405020304" charset="0"/>
                <a:sym typeface="+mn-ea"/>
              </a:rPr>
              <a:t>Provides encapsulation and frame sealing, effectively resisting UV exposure and extreme weather conditions to ensure long-term stable operation of the modules.</a:t>
            </a:r>
          </a:p>
        </p:txBody>
      </p:sp>
      <p:sp>
        <p:nvSpPr>
          <p:cNvPr id="35" name="任意多边形: 形状 27"/>
          <p:cNvSpPr/>
          <p:nvPr>
            <p:custDataLst>
              <p:tags r:id="rId6"/>
            </p:custDataLst>
          </p:nvPr>
        </p:nvSpPr>
        <p:spPr>
          <a:xfrm>
            <a:off x="664845" y="4906010"/>
            <a:ext cx="6280150" cy="1548130"/>
          </a:xfrm>
          <a:custGeom>
            <a:avLst/>
            <a:gdLst>
              <a:gd name="connsiteX0" fmla="*/ 5599367 w 5599366"/>
              <a:gd name="connsiteY0" fmla="*/ 0 h 1295304"/>
              <a:gd name="connsiteX1" fmla="*/ 5246561 w 5599366"/>
              <a:gd name="connsiteY1" fmla="*/ 1295305 h 1295304"/>
              <a:gd name="connsiteX2" fmla="*/ 0 w 5599366"/>
              <a:gd name="connsiteY2" fmla="*/ 1295305 h 1295304"/>
              <a:gd name="connsiteX3" fmla="*/ 0 w 5599366"/>
              <a:gd name="connsiteY3" fmla="*/ 0 h 1295304"/>
              <a:gd name="connsiteX4" fmla="*/ 5599367 w 5599366"/>
              <a:gd name="connsiteY4" fmla="*/ 0 h 129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366" h="1295304">
                <a:moveTo>
                  <a:pt x="5599367" y="0"/>
                </a:moveTo>
                <a:lnTo>
                  <a:pt x="5246561" y="1295305"/>
                </a:lnTo>
                <a:lnTo>
                  <a:pt x="0" y="1295305"/>
                </a:lnTo>
                <a:lnTo>
                  <a:pt x="0" y="0"/>
                </a:lnTo>
                <a:lnTo>
                  <a:pt x="5599367" y="0"/>
                </a:lnTo>
                <a:close/>
              </a:path>
            </a:pathLst>
          </a:custGeom>
          <a:solidFill>
            <a:srgbClr val="FFFFFF"/>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3895" tIns="36195" rIns="50419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30000"/>
              </a:lnSpc>
              <a:buClrTx/>
              <a:buSzTx/>
              <a:buFontTx/>
            </a:pPr>
            <a:r>
              <a:rPr lang="en-US" altLang="zh-CN" sz="2000" b="1" dirty="0">
                <a:solidFill>
                  <a:srgbClr val="2E70CD"/>
                </a:solidFill>
                <a:latin typeface="Times New Roman" panose="02020603050405020304" charset="0"/>
                <a:ea typeface="微软雅黑" panose="020B0503020204020204" charset="-122"/>
                <a:cs typeface="Times New Roman" panose="02020603050405020304" charset="0"/>
                <a:sym typeface="+mn-ea"/>
              </a:rPr>
              <a:t>Safety Assurance for Energy Storage Systems:</a:t>
            </a:r>
          </a:p>
          <a:p>
            <a:pPr lvl="0" algn="l">
              <a:lnSpc>
                <a:spcPct val="130000"/>
              </a:lnSpc>
              <a:buClrTx/>
              <a:buSzTx/>
              <a:buFontTx/>
            </a:pPr>
            <a:r>
              <a:rPr lang="en-US" altLang="zh-CN" sz="1800" kern="0" dirty="0">
                <a:ln>
                  <a:noFill/>
                  <a:prstDash val="sysDot"/>
                </a:ln>
                <a:solidFill>
                  <a:srgbClr val="262626"/>
                </a:solidFill>
                <a:latin typeface="Times New Roman" panose="02020603050405020304" charset="0"/>
                <a:cs typeface="Times New Roman" panose="02020603050405020304" charset="0"/>
                <a:sym typeface="+mn-ea"/>
              </a:rPr>
              <a:t>Offers excellent electrical insulation and chemical resistance, delivering efficient and reliable protection for energy storage systems.</a:t>
            </a:r>
          </a:p>
        </p:txBody>
      </p:sp>
      <p:sp>
        <p:nvSpPr>
          <p:cNvPr id="7" name="矩形 16"/>
          <p:cNvSpPr/>
          <p:nvPr>
            <p:custDataLst>
              <p:tags r:id="rId7"/>
            </p:custDataLst>
          </p:nvPr>
        </p:nvSpPr>
        <p:spPr>
          <a:xfrm>
            <a:off x="540567" y="2016173"/>
            <a:ext cx="687165" cy="68716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1" name="矩形 40"/>
          <p:cNvSpPr/>
          <p:nvPr>
            <p:custDataLst>
              <p:tags r:id="rId8"/>
            </p:custDataLst>
          </p:nvPr>
        </p:nvSpPr>
        <p:spPr>
          <a:xfrm>
            <a:off x="540567" y="3645809"/>
            <a:ext cx="687165" cy="6871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5" name="矩形 44"/>
          <p:cNvSpPr/>
          <p:nvPr>
            <p:custDataLst>
              <p:tags r:id="rId9"/>
            </p:custDataLst>
          </p:nvPr>
        </p:nvSpPr>
        <p:spPr>
          <a:xfrm>
            <a:off x="540567" y="5275445"/>
            <a:ext cx="687165" cy="68716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片 11" descr="343439383331313b343532303032373bbfcdbba7b5b5b0b8"/>
          <p:cNvPicPr>
            <a:picLocks noChangeAspect="1"/>
          </p:cNvPicPr>
          <p:nvPr>
            <p:custDataLst>
              <p:tags r:id="rId10"/>
            </p:custDataLst>
          </p:nvPr>
        </p:nvPicPr>
        <p:blipFill>
          <a:blip r:embed="rId13">
            <a:extLst>
              <a:ext uri="{96DAC541-7B7A-43D3-8B79-37D633B846F1}">
                <asvg:svgBlip xmlns:asvg="http://schemas.microsoft.com/office/drawing/2016/SVG/main" r:embed="rId14"/>
              </a:ext>
            </a:extLst>
          </a:blip>
          <a:stretch>
            <a:fillRect/>
          </a:stretch>
        </p:blipFill>
        <p:spPr>
          <a:xfrm>
            <a:off x="713311" y="5448824"/>
            <a:ext cx="342047" cy="342047"/>
          </a:xfrm>
          <a:prstGeom prst="rect">
            <a:avLst/>
          </a:prstGeom>
        </p:spPr>
      </p:pic>
      <p:sp>
        <p:nvSpPr>
          <p:cNvPr id="3" name="Text 0"/>
          <p:cNvSpPr/>
          <p:nvPr/>
        </p:nvSpPr>
        <p:spPr>
          <a:xfrm>
            <a:off x="327025" y="624205"/>
            <a:ext cx="6331585" cy="508000"/>
          </a:xfrm>
          <a:prstGeom prst="rect">
            <a:avLst/>
          </a:prstGeom>
          <a:noFill/>
        </p:spPr>
        <p:txBody>
          <a:bodyPr wrap="square" lIns="0" tIns="0" rIns="0" bIns="0" rtlCol="0" anchor="ctr"/>
          <a:lstStyle/>
          <a:p>
            <a:pPr>
              <a:lnSpc>
                <a:spcPct val="90000"/>
              </a:lnSpc>
            </a:pPr>
            <a:r>
              <a:rPr lang="en-US" altLang="zh-CN" sz="3600" b="1" dirty="0">
                <a:solidFill>
                  <a:srgbClr val="2E70CD"/>
                </a:solidFill>
                <a:latin typeface="Times New Roman" panose="02020603050405020304" charset="0"/>
                <a:ea typeface="微软雅黑" panose="020B0503020204020204" charset="-122"/>
                <a:cs typeface="Times New Roman" panose="02020603050405020304" charset="0"/>
                <a:sym typeface="+mn-ea"/>
              </a:rPr>
              <a:t>Broadening Application Areas</a:t>
            </a:r>
            <a:endParaRPr lang="en-US" altLang="zh-CN" sz="3600" b="1" dirty="0">
              <a:solidFill>
                <a:srgbClr val="2E70CD"/>
              </a:solidFill>
              <a:latin typeface="Times New Roman" panose="02020603050405020304" charset="0"/>
              <a:ea typeface="微软雅黑" panose="020B0503020204020204" charset="-122"/>
              <a:cs typeface="Times New Roman" panose="02020603050405020304" charset="0"/>
            </a:endParaRPr>
          </a:p>
          <a:p>
            <a:pPr>
              <a:lnSpc>
                <a:spcPct val="90000"/>
              </a:lnSpc>
            </a:pPr>
            <a:r>
              <a:rPr lang="en-US" sz="3600" b="1" dirty="0">
                <a:solidFill>
                  <a:srgbClr val="2E70CD"/>
                </a:solidFill>
                <a:latin typeface="微软雅黑" panose="020B0503020204020204" charset="-122"/>
                <a:ea typeface="微软雅黑" panose="020B0503020204020204" charset="-122"/>
                <a:cs typeface="Noto Sans SC" panose="020B0200000000000000" pitchFamily="34" charset="-120"/>
              </a:rPr>
              <a:t>                   ——</a:t>
            </a:r>
            <a:r>
              <a:rPr lang="en-US" altLang="zh-CN" sz="2400" b="1" dirty="0">
                <a:solidFill>
                  <a:srgbClr val="2E70CD"/>
                </a:solidFill>
                <a:latin typeface="Times New Roman" panose="02020603050405020304" charset="0"/>
                <a:ea typeface="微软雅黑" panose="020B0503020204020204" charset="-122"/>
                <a:cs typeface="Times New Roman" panose="02020603050405020304" charset="0"/>
              </a:rPr>
              <a:t>New Energy</a:t>
            </a:r>
          </a:p>
        </p:txBody>
      </p:sp>
      <p:pic>
        <p:nvPicPr>
          <p:cNvPr id="62519" name="稻壳儿小白白(http://dwz.cn/Wu2UP)"/>
          <p:cNvPicPr>
            <a:picLocks noChangeArrowheads="1"/>
          </p:cNvPicPr>
          <p:nvPr/>
        </p:nvPicPr>
        <p:blipFill>
          <a:blip r:embed="rId15"/>
          <a:srcRect/>
          <a:stretch>
            <a:fillRect/>
          </a:stretch>
        </p:blipFill>
        <p:spPr>
          <a:xfrm>
            <a:off x="701040" y="3772535"/>
            <a:ext cx="397510" cy="39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5" name="稻壳儿小白白(http://dwz.cn/Wu2UP)"/>
          <p:cNvPicPr>
            <a:picLocks noChangeArrowheads="1"/>
          </p:cNvPicPr>
          <p:nvPr/>
        </p:nvPicPr>
        <p:blipFill>
          <a:blip r:embed="rId16"/>
          <a:srcRect/>
          <a:stretch>
            <a:fillRect/>
          </a:stretch>
        </p:blipFill>
        <p:spPr>
          <a:xfrm>
            <a:off x="664750" y="2152206"/>
            <a:ext cx="4619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2"/>
            </p:custDataLst>
          </p:nvPr>
        </p:nvSpPr>
        <p:spPr>
          <a:xfrm>
            <a:off x="223520" y="621665"/>
            <a:ext cx="11390630" cy="6235700"/>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mn-ea"/>
              <a:sym typeface="+mn-lt"/>
            </a:endParaRPr>
          </a:p>
        </p:txBody>
      </p:sp>
      <p:cxnSp>
        <p:nvCxnSpPr>
          <p:cNvPr id="10" name="直接连接符 9"/>
          <p:cNvCxnSpPr/>
          <p:nvPr>
            <p:custDataLst>
              <p:tags r:id="rId3"/>
            </p:custDataLst>
          </p:nvPr>
        </p:nvCxnSpPr>
        <p:spPr>
          <a:xfrm>
            <a:off x="758952" y="128016"/>
            <a:ext cx="493776" cy="493776"/>
          </a:xfrm>
          <a:prstGeom prst="line">
            <a:avLst/>
          </a:prstGeom>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4"/>
            </p:custDataLst>
          </p:nvPr>
        </p:nvCxnSpPr>
        <p:spPr>
          <a:xfrm>
            <a:off x="578176" y="213163"/>
            <a:ext cx="493776" cy="493776"/>
          </a:xfrm>
          <a:prstGeom prst="line">
            <a:avLst/>
          </a:prstGeom>
        </p:spPr>
        <p:style>
          <a:lnRef idx="2">
            <a:schemeClr val="accent1"/>
          </a:lnRef>
          <a:fillRef idx="0">
            <a:srgbClr val="FFFFFF"/>
          </a:fillRef>
          <a:effectRef idx="0">
            <a:srgbClr val="FFFFFF"/>
          </a:effectRef>
          <a:fontRef idx="minor">
            <a:schemeClr val="tx1"/>
          </a:fontRef>
        </p:style>
      </p:cxnSp>
      <p:cxnSp>
        <p:nvCxnSpPr>
          <p:cNvPr id="12" name="直接连接符 11"/>
          <p:cNvCxnSpPr/>
          <p:nvPr>
            <p:custDataLst>
              <p:tags r:id="rId5"/>
            </p:custDataLst>
          </p:nvPr>
        </p:nvCxnSpPr>
        <p:spPr>
          <a:xfrm>
            <a:off x="11148420" y="6151063"/>
            <a:ext cx="493776" cy="493776"/>
          </a:xfrm>
          <a:prstGeom prst="line">
            <a:avLst/>
          </a:prstGeom>
        </p:spPr>
        <p:style>
          <a:lnRef idx="2">
            <a:schemeClr val="accent1"/>
          </a:lnRef>
          <a:fillRef idx="0">
            <a:srgbClr val="FFFFFF"/>
          </a:fillRef>
          <a:effectRef idx="0">
            <a:srgbClr val="FFFFFF"/>
          </a:effectRef>
          <a:fontRef idx="minor">
            <a:schemeClr val="tx1"/>
          </a:fontRef>
        </p:style>
      </p:cxnSp>
      <p:cxnSp>
        <p:nvCxnSpPr>
          <p:cNvPr id="13" name="直接连接符 12"/>
          <p:cNvCxnSpPr/>
          <p:nvPr>
            <p:custDataLst>
              <p:tags r:id="rId6"/>
            </p:custDataLst>
          </p:nvPr>
        </p:nvCxnSpPr>
        <p:spPr>
          <a:xfrm>
            <a:off x="10967644" y="6236210"/>
            <a:ext cx="493776" cy="493776"/>
          </a:xfrm>
          <a:prstGeom prst="line">
            <a:avLst/>
          </a:prstGeom>
        </p:spPr>
        <p:style>
          <a:lnRef idx="2">
            <a:schemeClr val="accent1"/>
          </a:lnRef>
          <a:fillRef idx="0">
            <a:srgbClr val="FFFFFF"/>
          </a:fillRef>
          <a:effectRef idx="0">
            <a:srgbClr val="FFFFFF"/>
          </a:effectRef>
          <a:fontRef idx="minor">
            <a:schemeClr val="tx1"/>
          </a:fontRef>
        </p:style>
      </p:cxnSp>
      <p:graphicFrame>
        <p:nvGraphicFramePr>
          <p:cNvPr id="3" name="表格 2"/>
          <p:cNvGraphicFramePr/>
          <p:nvPr>
            <p:custDataLst>
              <p:tags r:id="rId7"/>
            </p:custDataLst>
          </p:nvPr>
        </p:nvGraphicFramePr>
        <p:xfrm>
          <a:off x="578485" y="1483217"/>
          <a:ext cx="10718800" cy="5121720"/>
        </p:xfrm>
        <a:graphic>
          <a:graphicData uri="http://schemas.openxmlformats.org/drawingml/2006/table">
            <a:tbl>
              <a:tblPr/>
              <a:tblGrid>
                <a:gridCol w="2419985">
                  <a:extLst>
                    <a:ext uri="{9D8B030D-6E8A-4147-A177-3AD203B41FA5}">
                      <a16:colId xmlns:a16="http://schemas.microsoft.com/office/drawing/2014/main" val="20000"/>
                    </a:ext>
                  </a:extLst>
                </a:gridCol>
                <a:gridCol w="4455160">
                  <a:extLst>
                    <a:ext uri="{9D8B030D-6E8A-4147-A177-3AD203B41FA5}">
                      <a16:colId xmlns:a16="http://schemas.microsoft.com/office/drawing/2014/main" val="20001"/>
                    </a:ext>
                  </a:extLst>
                </a:gridCol>
                <a:gridCol w="3843655">
                  <a:extLst>
                    <a:ext uri="{9D8B030D-6E8A-4147-A177-3AD203B41FA5}">
                      <a16:colId xmlns:a16="http://schemas.microsoft.com/office/drawing/2014/main" val="20002"/>
                    </a:ext>
                  </a:extLst>
                </a:gridCol>
              </a:tblGrid>
              <a:tr h="705485">
                <a:tc>
                  <a:txBody>
                    <a:bodyPr/>
                    <a:lstStyle/>
                    <a:p>
                      <a:pPr algn="ctr">
                        <a:lnSpc>
                          <a:spcPct val="120000"/>
                        </a:lnSpc>
                        <a:spcBef>
                          <a:spcPts val="0"/>
                        </a:spcBef>
                        <a:spcAft>
                          <a:spcPts val="0"/>
                        </a:spcAft>
                      </a:pPr>
                      <a:r>
                        <a:rPr lang="en-US" altLang="zh-CN" sz="2400" b="1" i="0" dirty="0">
                          <a:solidFill>
                            <a:srgbClr val="FFFFFF"/>
                          </a:solidFill>
                          <a:latin typeface="Times New Roman" panose="02020603050405020304" charset="0"/>
                          <a:ea typeface="微软雅黑" panose="020B0503020204020204" charset="-122"/>
                          <a:cs typeface="Times New Roman" panose="02020603050405020304" charset="0"/>
                        </a:rPr>
                        <a:t>Material</a:t>
                      </a:r>
                    </a:p>
                  </a:txBody>
                  <a:tcPr marL="215900" marR="215900" marT="133350" marB="133350" anchor="ctr">
                    <a:lnL>
                      <a:noFill/>
                    </a:lnL>
                    <a:lnR w="19050">
                      <a:solidFill>
                        <a:srgbClr val="FFFFFF"/>
                      </a:solidFill>
                      <a:prstDash val="solid"/>
                    </a:lnR>
                    <a:lnT>
                      <a:noFill/>
                    </a:lnT>
                    <a:lnB>
                      <a:noFill/>
                    </a:lnB>
                    <a:solidFill>
                      <a:srgbClr val="404040"/>
                    </a:solidFill>
                  </a:tcPr>
                </a:tc>
                <a:tc>
                  <a:txBody>
                    <a:bodyPr/>
                    <a:lstStyle/>
                    <a:p>
                      <a:pPr algn="ctr">
                        <a:lnSpc>
                          <a:spcPct val="120000"/>
                        </a:lnSpc>
                        <a:spcBef>
                          <a:spcPts val="0"/>
                        </a:spcBef>
                        <a:spcAft>
                          <a:spcPts val="0"/>
                        </a:spcAft>
                      </a:pPr>
                      <a:r>
                        <a:rPr lang="en-US" altLang="zh-CN" sz="2400" b="1" i="0" dirty="0">
                          <a:solidFill>
                            <a:srgbClr val="FFFFFF"/>
                          </a:solidFill>
                          <a:latin typeface="Times New Roman" panose="02020603050405020304" charset="0"/>
                          <a:ea typeface="微软雅黑" panose="020B0503020204020204" charset="-122"/>
                          <a:cs typeface="Times New Roman" panose="02020603050405020304" charset="0"/>
                        </a:rPr>
                        <a:t>Advantage</a:t>
                      </a:r>
                    </a:p>
                  </a:txBody>
                  <a:tcPr marL="215900" marR="215900" marT="133350" marB="133350" anchor="ctr">
                    <a:lnL w="19050">
                      <a:solidFill>
                        <a:srgbClr val="FFFFFF"/>
                      </a:solidFill>
                      <a:prstDash val="solid"/>
                    </a:lnL>
                    <a:lnR w="19050">
                      <a:solidFill>
                        <a:srgbClr val="FFFFFF"/>
                      </a:solidFill>
                      <a:prstDash val="solid"/>
                    </a:lnR>
                    <a:lnT>
                      <a:noFill/>
                    </a:lnT>
                    <a:lnB>
                      <a:noFill/>
                    </a:lnB>
                    <a:solidFill>
                      <a:srgbClr val="E34D4D"/>
                    </a:solidFill>
                  </a:tcPr>
                </a:tc>
                <a:tc>
                  <a:txBody>
                    <a:bodyPr/>
                    <a:lstStyle/>
                    <a:p>
                      <a:pPr algn="ctr">
                        <a:lnSpc>
                          <a:spcPct val="120000"/>
                        </a:lnSpc>
                        <a:spcBef>
                          <a:spcPts val="0"/>
                        </a:spcBef>
                        <a:spcAft>
                          <a:spcPts val="0"/>
                        </a:spcAft>
                      </a:pPr>
                      <a:r>
                        <a:rPr lang="en-US" altLang="zh-CN" sz="2400" b="1" i="0" dirty="0">
                          <a:solidFill>
                            <a:srgbClr val="FFFFFF"/>
                          </a:solidFill>
                          <a:latin typeface="Times New Roman" panose="02020603050405020304" charset="0"/>
                          <a:ea typeface="微软雅黑" panose="020B0503020204020204" charset="-122"/>
                          <a:cs typeface="Times New Roman" panose="02020603050405020304" charset="0"/>
                        </a:rPr>
                        <a:t>Limitation</a:t>
                      </a:r>
                    </a:p>
                  </a:txBody>
                  <a:tcPr marL="215900" marR="215900" marT="133350" marB="133350" anchor="ctr">
                    <a:lnL w="19050">
                      <a:solidFill>
                        <a:srgbClr val="FFFFFF"/>
                      </a:solidFill>
                      <a:prstDash val="solid"/>
                    </a:lnL>
                    <a:lnR>
                      <a:noFill/>
                    </a:lnR>
                    <a:lnT>
                      <a:noFill/>
                    </a:lnT>
                    <a:lnB>
                      <a:noFill/>
                    </a:lnB>
                    <a:solidFill>
                      <a:srgbClr val="E34D4D"/>
                    </a:solidFill>
                  </a:tcPr>
                </a:tc>
                <a:extLst>
                  <a:ext uri="{0D108BD9-81ED-4DB2-BD59-A6C34878D82A}">
                    <a16:rowId xmlns:a16="http://schemas.microsoft.com/office/drawing/2014/main" val="10000"/>
                  </a:ext>
                </a:extLst>
              </a:tr>
              <a:tr h="1148080">
                <a:tc>
                  <a:txBody>
                    <a:bodyPr/>
                    <a:lstStyle/>
                    <a:p>
                      <a:pPr algn="ctr">
                        <a:lnSpc>
                          <a:spcPct val="120000"/>
                        </a:lnSpc>
                        <a:spcBef>
                          <a:spcPts val="0"/>
                        </a:spcBef>
                        <a:spcAft>
                          <a:spcPts val="0"/>
                        </a:spcAft>
                      </a:pPr>
                      <a:r>
                        <a:rPr lang="en-US" altLang="zh-CN" sz="2000" b="1" i="0" spc="130" dirty="0">
                          <a:solidFill>
                            <a:srgbClr val="404040"/>
                          </a:solidFill>
                          <a:latin typeface="Times New Roman" panose="02020603050405020304" charset="0"/>
                          <a:ea typeface="微软雅黑" panose="020B0503020204020204" charset="-122"/>
                          <a:cs typeface="Times New Roman" panose="02020603050405020304" charset="0"/>
                        </a:rPr>
                        <a:t>Fluorosilicone Rubber (FVMQ)</a:t>
                      </a:r>
                    </a:p>
                  </a:txBody>
                  <a:tcPr marL="215900" marR="215900" marT="133350" marB="133350" anchor="ctr">
                    <a:lnL>
                      <a:noFill/>
                    </a:lnL>
                    <a:lnR w="19050">
                      <a:solidFill>
                        <a:srgbClr val="FFFFFF"/>
                      </a:solidFill>
                      <a:prstDash val="solid"/>
                    </a:lnR>
                    <a:lnT>
                      <a:noFill/>
                    </a:lnT>
                    <a:lnB>
                      <a:noFill/>
                    </a:lnB>
                    <a:solidFill>
                      <a:srgbClr val="FFFFFF"/>
                    </a:solidFill>
                  </a:tcPr>
                </a:tc>
                <a:tc>
                  <a:txBody>
                    <a:bodyPr/>
                    <a:lstStyle/>
                    <a:p>
                      <a:pPr algn="l">
                        <a:lnSpc>
                          <a:spcPct val="120000"/>
                        </a:lnSpc>
                        <a:spcBef>
                          <a:spcPts val="0"/>
                        </a:spcBef>
                        <a:spcAft>
                          <a:spcPts val="0"/>
                        </a:spcAft>
                      </a:pP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Excellent oil resistance across a wide temperature range;</a:t>
                      </a:r>
                      <a:r>
                        <a:rPr lang="zh-CN" altLang="en-US" sz="1800" b="1" i="0" spc="130" dirty="0">
                          <a:solidFill>
                            <a:srgbClr val="404040"/>
                          </a:solidFill>
                          <a:latin typeface="Times New Roman" panose="02020603050405020304" charset="0"/>
                          <a:ea typeface="微软雅黑" panose="020B0503020204020204" charset="-122"/>
                          <a:cs typeface="Times New Roman" panose="02020603050405020304" charset="0"/>
                        </a:rPr>
                        <a:t> </a:t>
                      </a: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well‑balanced overall properties</a:t>
                      </a:r>
                    </a:p>
                  </a:txBody>
                  <a:tcPr marL="215900" marR="215900" marT="133350" marB="13335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lnSpc>
                          <a:spcPct val="120000"/>
                        </a:lnSpc>
                        <a:spcBef>
                          <a:spcPts val="0"/>
                        </a:spcBef>
                        <a:spcAft>
                          <a:spcPts val="0"/>
                        </a:spcAft>
                      </a:pP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Higher cost; lower tensile strength compared to fluororubber</a:t>
                      </a:r>
                    </a:p>
                  </a:txBody>
                  <a:tcPr marL="215900" marR="215900" marT="133350" marB="13335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1"/>
                  </a:ext>
                </a:extLst>
              </a:tr>
              <a:tr h="820420">
                <a:tc>
                  <a:txBody>
                    <a:bodyPr/>
                    <a:lstStyle/>
                    <a:p>
                      <a:pPr algn="ctr">
                        <a:lnSpc>
                          <a:spcPct val="120000"/>
                        </a:lnSpc>
                        <a:spcBef>
                          <a:spcPts val="0"/>
                        </a:spcBef>
                        <a:spcAft>
                          <a:spcPts val="0"/>
                        </a:spcAft>
                      </a:pPr>
                      <a:r>
                        <a:rPr lang="en-US" altLang="zh-CN" sz="2000" b="1" i="0" spc="130" dirty="0">
                          <a:solidFill>
                            <a:srgbClr val="404040"/>
                          </a:solidFill>
                          <a:latin typeface="Times New Roman" panose="02020603050405020304" charset="0"/>
                          <a:ea typeface="微软雅黑" panose="020B0503020204020204" charset="-122"/>
                          <a:cs typeface="Times New Roman" panose="02020603050405020304" charset="0"/>
                        </a:rPr>
                        <a:t>Fluorocarbon Rubber (FKM)</a:t>
                      </a:r>
                    </a:p>
                  </a:txBody>
                  <a:tcPr marL="215900" marR="215900" marT="133350" marB="133350" anchor="ctr">
                    <a:lnL>
                      <a:noFill/>
                    </a:lnL>
                    <a:lnR w="19050">
                      <a:solidFill>
                        <a:srgbClr val="FFFFFF"/>
                      </a:solidFill>
                      <a:prstDash val="solid"/>
                    </a:lnR>
                    <a:lnT>
                      <a:noFill/>
                    </a:lnT>
                    <a:lnB>
                      <a:noFill/>
                    </a:lnB>
                    <a:solidFill>
                      <a:srgbClr val="F2F2F2"/>
                    </a:solidFill>
                  </a:tcPr>
                </a:tc>
                <a:tc>
                  <a:txBody>
                    <a:bodyPr/>
                    <a:lstStyle/>
                    <a:p>
                      <a:pPr algn="l">
                        <a:lnSpc>
                          <a:spcPct val="120000"/>
                        </a:lnSpc>
                        <a:spcBef>
                          <a:spcPts val="0"/>
                        </a:spcBef>
                        <a:spcAft>
                          <a:spcPts val="0"/>
                        </a:spcAft>
                      </a:pP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Excellent oil resistance and high strength</a:t>
                      </a:r>
                    </a:p>
                  </a:txBody>
                  <a:tcPr marL="215900" marR="215900" marT="133350" marB="13335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algn="ctr">
                        <a:lnSpc>
                          <a:spcPct val="120000"/>
                        </a:lnSpc>
                        <a:spcBef>
                          <a:spcPts val="0"/>
                        </a:spcBef>
                        <a:spcAft>
                          <a:spcPts val="0"/>
                        </a:spcAft>
                      </a:pP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Poor low-temperature performance (prone to embrittlement above –30 </a:t>
                      </a:r>
                      <a:r>
                        <a:rPr lang="en-US" altLang="en-US" sz="1800" b="1" i="0" spc="130" dirty="0">
                          <a:solidFill>
                            <a:srgbClr val="404040"/>
                          </a:solidFill>
                          <a:latin typeface="Times New Roman" panose="02020603050405020304" charset="0"/>
                          <a:ea typeface="微软雅黑" panose="020B0503020204020204" charset="-122"/>
                          <a:cs typeface="Times New Roman" panose="02020603050405020304" charset="0"/>
                        </a:rPr>
                        <a:t>°</a:t>
                      </a: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C)</a:t>
                      </a:r>
                    </a:p>
                  </a:txBody>
                  <a:tcPr marL="215900" marR="215900" marT="133350" marB="133350" anchor="ctr">
                    <a:lnL w="19050">
                      <a:solidFill>
                        <a:srgbClr val="FFFFFF"/>
                      </a:solidFill>
                      <a:prstDash val="solid"/>
                    </a:lnL>
                    <a:lnR>
                      <a:noFill/>
                    </a:lnR>
                    <a:lnT>
                      <a:noFill/>
                    </a:lnT>
                    <a:lnB>
                      <a:noFill/>
                    </a:lnB>
                    <a:solidFill>
                      <a:srgbClr val="F2F2F2"/>
                    </a:solidFill>
                  </a:tcPr>
                </a:tc>
                <a:extLst>
                  <a:ext uri="{0D108BD9-81ED-4DB2-BD59-A6C34878D82A}">
                    <a16:rowId xmlns:a16="http://schemas.microsoft.com/office/drawing/2014/main" val="10002"/>
                  </a:ext>
                </a:extLst>
              </a:tr>
              <a:tr h="833120">
                <a:tc>
                  <a:txBody>
                    <a:bodyPr/>
                    <a:lstStyle/>
                    <a:p>
                      <a:pPr algn="ctr">
                        <a:lnSpc>
                          <a:spcPct val="120000"/>
                        </a:lnSpc>
                        <a:spcBef>
                          <a:spcPts val="0"/>
                        </a:spcBef>
                        <a:spcAft>
                          <a:spcPts val="0"/>
                        </a:spcAft>
                      </a:pPr>
                      <a:r>
                        <a:rPr lang="en-US" altLang="zh-CN" sz="2000" b="1" i="0" spc="130" dirty="0">
                          <a:solidFill>
                            <a:srgbClr val="404040"/>
                          </a:solidFill>
                          <a:latin typeface="Times New Roman" panose="02020603050405020304" charset="0"/>
                          <a:ea typeface="微软雅黑" panose="020B0503020204020204" charset="-122"/>
                          <a:cs typeface="Times New Roman" panose="02020603050405020304" charset="0"/>
                        </a:rPr>
                        <a:t>Silicone Rubber (VMQ)</a:t>
                      </a:r>
                    </a:p>
                  </a:txBody>
                  <a:tcPr marL="215900" marR="215900" marT="133350" marB="133350" anchor="ctr">
                    <a:lnL>
                      <a:noFill/>
                    </a:lnL>
                    <a:lnR w="19050">
                      <a:solidFill>
                        <a:srgbClr val="FFFFFF"/>
                      </a:solidFill>
                      <a:prstDash val="solid"/>
                    </a:lnR>
                    <a:lnT>
                      <a:noFill/>
                    </a:lnT>
                    <a:lnB>
                      <a:noFill/>
                    </a:lnB>
                    <a:solidFill>
                      <a:srgbClr val="FFFFFF"/>
                    </a:solidFill>
                  </a:tcPr>
                </a:tc>
                <a:tc>
                  <a:txBody>
                    <a:bodyPr/>
                    <a:lstStyle/>
                    <a:p>
                      <a:pPr algn="l">
                        <a:lnSpc>
                          <a:spcPct val="120000"/>
                        </a:lnSpc>
                        <a:spcBef>
                          <a:spcPts val="0"/>
                        </a:spcBef>
                        <a:spcAft>
                          <a:spcPts val="0"/>
                        </a:spcAft>
                      </a:pP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High-temperature resistance (up to 300 </a:t>
                      </a:r>
                      <a:r>
                        <a:rPr lang="en-US" altLang="en-US" sz="1800" b="1" i="0" spc="130" dirty="0">
                          <a:solidFill>
                            <a:srgbClr val="404040"/>
                          </a:solidFill>
                          <a:latin typeface="Times New Roman" panose="02020603050405020304" charset="0"/>
                          <a:ea typeface="微软雅黑" panose="020B0503020204020204" charset="-122"/>
                          <a:cs typeface="Times New Roman" panose="02020603050405020304" charset="0"/>
                        </a:rPr>
                        <a:t>℃</a:t>
                      </a: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 good flexibility</a:t>
                      </a:r>
                    </a:p>
                  </a:txBody>
                  <a:tcPr marL="215900" marR="215900" marT="133350" marB="13335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algn="ctr">
                        <a:lnSpc>
                          <a:spcPct val="120000"/>
                        </a:lnSpc>
                        <a:spcBef>
                          <a:spcPts val="0"/>
                        </a:spcBef>
                        <a:spcAft>
                          <a:spcPts val="0"/>
                        </a:spcAft>
                      </a:pPr>
                      <a:r>
                        <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rPr>
                        <a:t>Poor oil resistance, susceptible to swelling in oils</a:t>
                      </a:r>
                    </a:p>
                  </a:txBody>
                  <a:tcPr marL="215900" marR="215900" marT="133350" marB="133350" anchor="ctr">
                    <a:lnL w="19050">
                      <a:solidFill>
                        <a:srgbClr val="FFFFFF"/>
                      </a:solidFill>
                      <a:prstDash val="solid"/>
                    </a:lnL>
                    <a:lnR>
                      <a:noFill/>
                    </a:lnR>
                    <a:lnT>
                      <a:noFill/>
                    </a:lnT>
                    <a:lnB>
                      <a:noFill/>
                    </a:lnB>
                    <a:solidFill>
                      <a:srgbClr val="FFFFFF"/>
                    </a:solidFill>
                  </a:tcPr>
                </a:tc>
                <a:extLst>
                  <a:ext uri="{0D108BD9-81ED-4DB2-BD59-A6C34878D82A}">
                    <a16:rowId xmlns:a16="http://schemas.microsoft.com/office/drawing/2014/main" val="10003"/>
                  </a:ext>
                </a:extLst>
              </a:tr>
              <a:tr h="998220">
                <a:tc>
                  <a:txBody>
                    <a:bodyPr/>
                    <a:lstStyle/>
                    <a:p>
                      <a:pPr algn="ctr">
                        <a:lnSpc>
                          <a:spcPct val="120000"/>
                        </a:lnSpc>
                        <a:spcBef>
                          <a:spcPts val="0"/>
                        </a:spcBef>
                        <a:spcAft>
                          <a:spcPts val="0"/>
                        </a:spcAft>
                      </a:pPr>
                      <a:r>
                        <a:rPr lang="en-US" altLang="zh-CN" sz="2000" b="1" i="0" spc="130" dirty="0">
                          <a:solidFill>
                            <a:srgbClr val="404040"/>
                          </a:solidFill>
                          <a:latin typeface="Times New Roman" panose="02020603050405020304" charset="0"/>
                          <a:ea typeface="微软雅黑" panose="020B0503020204020204" charset="-122"/>
                          <a:cs typeface="Times New Roman" panose="02020603050405020304" charset="0"/>
                        </a:rPr>
                        <a:t>Acrylate Rubber</a:t>
                      </a:r>
                      <a:r>
                        <a:rPr lang="zh-CN" altLang="en-US" sz="2000" b="1" i="0" spc="130" dirty="0">
                          <a:solidFill>
                            <a:srgbClr val="404040"/>
                          </a:solidFill>
                          <a:latin typeface="Times New Roman" panose="02020603050405020304" charset="0"/>
                          <a:ea typeface="微软雅黑" panose="020B0503020204020204" charset="-122"/>
                          <a:cs typeface="Times New Roman" panose="02020603050405020304" charset="0"/>
                        </a:rPr>
                        <a:t>（</a:t>
                      </a:r>
                      <a:r>
                        <a:rPr lang="en-US" altLang="zh-CN" sz="2000" b="1" i="0" spc="130" dirty="0">
                          <a:solidFill>
                            <a:srgbClr val="404040"/>
                          </a:solidFill>
                          <a:latin typeface="Times New Roman" panose="02020603050405020304" charset="0"/>
                          <a:ea typeface="微软雅黑" panose="020B0503020204020204" charset="-122"/>
                          <a:cs typeface="Times New Roman" panose="02020603050405020304" charset="0"/>
                        </a:rPr>
                        <a:t>ACM</a:t>
                      </a:r>
                      <a:r>
                        <a:rPr lang="zh-CN" altLang="en-US" sz="2000" b="1" i="0" spc="130" dirty="0">
                          <a:solidFill>
                            <a:srgbClr val="404040"/>
                          </a:solidFill>
                          <a:latin typeface="Times New Roman" panose="02020603050405020304" charset="0"/>
                          <a:ea typeface="微软雅黑" panose="020B0503020204020204" charset="-122"/>
                          <a:cs typeface="Times New Roman" panose="02020603050405020304" charset="0"/>
                        </a:rPr>
                        <a:t>）</a:t>
                      </a:r>
                    </a:p>
                  </a:txBody>
                  <a:tcPr marL="215900" marR="215900" marT="133350" marB="133350" anchor="ctr">
                    <a:lnL>
                      <a:noFill/>
                    </a:lnL>
                    <a:lnR w="19050">
                      <a:solidFill>
                        <a:srgbClr val="FFFFFF"/>
                      </a:solidFill>
                      <a:prstDash val="solid"/>
                    </a:lnR>
                    <a:lnT>
                      <a:noFill/>
                    </a:lnT>
                    <a:lnB w="19050">
                      <a:solidFill>
                        <a:srgbClr val="E34D4D"/>
                      </a:solidFill>
                      <a:prstDash val="solid"/>
                    </a:lnB>
                    <a:solidFill>
                      <a:srgbClr val="F2F2F2"/>
                    </a:solidFill>
                  </a:tcPr>
                </a:tc>
                <a:tc>
                  <a:txBody>
                    <a:bodyPr/>
                    <a:lstStyle/>
                    <a:p>
                      <a:pPr algn="l">
                        <a:lnSpc>
                          <a:spcPct val="120000"/>
                        </a:lnSpc>
                        <a:spcBef>
                          <a:spcPts val="0"/>
                        </a:spcBef>
                        <a:spcAft>
                          <a:spcPts val="0"/>
                        </a:spcAft>
                      </a:pPr>
                      <a:r>
                        <a:rPr lang="en-US" altLang="zh-CN" sz="1800" b="1" spc="130">
                          <a:solidFill>
                            <a:srgbClr val="404040"/>
                          </a:solidFill>
                          <a:latin typeface="Times New Roman" panose="02020603050405020304" charset="0"/>
                          <a:ea typeface="微软雅黑" panose="020B0503020204020204" charset="-122"/>
                          <a:cs typeface="Times New Roman" panose="02020603050405020304" charset="0"/>
                          <a:sym typeface="+mn-ea"/>
                        </a:rPr>
                        <a:t>Excellent oil resistance</a:t>
                      </a:r>
                      <a:endParaRPr lang="en-US" altLang="zh-CN" sz="1800" b="1" i="0" spc="130">
                        <a:solidFill>
                          <a:srgbClr val="404040"/>
                        </a:solidFill>
                        <a:latin typeface="Times New Roman" panose="02020603050405020304" charset="0"/>
                        <a:ea typeface="微软雅黑" panose="020B0503020204020204" charset="-122"/>
                        <a:cs typeface="Times New Roman" panose="02020603050405020304" charset="0"/>
                        <a:sym typeface="+mn-ea"/>
                      </a:endParaRPr>
                    </a:p>
                  </a:txBody>
                  <a:tcPr marL="215900" marR="215900" marT="133350" marB="133350" anchor="ctr">
                    <a:lnL w="19050">
                      <a:solidFill>
                        <a:srgbClr val="FFFFFF"/>
                      </a:solidFill>
                      <a:prstDash val="solid"/>
                    </a:lnL>
                    <a:lnR w="19050">
                      <a:solidFill>
                        <a:srgbClr val="FFFFFF"/>
                      </a:solidFill>
                      <a:prstDash val="solid"/>
                    </a:lnR>
                    <a:lnT>
                      <a:noFill/>
                    </a:lnT>
                    <a:lnB w="19050">
                      <a:solidFill>
                        <a:srgbClr val="E34D4D"/>
                      </a:solidFill>
                      <a:prstDash val="solid"/>
                    </a:lnB>
                    <a:solidFill>
                      <a:srgbClr val="F2F2F2"/>
                    </a:solidFill>
                  </a:tcPr>
                </a:tc>
                <a:tc>
                  <a:txBody>
                    <a:bodyPr/>
                    <a:lstStyle/>
                    <a:p>
                      <a:pPr algn="ctr">
                        <a:lnSpc>
                          <a:spcPct val="120000"/>
                        </a:lnSpc>
                        <a:spcBef>
                          <a:spcPts val="0"/>
                        </a:spcBef>
                        <a:spcAft>
                          <a:spcPts val="0"/>
                        </a:spcAft>
                      </a:pPr>
                      <a:r>
                        <a:rPr lang="en-US" altLang="zh-CN" sz="1800" b="1" spc="130" dirty="0">
                          <a:solidFill>
                            <a:srgbClr val="404040"/>
                          </a:solidFill>
                          <a:latin typeface="Times New Roman" panose="02020603050405020304" charset="0"/>
                          <a:ea typeface="微软雅黑" panose="020B0503020204020204" charset="-122"/>
                          <a:cs typeface="Times New Roman" panose="02020603050405020304" charset="0"/>
                          <a:sym typeface="+mn-ea"/>
                        </a:rPr>
                        <a:t>Inferior low‑temperature performance </a:t>
                      </a:r>
                      <a:endParaRPr lang="en-US" altLang="zh-CN" sz="1800" b="1" i="0" spc="130" dirty="0">
                        <a:solidFill>
                          <a:srgbClr val="404040"/>
                        </a:solidFill>
                        <a:latin typeface="Times New Roman" panose="02020603050405020304" charset="0"/>
                        <a:ea typeface="微软雅黑" panose="020B0503020204020204" charset="-122"/>
                        <a:cs typeface="Times New Roman" panose="02020603050405020304" charset="0"/>
                        <a:sym typeface="+mn-ea"/>
                      </a:endParaRPr>
                    </a:p>
                  </a:txBody>
                  <a:tcPr marL="215900" marR="215900" marT="133350" marB="133350" anchor="ctr">
                    <a:lnL w="19050">
                      <a:solidFill>
                        <a:srgbClr val="FFFFFF"/>
                      </a:solidFill>
                      <a:prstDash val="solid"/>
                    </a:lnL>
                    <a:lnR>
                      <a:noFill/>
                    </a:lnR>
                    <a:lnT>
                      <a:noFill/>
                    </a:lnT>
                    <a:lnB w="19050">
                      <a:solidFill>
                        <a:srgbClr val="E34D4D"/>
                      </a:solidFill>
                      <a:prstDash val="solid"/>
                    </a:lnB>
                    <a:solidFill>
                      <a:srgbClr val="F2F2F2"/>
                    </a:solidFill>
                  </a:tcPr>
                </a:tc>
                <a:extLst>
                  <a:ext uri="{0D108BD9-81ED-4DB2-BD59-A6C34878D82A}">
                    <a16:rowId xmlns:a16="http://schemas.microsoft.com/office/drawing/2014/main" val="10004"/>
                  </a:ext>
                </a:extLst>
              </a:tr>
            </a:tbl>
          </a:graphicData>
        </a:graphic>
      </p:graphicFrame>
      <p:sp>
        <p:nvSpPr>
          <p:cNvPr id="17" name="标题 16"/>
          <p:cNvSpPr>
            <a:spLocks noGrp="1"/>
          </p:cNvSpPr>
          <p:nvPr>
            <p:ph type="title"/>
            <p:custDataLst>
              <p:tags r:id="rId8"/>
            </p:custDataLst>
          </p:nvPr>
        </p:nvSpPr>
        <p:spPr>
          <a:xfrm>
            <a:off x="1846580" y="621665"/>
            <a:ext cx="9040495" cy="951230"/>
          </a:xfrm>
        </p:spPr>
        <p:txBody>
          <a:bodyPr>
            <a:normAutofit/>
          </a:bodyPr>
          <a:lstStyle/>
          <a:p>
            <a:pPr algn="ctr"/>
            <a:r>
              <a:rPr lang="en-US" altLang="zh-CN" sz="2800" b="1" dirty="0">
                <a:solidFill>
                  <a:srgbClr val="2E70CD"/>
                </a:solidFill>
                <a:latin typeface="Times New Roman" panose="02020603050405020304" charset="0"/>
                <a:ea typeface="微软雅黑" panose="020B0503020204020204" charset="-122"/>
                <a:cs typeface="Times New Roman" panose="02020603050405020304" charset="0"/>
              </a:rPr>
              <a:t>Performance Comparison Between Fluorosilicone Rubber and Other Rubbers</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2" name="图形 914"/>
          <p:cNvGrpSpPr/>
          <p:nvPr/>
        </p:nvGrpSpPr>
        <p:grpSpPr>
          <a:xfrm>
            <a:off x="290109" y="6057900"/>
            <a:ext cx="161925" cy="423862"/>
            <a:chOff x="2893218" y="277812"/>
            <a:chExt cx="161925" cy="423862"/>
          </a:xfrm>
          <a:solidFill>
            <a:srgbClr val="5A595C"/>
          </a:solidFill>
        </p:grpSpPr>
        <p:sp>
          <p:nvSpPr>
            <p:cNvPr id="933" name="任意多边形: 形状 932"/>
            <p:cNvSpPr/>
            <p:nvPr/>
          </p:nvSpPr>
          <p:spPr>
            <a:xfrm>
              <a:off x="3002756" y="27781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4" name="任意多边形: 形状 933"/>
            <p:cNvSpPr/>
            <p:nvPr/>
          </p:nvSpPr>
          <p:spPr>
            <a:xfrm>
              <a:off x="3002756" y="358775"/>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5" name="任意多边形: 形状 934"/>
            <p:cNvSpPr/>
            <p:nvPr/>
          </p:nvSpPr>
          <p:spPr>
            <a:xfrm>
              <a:off x="3002756" y="438943"/>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6" name="任意多边形: 形状 935"/>
            <p:cNvSpPr/>
            <p:nvPr/>
          </p:nvSpPr>
          <p:spPr>
            <a:xfrm>
              <a:off x="3002756" y="519906"/>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7" y="52388"/>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7" name="任意多边形: 形状 936"/>
            <p:cNvSpPr/>
            <p:nvPr/>
          </p:nvSpPr>
          <p:spPr>
            <a:xfrm>
              <a:off x="3002756" y="600075"/>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7" y="52388"/>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8" name="任意多边形: 形状 937"/>
            <p:cNvSpPr/>
            <p:nvPr/>
          </p:nvSpPr>
          <p:spPr>
            <a:xfrm>
              <a:off x="2893218" y="327025"/>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9" name="任意多边形: 形状 938"/>
            <p:cNvSpPr/>
            <p:nvPr/>
          </p:nvSpPr>
          <p:spPr>
            <a:xfrm>
              <a:off x="2893218" y="407193"/>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0" name="任意多边形: 形状 939"/>
            <p:cNvSpPr/>
            <p:nvPr/>
          </p:nvSpPr>
          <p:spPr>
            <a:xfrm>
              <a:off x="2893218" y="488156"/>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1" name="任意多边形: 形状 940"/>
            <p:cNvSpPr/>
            <p:nvPr/>
          </p:nvSpPr>
          <p:spPr>
            <a:xfrm>
              <a:off x="2893218" y="568325"/>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2" name="任意多边形: 形状 941"/>
            <p:cNvSpPr/>
            <p:nvPr/>
          </p:nvSpPr>
          <p:spPr>
            <a:xfrm>
              <a:off x="2893218" y="649287"/>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14" name="组合 13"/>
          <p:cNvGrpSpPr/>
          <p:nvPr/>
        </p:nvGrpSpPr>
        <p:grpSpPr>
          <a:xfrm>
            <a:off x="7565635" y="0"/>
            <a:ext cx="4336256" cy="6858793"/>
            <a:chOff x="7624762" y="0"/>
            <a:chExt cx="4336256" cy="6858793"/>
          </a:xfrm>
        </p:grpSpPr>
        <p:sp>
          <p:nvSpPr>
            <p:cNvPr id="918" name="任意多边形: 形状 917"/>
            <p:cNvSpPr/>
            <p:nvPr/>
          </p:nvSpPr>
          <p:spPr>
            <a:xfrm>
              <a:off x="7624762" y="0"/>
              <a:ext cx="3639343" cy="3680939"/>
            </a:xfrm>
            <a:custGeom>
              <a:avLst/>
              <a:gdLst>
                <a:gd name="connsiteX0" fmla="*/ 3332163 w 3639343"/>
                <a:gd name="connsiteY0" fmla="*/ 1570038 h 3680939"/>
                <a:gd name="connsiteX1" fmla="*/ 1038225 w 3639343"/>
                <a:gd name="connsiteY1" fmla="*/ 3571875 h 3680939"/>
                <a:gd name="connsiteX2" fmla="*/ 0 w 3639343"/>
                <a:gd name="connsiteY2" fmla="*/ 3007519 h 3680939"/>
                <a:gd name="connsiteX3" fmla="*/ 0 w 3639343"/>
                <a:gd name="connsiteY3" fmla="*/ 0 h 3680939"/>
                <a:gd name="connsiteX4" fmla="*/ 3639344 w 3639343"/>
                <a:gd name="connsiteY4" fmla="*/ 0 h 3680939"/>
                <a:gd name="connsiteX5" fmla="*/ 3639344 w 3639343"/>
                <a:gd name="connsiteY5" fmla="*/ 1004888 h 3680939"/>
                <a:gd name="connsiteX6" fmla="*/ 3332163 w 3639343"/>
                <a:gd name="connsiteY6" fmla="*/ 1570038 h 368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343" h="3680939">
                  <a:moveTo>
                    <a:pt x="3332163" y="1570038"/>
                  </a:moveTo>
                  <a:lnTo>
                    <a:pt x="1038225" y="3571875"/>
                  </a:lnTo>
                  <a:cubicBezTo>
                    <a:pt x="590550" y="3861594"/>
                    <a:pt x="0" y="3540125"/>
                    <a:pt x="0" y="3007519"/>
                  </a:cubicBezTo>
                  <a:lnTo>
                    <a:pt x="0" y="0"/>
                  </a:lnTo>
                  <a:lnTo>
                    <a:pt x="3639344" y="0"/>
                  </a:lnTo>
                  <a:lnTo>
                    <a:pt x="3639344" y="1004888"/>
                  </a:lnTo>
                  <a:cubicBezTo>
                    <a:pt x="3639344" y="1233488"/>
                    <a:pt x="3524250" y="1445419"/>
                    <a:pt x="3332163" y="1570038"/>
                  </a:cubicBezTo>
                  <a:close/>
                </a:path>
              </a:pathLst>
            </a:custGeom>
            <a:solidFill>
              <a:srgbClr val="1193D1"/>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pic>
          <p:nvPicPr>
            <p:cNvPr id="10" name="图片 9" descr="D:/工作相关/@@@ppt/1.jpg1"/>
            <p:cNvPicPr>
              <a:picLocks noChangeAspect="1"/>
            </p:cNvPicPr>
            <p:nvPr/>
          </p:nvPicPr>
          <p:blipFill>
            <a:blip r:embed="rId3"/>
            <a:srcRect l="34322" r="29963"/>
            <a:stretch>
              <a:fillRect/>
            </a:stretch>
          </p:blipFill>
          <p:spPr>
            <a:xfrm>
              <a:off x="8314531" y="0"/>
              <a:ext cx="3639344" cy="5093814"/>
            </a:xfrm>
            <a:custGeom>
              <a:avLst/>
              <a:gdLst>
                <a:gd name="connsiteX0" fmla="*/ 0 w 3639344"/>
                <a:gd name="connsiteY0" fmla="*/ 0 h 5093814"/>
                <a:gd name="connsiteX1" fmla="*/ 3639344 w 3639344"/>
                <a:gd name="connsiteY1" fmla="*/ 0 h 5093814"/>
                <a:gd name="connsiteX2" fmla="*/ 3639344 w 3639344"/>
                <a:gd name="connsiteY2" fmla="*/ 2936081 h 5093814"/>
                <a:gd name="connsiteX3" fmla="*/ 3332163 w 3639344"/>
                <a:gd name="connsiteY3" fmla="*/ 3500438 h 5093814"/>
                <a:gd name="connsiteX4" fmla="*/ 1038225 w 3639344"/>
                <a:gd name="connsiteY4" fmla="*/ 4984750 h 5093814"/>
                <a:gd name="connsiteX5" fmla="*/ 0 w 3639344"/>
                <a:gd name="connsiteY5" fmla="*/ 4420394 h 50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9344" h="5093814">
                  <a:moveTo>
                    <a:pt x="0" y="0"/>
                  </a:moveTo>
                  <a:lnTo>
                    <a:pt x="3639344" y="0"/>
                  </a:lnTo>
                  <a:lnTo>
                    <a:pt x="3639344" y="2936081"/>
                  </a:lnTo>
                  <a:cubicBezTo>
                    <a:pt x="3639344" y="3163888"/>
                    <a:pt x="3523457" y="3376613"/>
                    <a:pt x="3332163" y="3500438"/>
                  </a:cubicBezTo>
                  <a:lnTo>
                    <a:pt x="1038225" y="4984750"/>
                  </a:lnTo>
                  <a:cubicBezTo>
                    <a:pt x="590550" y="5274469"/>
                    <a:pt x="0" y="4953000"/>
                    <a:pt x="0" y="4420394"/>
                  </a:cubicBezTo>
                  <a:close/>
                </a:path>
              </a:pathLst>
            </a:custGeom>
          </p:spPr>
        </p:pic>
        <p:sp>
          <p:nvSpPr>
            <p:cNvPr id="920" name="任意多边形: 形状 919"/>
            <p:cNvSpPr/>
            <p:nvPr/>
          </p:nvSpPr>
          <p:spPr>
            <a:xfrm>
              <a:off x="9776618" y="4327179"/>
              <a:ext cx="2184400" cy="2531614"/>
            </a:xfrm>
            <a:custGeom>
              <a:avLst/>
              <a:gdLst>
                <a:gd name="connsiteX0" fmla="*/ 184944 w 2184400"/>
                <a:gd name="connsiteY0" fmla="*/ 956021 h 2531614"/>
                <a:gd name="connsiteX1" fmla="*/ 1561306 w 2184400"/>
                <a:gd name="connsiteY1" fmla="*/ 65433 h 2531614"/>
                <a:gd name="connsiteX2" fmla="*/ 2184400 w 2184400"/>
                <a:gd name="connsiteY2" fmla="*/ 404364 h 2531614"/>
                <a:gd name="connsiteX3" fmla="*/ 2184400 w 2184400"/>
                <a:gd name="connsiteY3" fmla="*/ 2531614 h 2531614"/>
                <a:gd name="connsiteX4" fmla="*/ 0 w 2184400"/>
                <a:gd name="connsiteY4" fmla="*/ 2531614 h 2531614"/>
                <a:gd name="connsiteX5" fmla="*/ 0 w 2184400"/>
                <a:gd name="connsiteY5" fmla="*/ 1294158 h 2531614"/>
                <a:gd name="connsiteX6" fmla="*/ 184944 w 2184400"/>
                <a:gd name="connsiteY6" fmla="*/ 956021 h 253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2531614">
                  <a:moveTo>
                    <a:pt x="184944" y="956021"/>
                  </a:moveTo>
                  <a:lnTo>
                    <a:pt x="1561306" y="65433"/>
                  </a:lnTo>
                  <a:cubicBezTo>
                    <a:pt x="1829594" y="-108398"/>
                    <a:pt x="2184400" y="84483"/>
                    <a:pt x="2184400" y="404364"/>
                  </a:cubicBezTo>
                  <a:lnTo>
                    <a:pt x="2184400" y="2531614"/>
                  </a:lnTo>
                  <a:lnTo>
                    <a:pt x="0" y="2531614"/>
                  </a:lnTo>
                  <a:lnTo>
                    <a:pt x="0" y="1294158"/>
                  </a:lnTo>
                  <a:cubicBezTo>
                    <a:pt x="0" y="1157633"/>
                    <a:pt x="69850" y="1029840"/>
                    <a:pt x="184944" y="956021"/>
                  </a:cubicBezTo>
                  <a:close/>
                </a:path>
              </a:pathLst>
            </a:custGeom>
            <a:solidFill>
              <a:srgbClr val="224098"/>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nvGrpSpPr>
            <p:cNvPr id="921" name="图形 914"/>
            <p:cNvGrpSpPr/>
            <p:nvPr/>
          </p:nvGrpSpPr>
          <p:grpSpPr>
            <a:xfrm>
              <a:off x="11736387" y="3651250"/>
              <a:ext cx="162718" cy="423068"/>
              <a:chOff x="9069387" y="3651250"/>
              <a:chExt cx="162718" cy="423068"/>
            </a:xfrm>
            <a:solidFill>
              <a:srgbClr val="5A595C"/>
            </a:solidFill>
          </p:grpSpPr>
          <p:sp>
            <p:nvSpPr>
              <p:cNvPr id="922" name="任意多边形: 形状 921"/>
              <p:cNvSpPr/>
              <p:nvPr/>
            </p:nvSpPr>
            <p:spPr>
              <a:xfrm>
                <a:off x="9069387" y="4021931"/>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3" name="任意多边形: 形状 922"/>
              <p:cNvSpPr/>
              <p:nvPr/>
            </p:nvSpPr>
            <p:spPr>
              <a:xfrm>
                <a:off x="9069387" y="39417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4" name="任意多边形: 形状 923"/>
              <p:cNvSpPr/>
              <p:nvPr/>
            </p:nvSpPr>
            <p:spPr>
              <a:xfrm>
                <a:off x="9069387" y="3860800"/>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5" name="任意多边形: 形状 924"/>
              <p:cNvSpPr/>
              <p:nvPr/>
            </p:nvSpPr>
            <p:spPr>
              <a:xfrm>
                <a:off x="9069387" y="3780631"/>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6" name="任意多边形: 形状 925"/>
              <p:cNvSpPr/>
              <p:nvPr/>
            </p:nvSpPr>
            <p:spPr>
              <a:xfrm>
                <a:off x="9069387" y="3699668"/>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7" name="任意多边形: 形状 926"/>
              <p:cNvSpPr/>
              <p:nvPr/>
            </p:nvSpPr>
            <p:spPr>
              <a:xfrm>
                <a:off x="9179718" y="3973512"/>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8" name="任意多边形: 形状 927"/>
              <p:cNvSpPr/>
              <p:nvPr/>
            </p:nvSpPr>
            <p:spPr>
              <a:xfrm>
                <a:off x="9179718" y="3892550"/>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29" name="任意多边形: 形状 928"/>
              <p:cNvSpPr/>
              <p:nvPr/>
            </p:nvSpPr>
            <p:spPr>
              <a:xfrm>
                <a:off x="9179718" y="3812381"/>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0" name="任意多边形: 形状 929"/>
              <p:cNvSpPr/>
              <p:nvPr/>
            </p:nvSpPr>
            <p:spPr>
              <a:xfrm>
                <a:off x="9179718" y="3731418"/>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31" name="任意多边形: 形状 930"/>
              <p:cNvSpPr/>
              <p:nvPr/>
            </p:nvSpPr>
            <p:spPr>
              <a:xfrm>
                <a:off x="9179718" y="3651250"/>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943" name="图形 914"/>
            <p:cNvGrpSpPr/>
            <p:nvPr/>
          </p:nvGrpSpPr>
          <p:grpSpPr>
            <a:xfrm>
              <a:off x="8741568" y="6269831"/>
              <a:ext cx="423862" cy="162718"/>
              <a:chOff x="6074568" y="6269831"/>
              <a:chExt cx="423862" cy="162718"/>
            </a:xfrm>
            <a:solidFill>
              <a:srgbClr val="5A595C"/>
            </a:solidFill>
          </p:grpSpPr>
          <p:sp>
            <p:nvSpPr>
              <p:cNvPr id="944" name="任意多边形: 形状 943"/>
              <p:cNvSpPr/>
              <p:nvPr/>
            </p:nvSpPr>
            <p:spPr>
              <a:xfrm>
                <a:off x="6446043" y="63801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5" name="任意多边形: 形状 944"/>
              <p:cNvSpPr/>
              <p:nvPr/>
            </p:nvSpPr>
            <p:spPr>
              <a:xfrm>
                <a:off x="6365081" y="63801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6" name="任意多边形: 形状 945"/>
              <p:cNvSpPr/>
              <p:nvPr/>
            </p:nvSpPr>
            <p:spPr>
              <a:xfrm>
                <a:off x="6284912" y="6380162"/>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7" name="任意多边形: 形状 946"/>
              <p:cNvSpPr/>
              <p:nvPr/>
            </p:nvSpPr>
            <p:spPr>
              <a:xfrm>
                <a:off x="6203950" y="63801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8" name="任意多边形: 形状 947"/>
              <p:cNvSpPr/>
              <p:nvPr/>
            </p:nvSpPr>
            <p:spPr>
              <a:xfrm>
                <a:off x="6123781" y="6380162"/>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7" y="52387"/>
                      <a:pt x="0" y="40660"/>
                      <a:pt x="0" y="26194"/>
                    </a:cubicBezTo>
                    <a:cubicBezTo>
                      <a:pt x="0" y="11727"/>
                      <a:pt x="11727"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49" name="任意多边形: 形状 948"/>
              <p:cNvSpPr/>
              <p:nvPr/>
            </p:nvSpPr>
            <p:spPr>
              <a:xfrm>
                <a:off x="6397625" y="6269831"/>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7" y="52388"/>
                      <a:pt x="0" y="40660"/>
                      <a:pt x="0" y="26194"/>
                    </a:cubicBezTo>
                    <a:cubicBezTo>
                      <a:pt x="0" y="11728"/>
                      <a:pt x="11727" y="0"/>
                      <a:pt x="26194" y="0"/>
                    </a:cubicBezTo>
                    <a:cubicBezTo>
                      <a:pt x="40660" y="0"/>
                      <a:pt x="52388" y="11728"/>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0" name="任意多边形: 形状 949"/>
              <p:cNvSpPr/>
              <p:nvPr/>
            </p:nvSpPr>
            <p:spPr>
              <a:xfrm>
                <a:off x="6316662" y="6269831"/>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8"/>
                      <a:pt x="11727" y="0"/>
                      <a:pt x="26194" y="0"/>
                    </a:cubicBezTo>
                    <a:cubicBezTo>
                      <a:pt x="40660" y="0"/>
                      <a:pt x="52387" y="11728"/>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1" name="任意多边形: 形状 950"/>
              <p:cNvSpPr/>
              <p:nvPr/>
            </p:nvSpPr>
            <p:spPr>
              <a:xfrm>
                <a:off x="6235700" y="6269831"/>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8"/>
                      <a:pt x="11728" y="0"/>
                      <a:pt x="26194" y="0"/>
                    </a:cubicBezTo>
                    <a:cubicBezTo>
                      <a:pt x="40660" y="0"/>
                      <a:pt x="52388" y="11728"/>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2" name="任意多边形: 形状 951"/>
              <p:cNvSpPr/>
              <p:nvPr/>
            </p:nvSpPr>
            <p:spPr>
              <a:xfrm>
                <a:off x="6155531" y="6269831"/>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7" y="52388"/>
                      <a:pt x="0" y="40660"/>
                      <a:pt x="0" y="26194"/>
                    </a:cubicBezTo>
                    <a:cubicBezTo>
                      <a:pt x="0" y="11728"/>
                      <a:pt x="11727" y="0"/>
                      <a:pt x="26194" y="0"/>
                    </a:cubicBezTo>
                    <a:cubicBezTo>
                      <a:pt x="40660" y="0"/>
                      <a:pt x="52388" y="11728"/>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3" name="任意多边形: 形状 952"/>
              <p:cNvSpPr/>
              <p:nvPr/>
            </p:nvSpPr>
            <p:spPr>
              <a:xfrm>
                <a:off x="6074568" y="6269831"/>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8"/>
                      <a:pt x="11727" y="0"/>
                      <a:pt x="26194" y="0"/>
                    </a:cubicBezTo>
                    <a:cubicBezTo>
                      <a:pt x="40660" y="0"/>
                      <a:pt x="52387" y="11728"/>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954" name="图形 914"/>
            <p:cNvGrpSpPr/>
            <p:nvPr/>
          </p:nvGrpSpPr>
          <p:grpSpPr>
            <a:xfrm>
              <a:off x="9865518" y="3802856"/>
              <a:ext cx="1449387" cy="1450975"/>
              <a:chOff x="7198518" y="3802856"/>
              <a:chExt cx="1449387" cy="1450975"/>
            </a:xfrm>
          </p:grpSpPr>
          <p:sp>
            <p:nvSpPr>
              <p:cNvPr id="955" name="任意多边形: 形状 954"/>
              <p:cNvSpPr/>
              <p:nvPr/>
            </p:nvSpPr>
            <p:spPr>
              <a:xfrm>
                <a:off x="7198518" y="3802856"/>
                <a:ext cx="1449387" cy="1450975"/>
              </a:xfrm>
              <a:custGeom>
                <a:avLst/>
                <a:gdLst>
                  <a:gd name="connsiteX0" fmla="*/ 0 w 1449387"/>
                  <a:gd name="connsiteY0" fmla="*/ 725487 h 1450975"/>
                  <a:gd name="connsiteX1" fmla="*/ 724694 w 1449387"/>
                  <a:gd name="connsiteY1" fmla="*/ 0 h 1450975"/>
                  <a:gd name="connsiteX2" fmla="*/ 1449387 w 1449387"/>
                  <a:gd name="connsiteY2" fmla="*/ 725487 h 1450975"/>
                  <a:gd name="connsiteX3" fmla="*/ 724694 w 1449387"/>
                  <a:gd name="connsiteY3" fmla="*/ 1450975 h 1450975"/>
                  <a:gd name="connsiteX4" fmla="*/ 0 w 1449387"/>
                  <a:gd name="connsiteY4" fmla="*/ 725487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387" h="1450975">
                    <a:moveTo>
                      <a:pt x="0" y="725487"/>
                    </a:moveTo>
                    <a:cubicBezTo>
                      <a:pt x="0" y="325437"/>
                      <a:pt x="325438" y="0"/>
                      <a:pt x="724694" y="0"/>
                    </a:cubicBezTo>
                    <a:cubicBezTo>
                      <a:pt x="1123950" y="0"/>
                      <a:pt x="1449387" y="325437"/>
                      <a:pt x="1449387" y="725487"/>
                    </a:cubicBezTo>
                    <a:cubicBezTo>
                      <a:pt x="1449387" y="1125538"/>
                      <a:pt x="1123950" y="1450975"/>
                      <a:pt x="724694" y="1450975"/>
                    </a:cubicBezTo>
                    <a:cubicBezTo>
                      <a:pt x="325438" y="1450181"/>
                      <a:pt x="0" y="1124744"/>
                      <a:pt x="0" y="725487"/>
                    </a:cubicBezTo>
                    <a:close/>
                  </a:path>
                </a:pathLst>
              </a:custGeom>
              <a:solidFill>
                <a:srgbClr val="FFFFFF"/>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956" name="任意多边形: 形状 955"/>
              <p:cNvSpPr/>
              <p:nvPr/>
            </p:nvSpPr>
            <p:spPr>
              <a:xfrm>
                <a:off x="7312818" y="3917156"/>
                <a:ext cx="1220787" cy="1222375"/>
              </a:xfrm>
              <a:custGeom>
                <a:avLst/>
                <a:gdLst>
                  <a:gd name="connsiteX0" fmla="*/ 1220787 w 1220787"/>
                  <a:gd name="connsiteY0" fmla="*/ 611188 h 1222375"/>
                  <a:gd name="connsiteX1" fmla="*/ 610393 w 1220787"/>
                  <a:gd name="connsiteY1" fmla="*/ 1222375 h 1222375"/>
                  <a:gd name="connsiteX2" fmla="*/ -1 w 1220787"/>
                  <a:gd name="connsiteY2" fmla="*/ 611188 h 1222375"/>
                  <a:gd name="connsiteX3" fmla="*/ 610393 w 1220787"/>
                  <a:gd name="connsiteY3" fmla="*/ 0 h 1222375"/>
                  <a:gd name="connsiteX4" fmla="*/ 1220787 w 1220787"/>
                  <a:gd name="connsiteY4" fmla="*/ 611188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787" h="1222375">
                    <a:moveTo>
                      <a:pt x="1220787" y="611188"/>
                    </a:moveTo>
                    <a:cubicBezTo>
                      <a:pt x="1220787" y="948737"/>
                      <a:pt x="947505" y="1222375"/>
                      <a:pt x="610393" y="1222375"/>
                    </a:cubicBezTo>
                    <a:cubicBezTo>
                      <a:pt x="273282" y="1222375"/>
                      <a:pt x="-1" y="948737"/>
                      <a:pt x="-1" y="611188"/>
                    </a:cubicBezTo>
                    <a:cubicBezTo>
                      <a:pt x="-1" y="273638"/>
                      <a:pt x="273282" y="0"/>
                      <a:pt x="610393" y="0"/>
                    </a:cubicBezTo>
                    <a:cubicBezTo>
                      <a:pt x="947505" y="0"/>
                      <a:pt x="1220787" y="273638"/>
                      <a:pt x="1220787" y="611188"/>
                    </a:cubicBezTo>
                    <a:close/>
                  </a:path>
                </a:pathLst>
              </a:custGeom>
              <a:blipFill rotWithShape="1">
                <a:blip r:embed="rId4"/>
                <a:stretch>
                  <a:fillRect/>
                </a:stretch>
              </a:blip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sp>
        <p:nvSpPr>
          <p:cNvPr id="15" name="任意多边形: 形状 14"/>
          <p:cNvSpPr/>
          <p:nvPr/>
        </p:nvSpPr>
        <p:spPr>
          <a:xfrm>
            <a:off x="-17171" y="2093221"/>
            <a:ext cx="278868" cy="2666403"/>
          </a:xfrm>
          <a:custGeom>
            <a:avLst/>
            <a:gdLst>
              <a:gd name="connsiteX0" fmla="*/ 0 w 123825"/>
              <a:gd name="connsiteY0" fmla="*/ 0 h 1183957"/>
              <a:gd name="connsiteX1" fmla="*/ 123825 w 123825"/>
              <a:gd name="connsiteY1" fmla="*/ 0 h 1183957"/>
              <a:gd name="connsiteX2" fmla="*/ 123825 w 123825"/>
              <a:gd name="connsiteY2" fmla="*/ 1183958 h 1183957"/>
              <a:gd name="connsiteX3" fmla="*/ 0 w 123825"/>
              <a:gd name="connsiteY3" fmla="*/ 1183958 h 1183957"/>
            </a:gdLst>
            <a:ahLst/>
            <a:cxnLst>
              <a:cxn ang="0">
                <a:pos x="connsiteX0" y="connsiteY0"/>
              </a:cxn>
              <a:cxn ang="0">
                <a:pos x="connsiteX1" y="connsiteY1"/>
              </a:cxn>
              <a:cxn ang="0">
                <a:pos x="connsiteX2" y="connsiteY2"/>
              </a:cxn>
              <a:cxn ang="0">
                <a:pos x="connsiteX3" y="connsiteY3"/>
              </a:cxn>
            </a:cxnLst>
            <a:rect l="l" t="t" r="r" b="b"/>
            <a:pathLst>
              <a:path w="123825" h="1183957">
                <a:moveTo>
                  <a:pt x="0" y="0"/>
                </a:moveTo>
                <a:lnTo>
                  <a:pt x="123825" y="0"/>
                </a:lnTo>
                <a:lnTo>
                  <a:pt x="123825" y="1183958"/>
                </a:lnTo>
                <a:lnTo>
                  <a:pt x="0" y="1183958"/>
                </a:lnTo>
                <a:close/>
              </a:path>
            </a:pathLst>
          </a:custGeom>
          <a:solidFill>
            <a:srgbClr val="1193D1"/>
          </a:solidFill>
          <a:ln w="9525"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nvGrpSpPr>
          <p:cNvPr id="2" name="组合 1"/>
          <p:cNvGrpSpPr/>
          <p:nvPr/>
        </p:nvGrpSpPr>
        <p:grpSpPr>
          <a:xfrm>
            <a:off x="506399" y="698261"/>
            <a:ext cx="7037824" cy="3713574"/>
            <a:chOff x="344785" y="135817"/>
            <a:chExt cx="7037824" cy="3713574"/>
          </a:xfrm>
        </p:grpSpPr>
        <p:sp>
          <p:nvSpPr>
            <p:cNvPr id="3" name="文本框 2"/>
            <p:cNvSpPr txBox="1"/>
            <p:nvPr/>
          </p:nvSpPr>
          <p:spPr>
            <a:xfrm>
              <a:off x="498945" y="135817"/>
              <a:ext cx="6328410" cy="2553335"/>
            </a:xfrm>
            <a:prstGeom prst="rect">
              <a:avLst/>
            </a:prstGeom>
            <a:noFill/>
          </p:spPr>
          <p:txBody>
            <a:bodyPr wrap="none" rtlCol="0">
              <a:spAutoFit/>
            </a:bodyPr>
            <a:lstStyle/>
            <a:p>
              <a:r>
                <a:rPr lang="en-US" altLang="zh-CN" sz="16000" b="1" dirty="0">
                  <a:solidFill>
                    <a:schemeClr val="tx1">
                      <a:alpha val="5000"/>
                    </a:schemeClr>
                  </a:solidFill>
                  <a:latin typeface="思源黑体 CN Medium" panose="020B0600000000000000" pitchFamily="34" charset="-122"/>
                  <a:ea typeface="思源黑体 CN Medium" panose="020B0600000000000000" pitchFamily="34" charset="-122"/>
                </a:rPr>
                <a:t>NEWERA</a:t>
              </a:r>
              <a:endParaRPr lang="zh-CN" altLang="en-US" sz="16000" b="1" dirty="0">
                <a:solidFill>
                  <a:schemeClr val="tx1">
                    <a:alpha val="5000"/>
                  </a:schemeClr>
                </a:solidFill>
                <a:latin typeface="思源黑体 CN Medium" panose="020B0600000000000000" pitchFamily="34" charset="-122"/>
                <a:ea typeface="思源黑体 CN Medium" panose="020B0600000000000000" pitchFamily="34" charset="-122"/>
              </a:endParaRPr>
            </a:p>
          </p:txBody>
        </p:sp>
        <p:cxnSp>
          <p:nvCxnSpPr>
            <p:cNvPr id="5" name="直接连接符 4"/>
            <p:cNvCxnSpPr/>
            <p:nvPr/>
          </p:nvCxnSpPr>
          <p:spPr>
            <a:xfrm>
              <a:off x="765235" y="3838170"/>
              <a:ext cx="6300000" cy="11221"/>
            </a:xfrm>
            <a:prstGeom prst="line">
              <a:avLst/>
            </a:prstGeom>
            <a:ln w="28575">
              <a:solidFill>
                <a:srgbClr val="1193D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44785" y="2264605"/>
              <a:ext cx="7037824" cy="1446550"/>
            </a:xfrm>
            <a:prstGeom prst="rect">
              <a:avLst/>
            </a:prstGeom>
            <a:noFill/>
          </p:spPr>
          <p:txBody>
            <a:bodyPr wrap="none" rtlCol="0">
              <a:spAutoFit/>
            </a:bodyPr>
            <a:lstStyle/>
            <a:p>
              <a:pPr algn="ctr"/>
              <a:r>
                <a:rPr lang="en-US" altLang="zh-CN" sz="4400" b="1" dirty="0">
                  <a:solidFill>
                    <a:srgbClr val="1193D1"/>
                  </a:solidFill>
                  <a:latin typeface="Times New Roman" panose="02020603050405020304" charset="0"/>
                  <a:ea typeface="思源黑体 CN Bold" panose="020B0800000000000000" pitchFamily="34" charset="-122"/>
                  <a:cs typeface="Times New Roman" panose="02020603050405020304" charset="0"/>
                </a:rPr>
                <a:t>Thank you.</a:t>
              </a:r>
            </a:p>
            <a:p>
              <a:pPr algn="ctr"/>
              <a:r>
                <a:rPr lang="en-US" altLang="zh-CN" sz="4400" b="1" dirty="0">
                  <a:solidFill>
                    <a:srgbClr val="1193D1"/>
                  </a:solidFill>
                  <a:latin typeface="Times New Roman" panose="02020603050405020304" charset="0"/>
                  <a:ea typeface="思源黑体 CN Bold" panose="020B0800000000000000" pitchFamily="34" charset="-122"/>
                  <a:cs typeface="Times New Roman" panose="02020603050405020304" charset="0"/>
                </a:rPr>
                <a:t>We welcome </a:t>
              </a:r>
              <a:r>
                <a:rPr lang="en-US" altLang="zh-CN" sz="4400" b="1">
                  <a:solidFill>
                    <a:srgbClr val="1193D1"/>
                  </a:solidFill>
                  <a:latin typeface="Times New Roman" panose="02020603050405020304" charset="0"/>
                  <a:ea typeface="思源黑体 CN Bold" panose="020B0800000000000000" pitchFamily="34" charset="-122"/>
                  <a:cs typeface="Times New Roman" panose="02020603050405020304" charset="0"/>
                </a:rPr>
                <a:t>your inquiries!</a:t>
              </a:r>
              <a:endParaRPr lang="zh-CN" altLang="en-US" sz="4400" b="1" dirty="0">
                <a:solidFill>
                  <a:srgbClr val="1193D1"/>
                </a:solidFill>
                <a:latin typeface="Times New Roman" panose="02020603050405020304" charset="0"/>
                <a:ea typeface="思源黑体 CN Bold" panose="020B0800000000000000" pitchFamily="34" charset="-122"/>
                <a:cs typeface="Times New Roman" panose="02020603050405020304" charset="0"/>
              </a:endParaRPr>
            </a:p>
          </p:txBody>
        </p:sp>
      </p:grpSp>
      <p:sp>
        <p:nvSpPr>
          <p:cNvPr id="9" name="矩形: 圆角 8"/>
          <p:cNvSpPr/>
          <p:nvPr/>
        </p:nvSpPr>
        <p:spPr>
          <a:xfrm>
            <a:off x="5083933" y="4366904"/>
            <a:ext cx="2146487" cy="72000"/>
          </a:xfrm>
          <a:prstGeom prst="roundRect">
            <a:avLst>
              <a:gd name="adj" fmla="val 50000"/>
            </a:avLst>
          </a:pr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123585" y="825611"/>
            <a:ext cx="6463030" cy="5669280"/>
            <a:chOff x="278055" y="1899895"/>
            <a:chExt cx="6463030" cy="5669280"/>
          </a:xfrm>
        </p:grpSpPr>
        <p:sp>
          <p:nvSpPr>
            <p:cNvPr id="16" name="文本框 15"/>
            <p:cNvSpPr txBox="1"/>
            <p:nvPr/>
          </p:nvSpPr>
          <p:spPr>
            <a:xfrm>
              <a:off x="633655" y="1899895"/>
              <a:ext cx="309880" cy="768350"/>
            </a:xfrm>
            <a:prstGeom prst="rect">
              <a:avLst/>
            </a:prstGeom>
            <a:noFill/>
          </p:spPr>
          <p:txBody>
            <a:bodyPr wrap="none" rtlCol="0">
              <a:spAutoFit/>
            </a:bodyPr>
            <a:lstStyle/>
            <a:p>
              <a:pPr algn="l"/>
              <a:endParaRPr lang="en-US" altLang="zh-CN" sz="4400" dirty="0">
                <a:solidFill>
                  <a:schemeClr val="tx1">
                    <a:lumMod val="75000"/>
                    <a:lumOff val="25000"/>
                  </a:schemeClr>
                </a:solidFill>
                <a:cs typeface="+mn-ea"/>
                <a:sym typeface="+mn-lt"/>
              </a:endParaRPr>
            </a:p>
          </p:txBody>
        </p:sp>
        <p:sp>
          <p:nvSpPr>
            <p:cNvPr id="18" name="矩形 17"/>
            <p:cNvSpPr/>
            <p:nvPr/>
          </p:nvSpPr>
          <p:spPr>
            <a:xfrm>
              <a:off x="278055" y="2861285"/>
              <a:ext cx="6463030" cy="4707890"/>
            </a:xfrm>
            <a:prstGeom prst="rect">
              <a:avLst/>
            </a:prstGeom>
          </p:spPr>
          <p:txBody>
            <a:bodyPr wrap="square">
              <a:spAutoFit/>
            </a:bodyPr>
            <a:lstStyle/>
            <a:p>
              <a:pPr algn="just">
                <a:lnSpc>
                  <a:spcPct val="150000"/>
                </a:lnSpc>
                <a:spcAft>
                  <a:spcPts val="1000"/>
                </a:spcAft>
              </a:pPr>
              <a:r>
                <a:rPr lang="en-US" altLang="zh-CN" sz="2000" b="1" dirty="0">
                  <a:solidFill>
                    <a:schemeClr val="tx1">
                      <a:lumMod val="75000"/>
                      <a:lumOff val="25000"/>
                    </a:schemeClr>
                  </a:solidFill>
                  <a:latin typeface="Times New Roman" panose="02020603050405020304" charset="0"/>
                  <a:cs typeface="Times New Roman" panose="02020603050405020304" charset="0"/>
                  <a:sym typeface="+mn-lt"/>
                </a:rPr>
                <a:t>New Era Chemical Shandong Co., Ltd., located in Weihai City, Shandong Province, China, is a professional manufacturer of organic fluorosilicone fine chemicals and fluorosilicone materials. The company has established a complete industrial chain spanning from “Tetrachloroethylene → Trifluoropropene → D</a:t>
              </a:r>
              <a:r>
                <a:rPr lang="en-US" altLang="zh-CN" sz="2000" b="1" baseline="-25000" dirty="0">
                  <a:solidFill>
                    <a:schemeClr val="tx1">
                      <a:lumMod val="75000"/>
                      <a:lumOff val="25000"/>
                    </a:schemeClr>
                  </a:solidFill>
                  <a:latin typeface="Times New Roman" panose="02020603050405020304" charset="0"/>
                  <a:cs typeface="Times New Roman" panose="02020603050405020304" charset="0"/>
                  <a:sym typeface="+mn-lt"/>
                </a:rPr>
                <a:t>3</a:t>
              </a:r>
              <a:r>
                <a:rPr lang="en-US" altLang="zh-CN" sz="2000" b="1" dirty="0">
                  <a:solidFill>
                    <a:schemeClr val="tx1">
                      <a:lumMod val="75000"/>
                      <a:lumOff val="25000"/>
                    </a:schemeClr>
                  </a:solidFill>
                  <a:latin typeface="Times New Roman" panose="02020603050405020304" charset="0"/>
                  <a:cs typeface="Times New Roman" panose="02020603050405020304" charset="0"/>
                  <a:sym typeface="+mn-lt"/>
                </a:rPr>
                <a:t>F → Fluorosilicone Rubber and Fluorosilicone Oil.” It is recognized as a National-Level “Specialized, Refined, Distinctive, and Innovative” Small and Medium-sized Enterprise.</a:t>
              </a:r>
            </a:p>
          </p:txBody>
        </p:sp>
      </p:grpSp>
      <p:sp>
        <p:nvSpPr>
          <p:cNvPr id="27" name="矩形 26"/>
          <p:cNvSpPr/>
          <p:nvPr/>
        </p:nvSpPr>
        <p:spPr>
          <a:xfrm>
            <a:off x="93366" y="153538"/>
            <a:ext cx="539750" cy="460375"/>
          </a:xfrm>
          <a:prstGeom prst="rect">
            <a:avLst/>
          </a:prstGeom>
        </p:spPr>
        <p:txBody>
          <a:bodyPr wrap="none">
            <a:spAutoFit/>
          </a:bodyPr>
          <a:lstStyle/>
          <a:p>
            <a:pPr algn="ct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pic>
        <p:nvPicPr>
          <p:cNvPr id="9" name="图片 8"/>
          <p:cNvPicPr>
            <a:picLocks noChangeAspect="1"/>
          </p:cNvPicPr>
          <p:nvPr>
            <p:custDataLst>
              <p:tags r:id="rId1"/>
            </p:custDataLst>
          </p:nvPr>
        </p:nvPicPr>
        <p:blipFill>
          <a:blip r:embed="rId4"/>
          <a:srcRect l="28448" r="28448"/>
          <a:stretch>
            <a:fillRect/>
          </a:stretch>
        </p:blipFill>
        <p:spPr>
          <a:xfrm>
            <a:off x="332503" y="354875"/>
            <a:ext cx="4466492" cy="6148251"/>
          </a:xfrm>
          <a:prstGeom prst="roundRect">
            <a:avLst>
              <a:gd name="adj" fmla="val 8890"/>
            </a:avLst>
          </a:prstGeom>
          <a:effectLst>
            <a:outerShdw blurRad="279400" dist="88900" dir="2700000" algn="tl" rotWithShape="0">
              <a:srgbClr val="000000">
                <a:alpha val="10000"/>
              </a:srgbClr>
            </a:outerShdw>
          </a:effectLst>
        </p:spPr>
      </p:pic>
      <p:sp>
        <p:nvSpPr>
          <p:cNvPr id="5" name="文本框 4"/>
          <p:cNvSpPr txBox="1"/>
          <p:nvPr>
            <p:custDataLst>
              <p:tags r:id="rId2"/>
            </p:custDataLst>
          </p:nvPr>
        </p:nvSpPr>
        <p:spPr>
          <a:xfrm>
            <a:off x="6317929" y="700321"/>
            <a:ext cx="4813300" cy="1018458"/>
          </a:xfrm>
          <a:prstGeom prst="rect">
            <a:avLst/>
          </a:prstGeom>
        </p:spPr>
        <p:txBody>
          <a:bodyPr anchor="b" anchorCtr="0">
            <a:noAutofit/>
          </a:bodyPr>
          <a:lstStyle>
            <a:defPPr>
              <a:defRPr lang="zh-CN"/>
            </a:defPPr>
            <a:lvl1pPr>
              <a:lnSpc>
                <a:spcPct val="90000"/>
              </a:lnSpc>
              <a:spcBef>
                <a:spcPct val="0"/>
              </a:spcBef>
              <a:buNone/>
              <a:defRPr sz="4000">
                <a:solidFill>
                  <a:srgbClr val="E9527B"/>
                </a:solidFill>
                <a:latin typeface="+mj-lt"/>
                <a:ea typeface="+mj-ea"/>
                <a:cs typeface="+mj-cs"/>
              </a:defRPr>
            </a:lvl1pPr>
          </a:lstStyle>
          <a:p>
            <a:pPr marL="0" indent="0" algn="l">
              <a:lnSpc>
                <a:spcPct val="100000"/>
              </a:lnSpc>
              <a:spcBef>
                <a:spcPts val="0"/>
              </a:spcBef>
              <a:spcAft>
                <a:spcPts val="0"/>
              </a:spcAft>
              <a:buSzPct val="100000"/>
              <a:buNone/>
            </a:pPr>
            <a:r>
              <a:rPr lang="en-US" altLang="zh-CN" sz="3600" b="1" cap="all" spc="140" dirty="0">
                <a:solidFill>
                  <a:schemeClr val="accent1"/>
                </a:solidFill>
                <a:latin typeface="Times New Roman" panose="02020603050405020304" charset="0"/>
                <a:ea typeface="微软雅黑" panose="020B0503020204020204" charset="-122"/>
                <a:cs typeface="Times New Roman" panose="02020603050405020304" charset="0"/>
                <a:sym typeface="+mn-lt"/>
              </a:rPr>
              <a:t>     Company introduction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0" y="308598"/>
            <a:ext cx="12178481" cy="6324772"/>
            <a:chOff x="0" y="308598"/>
            <a:chExt cx="12178481" cy="6324772"/>
          </a:xfrm>
        </p:grpSpPr>
        <p:sp>
          <p:nvSpPr>
            <p:cNvPr id="16" name="任意多边形: 形状 15"/>
            <p:cNvSpPr/>
            <p:nvPr/>
          </p:nvSpPr>
          <p:spPr>
            <a:xfrm>
              <a:off x="0" y="1619250"/>
              <a:ext cx="381000" cy="3619500"/>
            </a:xfrm>
            <a:custGeom>
              <a:avLst/>
              <a:gdLst>
                <a:gd name="connsiteX0" fmla="*/ 0 w 381000"/>
                <a:gd name="connsiteY0" fmla="*/ 0 h 3619500"/>
                <a:gd name="connsiteX1" fmla="*/ 76200 w 381000"/>
                <a:gd name="connsiteY1" fmla="*/ 0 h 3619500"/>
                <a:gd name="connsiteX2" fmla="*/ 381000 w 381000"/>
                <a:gd name="connsiteY2" fmla="*/ 304800 h 3619500"/>
                <a:gd name="connsiteX3" fmla="*/ 381000 w 381000"/>
                <a:gd name="connsiteY3" fmla="*/ 3314700 h 3619500"/>
                <a:gd name="connsiteX4" fmla="*/ 76200 w 381000"/>
                <a:gd name="connsiteY4" fmla="*/ 3619500 h 3619500"/>
                <a:gd name="connsiteX5" fmla="*/ 0 w 381000"/>
                <a:gd name="connsiteY5"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619500">
                  <a:moveTo>
                    <a:pt x="0" y="0"/>
                  </a:moveTo>
                  <a:lnTo>
                    <a:pt x="76200" y="0"/>
                  </a:lnTo>
                  <a:cubicBezTo>
                    <a:pt x="244536" y="0"/>
                    <a:pt x="381000" y="136464"/>
                    <a:pt x="381000" y="304800"/>
                  </a:cubicBezTo>
                  <a:lnTo>
                    <a:pt x="381000" y="3314700"/>
                  </a:lnTo>
                  <a:cubicBezTo>
                    <a:pt x="381000" y="3483036"/>
                    <a:pt x="244536" y="3619500"/>
                    <a:pt x="76200" y="3619500"/>
                  </a:cubicBezTo>
                  <a:lnTo>
                    <a:pt x="0" y="3619500"/>
                  </a:lnTo>
                  <a:close/>
                </a:path>
              </a:pathLst>
            </a:cu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6" name="文本框1"/>
            <p:cNvSpPr txBox="1"/>
            <p:nvPr>
              <p:custDataLst>
                <p:tags r:id="rId1"/>
              </p:custDataLst>
            </p:nvPr>
          </p:nvSpPr>
          <p:spPr>
            <a:xfrm>
              <a:off x="4107235" y="1823583"/>
              <a:ext cx="4004310" cy="3153410"/>
            </a:xfrm>
            <a:prstGeom prst="rect">
              <a:avLst/>
            </a:prstGeom>
            <a:noFill/>
          </p:spPr>
          <p:txBody>
            <a:bodyPr wrap="none" rtlCol="0">
              <a:spAutoFit/>
            </a:bodyPr>
            <a:lstStyle/>
            <a:p>
              <a:pPr algn="ctr"/>
              <a:r>
                <a:rPr lang="en-US" altLang="zh-CN" sz="19900" b="1" dirty="0">
                  <a:gradFill>
                    <a:gsLst>
                      <a:gs pos="0">
                        <a:srgbClr val="F2F4F7"/>
                      </a:gs>
                      <a:gs pos="38000">
                        <a:srgbClr val="F2F4F7">
                          <a:alpha val="80000"/>
                        </a:srgbClr>
                      </a:gs>
                      <a:gs pos="68000">
                        <a:srgbClr val="F2F4F7">
                          <a:alpha val="65000"/>
                        </a:srgbClr>
                      </a:gs>
                      <a:gs pos="100000">
                        <a:srgbClr val="F2F4F7">
                          <a:alpha val="0"/>
                        </a:srgbClr>
                      </a:gs>
                    </a:gsLst>
                    <a:lin ang="5400000" scaled="1"/>
                  </a:gradFill>
                  <a:latin typeface="思源黑体 CN Medium" panose="020B0600000000000000" pitchFamily="34" charset="-122"/>
                  <a:ea typeface="思源黑体 CN Medium" panose="020B0600000000000000" pitchFamily="34" charset="-122"/>
                </a:rPr>
                <a:t>TWO</a:t>
              </a:r>
            </a:p>
          </p:txBody>
        </p:sp>
        <p:sp>
          <p:nvSpPr>
            <p:cNvPr id="7" name="圆形"/>
            <p:cNvSpPr/>
            <p:nvPr>
              <p:custDataLst>
                <p:tags r:id="rId2"/>
              </p:custDataLst>
            </p:nvPr>
          </p:nvSpPr>
          <p:spPr>
            <a:xfrm>
              <a:off x="5407334" y="2090057"/>
              <a:ext cx="1404116" cy="1404116"/>
            </a:xfrm>
            <a:prstGeom prst="ellipse">
              <a:avLst/>
            </a:prstGeom>
            <a:solidFill>
              <a:srgbClr val="1193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6000" dirty="0">
                  <a:latin typeface="Times New Roman" panose="02020603050405020304" charset="0"/>
                  <a:ea typeface="思源黑体 CN Medium" panose="020B0600000000000000" pitchFamily="34" charset="-122"/>
                  <a:cs typeface="Times New Roman" panose="02020603050405020304" charset="0"/>
                </a:rPr>
                <a:t>02</a:t>
              </a:r>
            </a:p>
          </p:txBody>
        </p:sp>
        <p:sp>
          <p:nvSpPr>
            <p:cNvPr id="9" name="文本框"/>
            <p:cNvSpPr txBox="1"/>
            <p:nvPr>
              <p:custDataLst>
                <p:tags r:id="rId3"/>
              </p:custDataLst>
            </p:nvPr>
          </p:nvSpPr>
          <p:spPr>
            <a:xfrm>
              <a:off x="2189219" y="3769610"/>
              <a:ext cx="7840345" cy="706755"/>
            </a:xfrm>
            <a:prstGeom prst="rect">
              <a:avLst/>
            </a:prstGeom>
            <a:noFill/>
          </p:spPr>
          <p:txBody>
            <a:bodyPr wrap="none" rtlCol="0">
              <a:spAutoFit/>
            </a:bodyPr>
            <a:lstStyle/>
            <a:p>
              <a:pPr algn="ctr"/>
              <a:r>
                <a:rPr lang="en-US" altLang="zh-CN" sz="4000" dirty="0">
                  <a:solidFill>
                    <a:schemeClr val="tx1">
                      <a:lumMod val="85000"/>
                      <a:lumOff val="15000"/>
                    </a:schemeClr>
                  </a:solidFill>
                  <a:latin typeface="Times New Roman" panose="02020603050405020304" charset="0"/>
                  <a:ea typeface="思源黑体 CN Bold" panose="020B0800000000000000" pitchFamily="34" charset="-122"/>
                  <a:cs typeface="Times New Roman" panose="02020603050405020304" charset="0"/>
                </a:rPr>
                <a:t>Overview of Fluorosilicone Materials</a:t>
              </a:r>
            </a:p>
          </p:txBody>
        </p:sp>
        <p:cxnSp>
          <p:nvCxnSpPr>
            <p:cNvPr id="12" name="直接连接符"/>
            <p:cNvCxnSpPr/>
            <p:nvPr>
              <p:custDataLst>
                <p:tags r:id="rId4"/>
              </p:custDataLst>
            </p:nvPr>
          </p:nvCxnSpPr>
          <p:spPr>
            <a:xfrm>
              <a:off x="4332677" y="4832614"/>
              <a:ext cx="355343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圆形-矩形"/>
            <p:cNvSpPr/>
            <p:nvPr>
              <p:custDataLst>
                <p:tags r:id="rId5"/>
              </p:custDataLst>
            </p:nvPr>
          </p:nvSpPr>
          <p:spPr>
            <a:xfrm flipV="1">
              <a:off x="5770066" y="4781440"/>
              <a:ext cx="678652" cy="120820"/>
            </a:xfrm>
            <a:prstGeom prst="roundRect">
              <a:avLst>
                <a:gd name="adj" fmla="val 50000"/>
              </a:avLst>
            </a:pr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7" name="任意多边形: 形状 16"/>
            <p:cNvSpPr/>
            <p:nvPr/>
          </p:nvSpPr>
          <p:spPr>
            <a:xfrm flipH="1">
              <a:off x="11797481" y="1619250"/>
              <a:ext cx="381000" cy="3619500"/>
            </a:xfrm>
            <a:custGeom>
              <a:avLst/>
              <a:gdLst>
                <a:gd name="connsiteX0" fmla="*/ 0 w 381000"/>
                <a:gd name="connsiteY0" fmla="*/ 0 h 3619500"/>
                <a:gd name="connsiteX1" fmla="*/ 76200 w 381000"/>
                <a:gd name="connsiteY1" fmla="*/ 0 h 3619500"/>
                <a:gd name="connsiteX2" fmla="*/ 381000 w 381000"/>
                <a:gd name="connsiteY2" fmla="*/ 304800 h 3619500"/>
                <a:gd name="connsiteX3" fmla="*/ 381000 w 381000"/>
                <a:gd name="connsiteY3" fmla="*/ 3314700 h 3619500"/>
                <a:gd name="connsiteX4" fmla="*/ 76200 w 381000"/>
                <a:gd name="connsiteY4" fmla="*/ 3619500 h 3619500"/>
                <a:gd name="connsiteX5" fmla="*/ 0 w 381000"/>
                <a:gd name="connsiteY5"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619500">
                  <a:moveTo>
                    <a:pt x="0" y="0"/>
                  </a:moveTo>
                  <a:lnTo>
                    <a:pt x="76200" y="0"/>
                  </a:lnTo>
                  <a:cubicBezTo>
                    <a:pt x="244536" y="0"/>
                    <a:pt x="381000" y="136464"/>
                    <a:pt x="381000" y="304800"/>
                  </a:cubicBezTo>
                  <a:lnTo>
                    <a:pt x="381000" y="3314700"/>
                  </a:lnTo>
                  <a:cubicBezTo>
                    <a:pt x="381000" y="3483036"/>
                    <a:pt x="244536" y="3619500"/>
                    <a:pt x="76200" y="3619500"/>
                  </a:cubicBezTo>
                  <a:lnTo>
                    <a:pt x="0" y="3619500"/>
                  </a:lnTo>
                  <a:close/>
                </a:path>
              </a:pathLst>
            </a:cu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8" name="图形 2"/>
            <p:cNvGrpSpPr/>
            <p:nvPr/>
          </p:nvGrpSpPr>
          <p:grpSpPr>
            <a:xfrm>
              <a:off x="11811000" y="6209508"/>
              <a:ext cx="162718" cy="423862"/>
              <a:chOff x="9069387" y="2886074"/>
              <a:chExt cx="162718" cy="423862"/>
            </a:xfrm>
            <a:solidFill>
              <a:srgbClr val="5A595C"/>
            </a:solidFill>
          </p:grpSpPr>
          <p:sp>
            <p:nvSpPr>
              <p:cNvPr id="19" name="任意多边形: 形状 18"/>
              <p:cNvSpPr/>
              <p:nvPr/>
            </p:nvSpPr>
            <p:spPr>
              <a:xfrm>
                <a:off x="9069387" y="3257550"/>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0" name="任意多边形: 形状 19"/>
              <p:cNvSpPr/>
              <p:nvPr/>
            </p:nvSpPr>
            <p:spPr>
              <a:xfrm>
                <a:off x="9069387" y="3176587"/>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1" name="任意多边形: 形状 20"/>
              <p:cNvSpPr/>
              <p:nvPr/>
            </p:nvSpPr>
            <p:spPr>
              <a:xfrm>
                <a:off x="9069387" y="3096418"/>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2" name="任意多边形: 形状 21"/>
              <p:cNvSpPr/>
              <p:nvPr/>
            </p:nvSpPr>
            <p:spPr>
              <a:xfrm>
                <a:off x="9069387" y="3015456"/>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3" name="任意多边形: 形状 22"/>
              <p:cNvSpPr/>
              <p:nvPr/>
            </p:nvSpPr>
            <p:spPr>
              <a:xfrm>
                <a:off x="9069387" y="2935287"/>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4" name="任意多边形: 形状 23"/>
              <p:cNvSpPr/>
              <p:nvPr/>
            </p:nvSpPr>
            <p:spPr>
              <a:xfrm>
                <a:off x="9179718" y="3208337"/>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5" name="任意多边形: 形状 24"/>
              <p:cNvSpPr/>
              <p:nvPr/>
            </p:nvSpPr>
            <p:spPr>
              <a:xfrm>
                <a:off x="9179718" y="3128168"/>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6" name="任意多边形: 形状 25"/>
              <p:cNvSpPr/>
              <p:nvPr/>
            </p:nvSpPr>
            <p:spPr>
              <a:xfrm>
                <a:off x="9179718" y="3047206"/>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7" name="任意多边形: 形状 26"/>
              <p:cNvSpPr/>
              <p:nvPr/>
            </p:nvSpPr>
            <p:spPr>
              <a:xfrm>
                <a:off x="9179718" y="2967037"/>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8" name="任意多边形: 形状 27"/>
              <p:cNvSpPr/>
              <p:nvPr/>
            </p:nvSpPr>
            <p:spPr>
              <a:xfrm>
                <a:off x="9179718" y="2886074"/>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29" name="图形 2"/>
            <p:cNvGrpSpPr/>
            <p:nvPr/>
          </p:nvGrpSpPr>
          <p:grpSpPr>
            <a:xfrm>
              <a:off x="223941" y="308598"/>
              <a:ext cx="127793" cy="423068"/>
              <a:chOff x="2878137" y="360362"/>
              <a:chExt cx="127793" cy="423068"/>
            </a:xfrm>
            <a:solidFill>
              <a:srgbClr val="5A595C"/>
            </a:solidFill>
          </p:grpSpPr>
          <p:sp>
            <p:nvSpPr>
              <p:cNvPr id="30" name="任意多边形: 形状 29"/>
              <p:cNvSpPr/>
              <p:nvPr/>
            </p:nvSpPr>
            <p:spPr>
              <a:xfrm>
                <a:off x="2964656" y="360362"/>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1" name="任意多边形: 形状 30"/>
              <p:cNvSpPr/>
              <p:nvPr/>
            </p:nvSpPr>
            <p:spPr>
              <a:xfrm>
                <a:off x="2964656" y="440531"/>
                <a:ext cx="41275" cy="52387"/>
              </a:xfrm>
              <a:custGeom>
                <a:avLst/>
                <a:gdLst>
                  <a:gd name="connsiteX0" fmla="*/ 41275 w 41275"/>
                  <a:gd name="connsiteY0" fmla="*/ 26194 h 52387"/>
                  <a:gd name="connsiteX1" fmla="*/ 20638 w 41275"/>
                  <a:gd name="connsiteY1" fmla="*/ 52387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7"/>
                      <a:pt x="20638" y="52387"/>
                    </a:cubicBezTo>
                    <a:cubicBezTo>
                      <a:pt x="9240" y="52387"/>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2" name="任意多边形: 形状 31"/>
              <p:cNvSpPr/>
              <p:nvPr/>
            </p:nvSpPr>
            <p:spPr>
              <a:xfrm>
                <a:off x="2964656" y="521493"/>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3" name="任意多边形: 形状 32"/>
              <p:cNvSpPr/>
              <p:nvPr/>
            </p:nvSpPr>
            <p:spPr>
              <a:xfrm>
                <a:off x="2964656" y="601662"/>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4" name="任意多边形: 形状 33"/>
              <p:cNvSpPr/>
              <p:nvPr/>
            </p:nvSpPr>
            <p:spPr>
              <a:xfrm>
                <a:off x="2964656" y="682625"/>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5" name="任意多边形: 形状 34"/>
              <p:cNvSpPr/>
              <p:nvPr/>
            </p:nvSpPr>
            <p:spPr>
              <a:xfrm>
                <a:off x="2878137" y="408781"/>
                <a:ext cx="41275" cy="52387"/>
              </a:xfrm>
              <a:custGeom>
                <a:avLst/>
                <a:gdLst>
                  <a:gd name="connsiteX0" fmla="*/ 41275 w 41275"/>
                  <a:gd name="connsiteY0" fmla="*/ 26194 h 52387"/>
                  <a:gd name="connsiteX1" fmla="*/ 20637 w 41275"/>
                  <a:gd name="connsiteY1" fmla="*/ 52387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7"/>
                      <a:pt x="20637" y="52387"/>
                    </a:cubicBezTo>
                    <a:cubicBezTo>
                      <a:pt x="9240" y="52387"/>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6" name="任意多边形: 形状 35"/>
              <p:cNvSpPr/>
              <p:nvPr/>
            </p:nvSpPr>
            <p:spPr>
              <a:xfrm>
                <a:off x="2878137" y="489743"/>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7" name="任意多边形: 形状 36"/>
              <p:cNvSpPr/>
              <p:nvPr/>
            </p:nvSpPr>
            <p:spPr>
              <a:xfrm>
                <a:off x="2878137" y="569912"/>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8" name="任意多边形: 形状 37"/>
              <p:cNvSpPr/>
              <p:nvPr/>
            </p:nvSpPr>
            <p:spPr>
              <a:xfrm>
                <a:off x="2878137" y="650875"/>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9" name="任意多边形: 形状 38"/>
              <p:cNvSpPr/>
              <p:nvPr/>
            </p:nvSpPr>
            <p:spPr>
              <a:xfrm>
                <a:off x="2878137" y="731043"/>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6">
            <a:extLst>
              <a:ext uri="{96DAC541-7B7A-43D3-8B79-37D633B846F1}">
                <asvg:svgBlip xmlns:asvg="http://schemas.microsoft.com/office/drawing/2016/SVG/main" r:embed="rId7"/>
              </a:ext>
            </a:extLst>
          </a:blip>
          <a:srcRect l="27075" r="27075"/>
          <a:stretch>
            <a:fillRect/>
          </a:stretch>
        </p:blipFill>
        <p:spPr>
          <a:xfrm>
            <a:off x="6962790" y="1019163"/>
            <a:ext cx="4419625" cy="4819675"/>
          </a:xfrm>
          <a:custGeom>
            <a:avLst/>
            <a:gdLst/>
            <a:ahLst/>
            <a:cxnLst>
              <a:cxn ang="3">
                <a:pos x="hc" y="t"/>
              </a:cxn>
              <a:cxn ang="cd2">
                <a:pos x="l" y="vc"/>
              </a:cxn>
              <a:cxn ang="cd4">
                <a:pos x="hc" y="b"/>
              </a:cxn>
              <a:cxn ang="0">
                <a:pos x="r" y="vc"/>
              </a:cxn>
            </a:cxnLst>
            <a:rect l="l" t="t" r="r" b="b"/>
            <a:pathLst>
              <a:path w="6960" h="6960">
                <a:moveTo>
                  <a:pt x="0" y="0"/>
                </a:moveTo>
                <a:lnTo>
                  <a:pt x="6960" y="0"/>
                </a:lnTo>
                <a:lnTo>
                  <a:pt x="6960" y="6960"/>
                </a:lnTo>
                <a:lnTo>
                  <a:pt x="0" y="6960"/>
                </a:lnTo>
                <a:lnTo>
                  <a:pt x="0" y="0"/>
                </a:lnTo>
                <a:close/>
              </a:path>
            </a:pathLst>
          </a:custGeom>
        </p:spPr>
      </p:pic>
      <p:sp>
        <p:nvSpPr>
          <p:cNvPr id="8" name="Title 6"/>
          <p:cNvSpPr txBox="1"/>
          <p:nvPr>
            <p:custDataLst>
              <p:tags r:id="rId3"/>
            </p:custDataLst>
          </p:nvPr>
        </p:nvSpPr>
        <p:spPr>
          <a:xfrm>
            <a:off x="1425575" y="1285875"/>
            <a:ext cx="3961765" cy="762000"/>
          </a:xfrm>
          <a:prstGeom prst="rect">
            <a:avLst/>
          </a:prstGeom>
          <a:noFill/>
          <a:ln w="3175">
            <a:noFill/>
            <a:prstDash val="dash"/>
          </a:ln>
        </p:spPr>
        <p:txBody>
          <a:bodyPr wrap="square" lIns="63500" tIns="25400" rIns="63500" bIns="25400" anchor="b" anchorCtr="0">
            <a:normAutofit fontScale="75000"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en-US" altLang="zh-CN" sz="3335" b="1" spc="160" dirty="0">
                <a:ln w="3175">
                  <a:noFill/>
                  <a:prstDash val="dash"/>
                </a:ln>
                <a:solidFill>
                  <a:schemeClr val="accent1"/>
                </a:solidFill>
                <a:uFillTx/>
                <a:latin typeface="Times New Roman" panose="02020603050405020304" charset="0"/>
                <a:ea typeface="微软雅黑" panose="020B0503020204020204" charset="-122"/>
                <a:cs typeface="Times New Roman" panose="02020603050405020304" charset="0"/>
              </a:rPr>
              <a:t>The genetic code of </a:t>
            </a:r>
          </a:p>
          <a:p>
            <a:pPr marL="0" lvl="0" indent="0" algn="l" fontAlgn="auto">
              <a:lnSpc>
                <a:spcPct val="100000"/>
              </a:lnSpc>
              <a:spcBef>
                <a:spcPts val="0"/>
              </a:spcBef>
              <a:spcAft>
                <a:spcPts val="800"/>
              </a:spcAft>
              <a:buSzPct val="100000"/>
              <a:buNone/>
            </a:pPr>
            <a:r>
              <a:rPr lang="en-US" altLang="zh-CN" sz="3335" b="1" spc="160" dirty="0">
                <a:ln w="3175">
                  <a:noFill/>
                  <a:prstDash val="dash"/>
                </a:ln>
                <a:solidFill>
                  <a:schemeClr val="accent1"/>
                </a:solidFill>
                <a:uFillTx/>
                <a:latin typeface="Times New Roman" panose="02020603050405020304" charset="0"/>
                <a:ea typeface="微软雅黑" panose="020B0503020204020204" charset="-122"/>
                <a:cs typeface="Times New Roman" panose="02020603050405020304" charset="0"/>
              </a:rPr>
              <a:t>fluorosilicone materials</a:t>
            </a:r>
          </a:p>
        </p:txBody>
      </p:sp>
      <p:sp>
        <p:nvSpPr>
          <p:cNvPr id="14" name="Title 6"/>
          <p:cNvSpPr txBox="1"/>
          <p:nvPr>
            <p:custDataLst>
              <p:tags r:id="rId4"/>
            </p:custDataLst>
          </p:nvPr>
        </p:nvSpPr>
        <p:spPr>
          <a:xfrm>
            <a:off x="234950" y="2047875"/>
            <a:ext cx="6727825" cy="279146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285750" algn="l" fontAlgn="ctr">
              <a:lnSpc>
                <a:spcPct val="120000"/>
              </a:lnSpc>
              <a:spcBef>
                <a:spcPts val="600"/>
              </a:spcBef>
              <a:spcAft>
                <a:spcPts val="600"/>
              </a:spcAft>
              <a:buSzPct val="100000"/>
              <a:buFont typeface="Wingdings" panose="05000000000000000000" charset="0"/>
              <a:buNone/>
            </a:pPr>
            <a:r>
              <a:rPr lang="en-US" altLang="zh-CN" sz="1800" b="1" spc="150" dirty="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rPr>
              <a:t>    Fluorosilicone materials are fluoropolysiloxanes characterized by a siloxane (Si–O) backbone and side chains containing both trifluoropropyl and methyl groups. </a:t>
            </a:r>
          </a:p>
          <a:p>
            <a:pPr lvl="0" indent="-285750" algn="l" fontAlgn="ctr">
              <a:lnSpc>
                <a:spcPct val="120000"/>
              </a:lnSpc>
              <a:spcBef>
                <a:spcPts val="600"/>
              </a:spcBef>
              <a:spcAft>
                <a:spcPts val="600"/>
              </a:spcAft>
              <a:buSzPct val="100000"/>
              <a:buFont typeface="Wingdings" panose="05000000000000000000" charset="0"/>
              <a:buNone/>
            </a:pPr>
            <a:r>
              <a:rPr lang="en-US" altLang="zh-CN" sz="1800" b="1" spc="150" dirty="0">
                <a:ln w="3175">
                  <a:noFill/>
                  <a:prstDash val="dash"/>
                </a:ln>
                <a:solidFill>
                  <a:schemeClr val="dk1">
                    <a:lumMod val="75000"/>
                    <a:lumOff val="25000"/>
                  </a:schemeClr>
                </a:solidFill>
                <a:latin typeface="Times New Roman" panose="02020603050405020304" charset="0"/>
                <a:ea typeface="微软雅黑" panose="020B0503020204020204" charset="-122"/>
                <a:cs typeface="Times New Roman" panose="02020603050405020304" charset="0"/>
              </a:rPr>
              <a:t>    </a:t>
            </a:r>
            <a:r>
              <a:rPr lang="en-US" altLang="zh-CN" sz="1800" b="1" spc="150" dirty="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rPr>
              <a:t>They integrate the key strengths of their parent materials: the exceptional heat resistance, low‑temperature flexibility, weathering stability, and electrical insulation of silicones, together with the superior resistance to hydrocarbons, oils, and chemicals, combined with low surface energy, inherent to fluorinated compounds.</a:t>
            </a:r>
          </a:p>
        </p:txBody>
      </p:sp>
      <p:grpSp>
        <p:nvGrpSpPr>
          <p:cNvPr id="3" name="组合 2"/>
          <p:cNvGrpSpPr/>
          <p:nvPr/>
        </p:nvGrpSpPr>
        <p:grpSpPr>
          <a:xfrm>
            <a:off x="655955" y="1587500"/>
            <a:ext cx="668020" cy="159385"/>
            <a:chOff x="3360736" y="2156240"/>
            <a:chExt cx="615951" cy="142875"/>
          </a:xfrm>
        </p:grpSpPr>
        <p:pic>
          <p:nvPicPr>
            <p:cNvPr id="4" name="图形 25"/>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33812" y="2156240"/>
              <a:ext cx="142875" cy="142875"/>
            </a:xfrm>
            <a:prstGeom prst="rect">
              <a:avLst/>
            </a:prstGeom>
            <a:pattFill>
              <a:fgClr>
                <a:srgbClr val="FFFFFF"/>
              </a:fgClr>
              <a:bgClr>
                <a:srgbClr val="FFFFFF"/>
              </a:bgClr>
            </a:pattFill>
          </p:spPr>
        </p:pic>
        <p:pic>
          <p:nvPicPr>
            <p:cNvPr id="5" name="图形 23"/>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60736" y="2156240"/>
              <a:ext cx="142875" cy="142875"/>
            </a:xfrm>
            <a:prstGeom prst="rect">
              <a:avLst/>
            </a:prstGeom>
            <a:pattFill>
              <a:fgClr>
                <a:srgbClr val="FFFFFF"/>
              </a:fgClr>
              <a:bgClr>
                <a:srgbClr val="FFFFFF"/>
              </a:bgClr>
            </a:pattFill>
          </p:spPr>
        </p:pic>
        <p:pic>
          <p:nvPicPr>
            <p:cNvPr id="6" name="图形 24"/>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97274" y="2156240"/>
              <a:ext cx="142875" cy="142875"/>
            </a:xfrm>
            <a:prstGeom prst="rect">
              <a:avLst/>
            </a:prstGeom>
            <a:pattFill>
              <a:fgClr>
                <a:srgbClr val="FFFFFF"/>
              </a:fgClr>
              <a:bgClr>
                <a:srgbClr val="FFFFFF"/>
              </a:bgClr>
            </a:pattFill>
          </p:spPr>
        </p:pic>
      </p:grpSp>
      <p:grpSp>
        <p:nvGrpSpPr>
          <p:cNvPr id="17" name="组合 16"/>
          <p:cNvGrpSpPr/>
          <p:nvPr/>
        </p:nvGrpSpPr>
        <p:grpSpPr>
          <a:xfrm>
            <a:off x="7207250" y="1851660"/>
            <a:ext cx="4097020" cy="3118485"/>
            <a:chOff x="12072" y="3384"/>
            <a:chExt cx="7128" cy="5090"/>
          </a:xfrm>
        </p:grpSpPr>
        <p:grpSp>
          <p:nvGrpSpPr>
            <p:cNvPr id="13" name="组合 12"/>
            <p:cNvGrpSpPr/>
            <p:nvPr/>
          </p:nvGrpSpPr>
          <p:grpSpPr>
            <a:xfrm>
              <a:off x="12072" y="3384"/>
              <a:ext cx="7128" cy="4636"/>
              <a:chOff x="1225" y="1266"/>
              <a:chExt cx="7128" cy="4636"/>
            </a:xfrm>
          </p:grpSpPr>
          <p:graphicFrame>
            <p:nvGraphicFramePr>
              <p:cNvPr id="10" name="对象 9"/>
              <p:cNvGraphicFramePr/>
              <p:nvPr/>
            </p:nvGraphicFramePr>
            <p:xfrm>
              <a:off x="1225" y="1266"/>
              <a:ext cx="7128" cy="4637"/>
            </p:xfrm>
            <a:graphic>
              <a:graphicData uri="http://schemas.openxmlformats.org/presentationml/2006/ole">
                <mc:AlternateContent xmlns:mc="http://schemas.openxmlformats.org/markup-compatibility/2006">
                  <mc:Choice xmlns:v="urn:schemas-microsoft-com:vml" Requires="v">
                    <p:oleObj r:id="rId14" imgW="1440815" imgH="925830" progId="">
                      <p:embed/>
                    </p:oleObj>
                  </mc:Choice>
                  <mc:Fallback>
                    <p:oleObj r:id="rId14" imgW="1440815" imgH="925830" progId="">
                      <p:embed/>
                      <p:pic>
                        <p:nvPicPr>
                          <p:cNvPr id="0" name="图片 10"/>
                          <p:cNvPicPr/>
                          <p:nvPr/>
                        </p:nvPicPr>
                        <p:blipFill>
                          <a:blip r:embed="rId15"/>
                          <a:stretch>
                            <a:fillRect/>
                          </a:stretch>
                        </p:blipFill>
                        <p:spPr>
                          <a:xfrm>
                            <a:off x="1225" y="1266"/>
                            <a:ext cx="7128" cy="4637"/>
                          </a:xfrm>
                          <a:prstGeom prst="rect">
                            <a:avLst/>
                          </a:prstGeom>
                        </p:spPr>
                      </p:pic>
                    </p:oleObj>
                  </mc:Fallback>
                </mc:AlternateContent>
              </a:graphicData>
            </a:graphic>
          </p:graphicFrame>
          <p:sp>
            <p:nvSpPr>
              <p:cNvPr id="12" name="矩形 11"/>
              <p:cNvSpPr/>
              <p:nvPr/>
            </p:nvSpPr>
            <p:spPr>
              <a:xfrm>
                <a:off x="6686" y="3153"/>
                <a:ext cx="1600" cy="86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5" name="矩形 14"/>
            <p:cNvSpPr/>
            <p:nvPr/>
          </p:nvSpPr>
          <p:spPr>
            <a:xfrm>
              <a:off x="13607" y="4824"/>
              <a:ext cx="2917" cy="1666"/>
            </a:xfrm>
            <a:prstGeom prst="rect">
              <a:avLst/>
            </a:prstGeom>
            <a:ln w="38100">
              <a:solidFill>
                <a:srgbClr val="FF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6" name="矩形 15"/>
            <p:cNvSpPr/>
            <p:nvPr/>
          </p:nvSpPr>
          <p:spPr>
            <a:xfrm>
              <a:off x="13647" y="6990"/>
              <a:ext cx="4633" cy="1484"/>
            </a:xfrm>
            <a:prstGeom prst="rect">
              <a:avLst/>
            </a:prstGeom>
            <a:ln w="38100">
              <a:solidFill>
                <a:srgbClr val="FF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Image 0" descr="https://kimi-img.moonshot.cn/pub/slides/slides_tmpl/image/25-10-09-17:19:43-d3jnsbos8jdo4os5dm3g.jpg"/>
          <p:cNvPicPr>
            <a:picLocks noChangeAspect="1"/>
          </p:cNvPicPr>
          <p:nvPr/>
        </p:nvPicPr>
        <p:blipFill>
          <a:blip r:embed="rId13"/>
          <a:stretch>
            <a:fillRect/>
          </a:stretch>
        </p:blipFill>
        <p:spPr>
          <a:xfrm>
            <a:off x="0" y="0"/>
            <a:ext cx="12192000" cy="6858000"/>
          </a:xfrm>
          <a:prstGeom prst="rect">
            <a:avLst/>
          </a:prstGeom>
        </p:spPr>
      </p:pic>
      <p:sp>
        <p:nvSpPr>
          <p:cNvPr id="5" name="Text 0"/>
          <p:cNvSpPr/>
          <p:nvPr/>
        </p:nvSpPr>
        <p:spPr>
          <a:xfrm>
            <a:off x="139700" y="385445"/>
            <a:ext cx="11912600" cy="508000"/>
          </a:xfrm>
          <a:prstGeom prst="rect">
            <a:avLst/>
          </a:prstGeom>
          <a:noFill/>
        </p:spPr>
        <p:txBody>
          <a:bodyPr wrap="square" lIns="0" tIns="0" rIns="0" bIns="0" rtlCol="0" anchor="ctr"/>
          <a:lstStyle/>
          <a:p>
            <a:pPr algn="ctr">
              <a:lnSpc>
                <a:spcPct val="90000"/>
              </a:lnSpc>
            </a:pPr>
            <a:r>
              <a:rPr lang="en-US" altLang="zh-CN" sz="2800" b="1" dirty="0">
                <a:solidFill>
                  <a:srgbClr val="2E70CD"/>
                </a:solidFill>
                <a:latin typeface="Times New Roman" panose="02020603050405020304" charset="0"/>
                <a:ea typeface="微软雅黑" panose="020B0503020204020204" charset="-122"/>
                <a:cs typeface="Times New Roman" panose="02020603050405020304" charset="0"/>
              </a:rPr>
              <a:t>Fluorosilicone Materials: Multi-dimensional Performance</a:t>
            </a:r>
          </a:p>
        </p:txBody>
      </p:sp>
      <p:sp>
        <p:nvSpPr>
          <p:cNvPr id="7" name="Shape 2"/>
          <p:cNvSpPr/>
          <p:nvPr/>
        </p:nvSpPr>
        <p:spPr>
          <a:xfrm>
            <a:off x="342900" y="1438910"/>
            <a:ext cx="3759200" cy="2497455"/>
          </a:xfrm>
          <a:custGeom>
            <a:avLst/>
            <a:gdLst/>
            <a:ahLst/>
            <a:cxnLst/>
            <a:rect l="l" t="t" r="r" b="b"/>
            <a:pathLst>
              <a:path w="3759200" h="5130800">
                <a:moveTo>
                  <a:pt x="101611" y="0"/>
                </a:moveTo>
                <a:lnTo>
                  <a:pt x="3657589" y="0"/>
                </a:lnTo>
                <a:cubicBezTo>
                  <a:pt x="3713707" y="0"/>
                  <a:pt x="3759200" y="45493"/>
                  <a:pt x="3759200" y="101611"/>
                </a:cubicBezTo>
                <a:lnTo>
                  <a:pt x="3759200" y="5029189"/>
                </a:lnTo>
                <a:cubicBezTo>
                  <a:pt x="3759200" y="5085307"/>
                  <a:pt x="3713707" y="5130800"/>
                  <a:pt x="3657589" y="5130800"/>
                </a:cubicBezTo>
                <a:lnTo>
                  <a:pt x="101611" y="5130800"/>
                </a:lnTo>
                <a:cubicBezTo>
                  <a:pt x="45493" y="5130800"/>
                  <a:pt x="0" y="5085307"/>
                  <a:pt x="0" y="5029189"/>
                </a:cubicBezTo>
                <a:lnTo>
                  <a:pt x="0" y="101611"/>
                </a:lnTo>
                <a:cubicBezTo>
                  <a:pt x="0" y="45530"/>
                  <a:pt x="45530" y="0"/>
                  <a:pt x="101611" y="0"/>
                </a:cubicBezTo>
                <a:close/>
              </a:path>
            </a:pathLst>
          </a:custGeom>
          <a:solidFill>
            <a:schemeClr val="bg2"/>
          </a:solidFill>
        </p:spPr>
        <p:txBody>
          <a:bodyPr/>
          <a:lstStyle/>
          <a:p>
            <a:endParaRPr lang="zh-CN" altLang="en-US">
              <a:solidFill>
                <a:schemeClr val="bg2"/>
              </a:solidFill>
            </a:endParaRPr>
          </a:p>
        </p:txBody>
      </p:sp>
      <p:sp>
        <p:nvSpPr>
          <p:cNvPr id="8" name="Shape 3"/>
          <p:cNvSpPr/>
          <p:nvPr/>
        </p:nvSpPr>
        <p:spPr>
          <a:xfrm>
            <a:off x="2066290" y="1501140"/>
            <a:ext cx="609600" cy="609600"/>
          </a:xfrm>
          <a:custGeom>
            <a:avLst/>
            <a:gdLst/>
            <a:ahLst/>
            <a:cxnLst/>
            <a:rect l="l" t="t" r="r" b="b"/>
            <a:pathLst>
              <a:path w="609600" h="609600">
                <a:moveTo>
                  <a:pt x="114300" y="114300"/>
                </a:moveTo>
                <a:cubicBezTo>
                  <a:pt x="114300" y="51197"/>
                  <a:pt x="165497" y="0"/>
                  <a:pt x="228600" y="0"/>
                </a:cubicBezTo>
                <a:cubicBezTo>
                  <a:pt x="291703" y="0"/>
                  <a:pt x="342900" y="51197"/>
                  <a:pt x="342900" y="114300"/>
                </a:cubicBezTo>
                <a:lnTo>
                  <a:pt x="342900" y="310396"/>
                </a:lnTo>
                <a:cubicBezTo>
                  <a:pt x="378023" y="341828"/>
                  <a:pt x="400050" y="387429"/>
                  <a:pt x="400050" y="438150"/>
                </a:cubicBezTo>
                <a:cubicBezTo>
                  <a:pt x="400050" y="532805"/>
                  <a:pt x="323255" y="609600"/>
                  <a:pt x="228600" y="609600"/>
                </a:cubicBezTo>
                <a:cubicBezTo>
                  <a:pt x="133945" y="609600"/>
                  <a:pt x="57150" y="532805"/>
                  <a:pt x="57150" y="438150"/>
                </a:cubicBezTo>
                <a:cubicBezTo>
                  <a:pt x="57150" y="387429"/>
                  <a:pt x="79177" y="341709"/>
                  <a:pt x="114300" y="310396"/>
                </a:cubicBezTo>
                <a:lnTo>
                  <a:pt x="114300" y="114300"/>
                </a:lnTo>
                <a:close/>
                <a:moveTo>
                  <a:pt x="228600" y="514350"/>
                </a:moveTo>
                <a:cubicBezTo>
                  <a:pt x="270629" y="514350"/>
                  <a:pt x="304800" y="480179"/>
                  <a:pt x="304800" y="438150"/>
                </a:cubicBezTo>
                <a:cubicBezTo>
                  <a:pt x="304800" y="406122"/>
                  <a:pt x="285155" y="378738"/>
                  <a:pt x="257175" y="367546"/>
                </a:cubicBezTo>
                <a:lnTo>
                  <a:pt x="257175" y="114300"/>
                </a:lnTo>
                <a:cubicBezTo>
                  <a:pt x="257175" y="98465"/>
                  <a:pt x="244435" y="85725"/>
                  <a:pt x="228600" y="85725"/>
                </a:cubicBezTo>
                <a:cubicBezTo>
                  <a:pt x="212765" y="85725"/>
                  <a:pt x="200025" y="98465"/>
                  <a:pt x="200025" y="114300"/>
                </a:cubicBezTo>
                <a:lnTo>
                  <a:pt x="200025" y="367546"/>
                </a:lnTo>
                <a:cubicBezTo>
                  <a:pt x="172045" y="378857"/>
                  <a:pt x="152400" y="406241"/>
                  <a:pt x="152400" y="438150"/>
                </a:cubicBezTo>
                <a:cubicBezTo>
                  <a:pt x="152400" y="480179"/>
                  <a:pt x="186571" y="514350"/>
                  <a:pt x="228600" y="514350"/>
                </a:cubicBezTo>
                <a:close/>
                <a:moveTo>
                  <a:pt x="552450" y="95250"/>
                </a:moveTo>
                <a:cubicBezTo>
                  <a:pt x="552450" y="74222"/>
                  <a:pt x="535378" y="57150"/>
                  <a:pt x="514350" y="57150"/>
                </a:cubicBezTo>
                <a:cubicBezTo>
                  <a:pt x="493322" y="57150"/>
                  <a:pt x="476250" y="74222"/>
                  <a:pt x="476250" y="95250"/>
                </a:cubicBezTo>
                <a:cubicBezTo>
                  <a:pt x="476250" y="116278"/>
                  <a:pt x="493322" y="133350"/>
                  <a:pt x="514350" y="133350"/>
                </a:cubicBezTo>
                <a:cubicBezTo>
                  <a:pt x="535378" y="133350"/>
                  <a:pt x="552450" y="116278"/>
                  <a:pt x="552450" y="95250"/>
                </a:cubicBezTo>
                <a:close/>
                <a:moveTo>
                  <a:pt x="419100" y="95250"/>
                </a:moveTo>
                <a:cubicBezTo>
                  <a:pt x="419100" y="42680"/>
                  <a:pt x="461780" y="0"/>
                  <a:pt x="514350" y="0"/>
                </a:cubicBezTo>
                <a:cubicBezTo>
                  <a:pt x="566920" y="0"/>
                  <a:pt x="609600" y="42680"/>
                  <a:pt x="609600" y="95250"/>
                </a:cubicBezTo>
                <a:cubicBezTo>
                  <a:pt x="609600" y="147820"/>
                  <a:pt x="566920" y="190500"/>
                  <a:pt x="514350" y="190500"/>
                </a:cubicBezTo>
                <a:cubicBezTo>
                  <a:pt x="461780" y="190500"/>
                  <a:pt x="419100" y="147820"/>
                  <a:pt x="419100" y="95250"/>
                </a:cubicBezTo>
                <a:close/>
              </a:path>
            </a:pathLst>
          </a:custGeom>
          <a:solidFill>
            <a:schemeClr val="accent2"/>
          </a:solidFill>
        </p:spPr>
        <p:txBody>
          <a:bodyPr/>
          <a:lstStyle/>
          <a:p>
            <a:endParaRPr lang="zh-CN" altLang="en-US"/>
          </a:p>
        </p:txBody>
      </p:sp>
      <p:sp>
        <p:nvSpPr>
          <p:cNvPr id="9" name="Text 4"/>
          <p:cNvSpPr/>
          <p:nvPr/>
        </p:nvSpPr>
        <p:spPr>
          <a:xfrm>
            <a:off x="615950" y="2635250"/>
            <a:ext cx="3255645" cy="618490"/>
          </a:xfrm>
          <a:prstGeom prst="rect">
            <a:avLst/>
          </a:prstGeom>
          <a:noFill/>
        </p:spPr>
        <p:txBody>
          <a:bodyPr wrap="square" lIns="0" tIns="0" rIns="0" bIns="0" rtlCol="0" anchor="ctr"/>
          <a:lstStyle/>
          <a:p>
            <a:pPr algn="ctr">
              <a:lnSpc>
                <a:spcPct val="120000"/>
              </a:lnSpc>
            </a:pPr>
            <a:r>
              <a:rPr lang="en-US" altLang="zh-CN" sz="2800" b="1" dirty="0">
                <a:solidFill>
                  <a:srgbClr val="5046FF"/>
                </a:solidFill>
                <a:latin typeface="Times New Roman" panose="02020603050405020304" charset="0"/>
                <a:ea typeface="微软雅黑" panose="020B0503020204020204" charset="-122"/>
                <a:cs typeface="Times New Roman" panose="02020603050405020304" charset="0"/>
              </a:rPr>
              <a:t>High-temperature resistance</a:t>
            </a:r>
          </a:p>
          <a:p>
            <a:pPr algn="ctr">
              <a:lnSpc>
                <a:spcPct val="120000"/>
              </a:lnSpc>
            </a:pPr>
            <a:endParaRPr lang="en-US" altLang="zh-CN" sz="2800" b="1" dirty="0">
              <a:solidFill>
                <a:srgbClr val="5046FF"/>
              </a:solidFill>
              <a:latin typeface="Times New Roman" panose="02020603050405020304" charset="0"/>
              <a:ea typeface="微软雅黑" panose="020B0503020204020204" charset="-122"/>
              <a:cs typeface="Times New Roman" panose="02020603050405020304" charset="0"/>
            </a:endParaRPr>
          </a:p>
        </p:txBody>
      </p:sp>
      <p:sp>
        <p:nvSpPr>
          <p:cNvPr id="11" name="Text 6"/>
          <p:cNvSpPr/>
          <p:nvPr/>
        </p:nvSpPr>
        <p:spPr>
          <a:xfrm>
            <a:off x="720090" y="3453130"/>
            <a:ext cx="3496310" cy="147320"/>
          </a:xfrm>
          <a:prstGeom prst="rect">
            <a:avLst/>
          </a:prstGeom>
          <a:noFill/>
        </p:spPr>
        <p:txBody>
          <a:bodyPr wrap="square" lIns="0" tIns="0" rIns="0" bIns="0" rtlCol="0" anchor="ctr"/>
          <a:lstStyle/>
          <a:p>
            <a:pPr algn="ctr">
              <a:lnSpc>
                <a:spcPct val="120000"/>
              </a:lnSpc>
            </a:pPr>
            <a:r>
              <a:rPr lang="en-US" sz="2400" b="1" dirty="0">
                <a:latin typeface="Times New Roman" panose="02020603050405020304" charset="0"/>
                <a:ea typeface="微软雅黑" panose="020B0503020204020204" charset="-122"/>
                <a:cs typeface="Times New Roman" panose="02020603050405020304" charset="0"/>
              </a:rPr>
              <a:t>225 ℃</a:t>
            </a:r>
          </a:p>
          <a:p>
            <a:pPr algn="ctr">
              <a:lnSpc>
                <a:spcPct val="120000"/>
              </a:lnSpc>
            </a:pPr>
            <a:r>
              <a:rPr lang="en-US" sz="2400" b="1" dirty="0">
                <a:latin typeface="Times New Roman" panose="02020603050405020304" charset="0"/>
                <a:ea typeface="微软雅黑" panose="020B0503020204020204" charset="-122"/>
                <a:cs typeface="Times New Roman" panose="02020603050405020304" charset="0"/>
              </a:rPr>
              <a:t>( 250 °C peak )</a:t>
            </a:r>
          </a:p>
        </p:txBody>
      </p:sp>
      <p:sp>
        <p:nvSpPr>
          <p:cNvPr id="12" name="Shape 7"/>
          <p:cNvSpPr/>
          <p:nvPr/>
        </p:nvSpPr>
        <p:spPr>
          <a:xfrm>
            <a:off x="4216400" y="1473200"/>
            <a:ext cx="7721600" cy="2463800"/>
          </a:xfrm>
          <a:custGeom>
            <a:avLst/>
            <a:gdLst/>
            <a:ahLst/>
            <a:cxnLst/>
            <a:rect l="l" t="t" r="r" b="b"/>
            <a:pathLst>
              <a:path w="7721600" h="2463800">
                <a:moveTo>
                  <a:pt x="101607" y="0"/>
                </a:moveTo>
                <a:lnTo>
                  <a:pt x="7619993" y="0"/>
                </a:lnTo>
                <a:cubicBezTo>
                  <a:pt x="7676109" y="0"/>
                  <a:pt x="7721600" y="45491"/>
                  <a:pt x="7721600" y="101607"/>
                </a:cubicBezTo>
                <a:lnTo>
                  <a:pt x="7721600" y="2362193"/>
                </a:lnTo>
                <a:cubicBezTo>
                  <a:pt x="7721600" y="2418309"/>
                  <a:pt x="7676109" y="2463800"/>
                  <a:pt x="7619993" y="2463800"/>
                </a:cubicBezTo>
                <a:lnTo>
                  <a:pt x="101607" y="2463800"/>
                </a:lnTo>
                <a:cubicBezTo>
                  <a:pt x="45491" y="2463800"/>
                  <a:pt x="0" y="2418309"/>
                  <a:pt x="0" y="2362193"/>
                </a:cubicBezTo>
                <a:lnTo>
                  <a:pt x="0" y="101607"/>
                </a:lnTo>
                <a:cubicBezTo>
                  <a:pt x="0" y="45529"/>
                  <a:pt x="45529" y="0"/>
                  <a:pt x="101607" y="0"/>
                </a:cubicBezTo>
                <a:close/>
              </a:path>
            </a:pathLst>
          </a:custGeom>
          <a:solidFill>
            <a:schemeClr val="bg2">
              <a:lumMod val="75000"/>
              <a:alpha val="20000"/>
            </a:schemeClr>
          </a:solidFill>
        </p:spPr>
      </p:sp>
      <p:sp>
        <p:nvSpPr>
          <p:cNvPr id="13" name="Shape 8"/>
          <p:cNvSpPr/>
          <p:nvPr/>
        </p:nvSpPr>
        <p:spPr>
          <a:xfrm>
            <a:off x="4552315" y="1856105"/>
            <a:ext cx="457200" cy="457200"/>
          </a:xfrm>
          <a:custGeom>
            <a:avLst/>
            <a:gdLst/>
            <a:ahLst/>
            <a:cxnLst/>
            <a:rect l="l" t="t" r="r" b="b"/>
            <a:pathLst>
              <a:path w="457200" h="457200">
                <a:moveTo>
                  <a:pt x="228600" y="0"/>
                </a:moveTo>
                <a:cubicBezTo>
                  <a:pt x="232708" y="0"/>
                  <a:pt x="236815" y="893"/>
                  <a:pt x="240566" y="2590"/>
                </a:cubicBezTo>
                <a:lnTo>
                  <a:pt x="408801" y="73938"/>
                </a:lnTo>
                <a:cubicBezTo>
                  <a:pt x="428446" y="82242"/>
                  <a:pt x="443091" y="101620"/>
                  <a:pt x="443002" y="125016"/>
                </a:cubicBezTo>
                <a:cubicBezTo>
                  <a:pt x="442555" y="213598"/>
                  <a:pt x="406122" y="375672"/>
                  <a:pt x="252264" y="449342"/>
                </a:cubicBezTo>
                <a:cubicBezTo>
                  <a:pt x="237351" y="456486"/>
                  <a:pt x="220028" y="456486"/>
                  <a:pt x="205115" y="449342"/>
                </a:cubicBezTo>
                <a:cubicBezTo>
                  <a:pt x="51167" y="375672"/>
                  <a:pt x="14823" y="213598"/>
                  <a:pt x="14377" y="125016"/>
                </a:cubicBezTo>
                <a:cubicBezTo>
                  <a:pt x="14287" y="101620"/>
                  <a:pt x="28932" y="82242"/>
                  <a:pt x="48577" y="73938"/>
                </a:cubicBezTo>
                <a:lnTo>
                  <a:pt x="216724" y="2590"/>
                </a:lnTo>
                <a:cubicBezTo>
                  <a:pt x="220474" y="893"/>
                  <a:pt x="224492" y="0"/>
                  <a:pt x="228600" y="0"/>
                </a:cubicBezTo>
                <a:close/>
                <a:moveTo>
                  <a:pt x="228600" y="59650"/>
                </a:moveTo>
                <a:lnTo>
                  <a:pt x="228600" y="397282"/>
                </a:lnTo>
                <a:cubicBezTo>
                  <a:pt x="351830" y="337631"/>
                  <a:pt x="384959" y="205472"/>
                  <a:pt x="385763" y="126355"/>
                </a:cubicBezTo>
                <a:lnTo>
                  <a:pt x="228600" y="59740"/>
                </a:lnTo>
                <a:lnTo>
                  <a:pt x="228600" y="59740"/>
                </a:lnTo>
                <a:close/>
              </a:path>
            </a:pathLst>
          </a:custGeom>
          <a:solidFill>
            <a:srgbClr val="2E70CD"/>
          </a:solidFill>
        </p:spPr>
      </p:sp>
      <p:sp>
        <p:nvSpPr>
          <p:cNvPr id="14" name="Text 9"/>
          <p:cNvSpPr/>
          <p:nvPr/>
        </p:nvSpPr>
        <p:spPr>
          <a:xfrm>
            <a:off x="5066665" y="1758950"/>
            <a:ext cx="7125335" cy="650875"/>
          </a:xfrm>
          <a:prstGeom prst="rect">
            <a:avLst/>
          </a:prstGeom>
          <a:noFill/>
        </p:spPr>
        <p:txBody>
          <a:bodyPr wrap="square" lIns="0" tIns="0" rIns="0" bIns="0" rtlCol="0" anchor="ctr"/>
          <a:lstStyle/>
          <a:p>
            <a:pPr>
              <a:lnSpc>
                <a:spcPct val="130000"/>
              </a:lnSpc>
            </a:pPr>
            <a:r>
              <a:rPr lang="en-US" altLang="zh-CN" sz="2800" b="1" dirty="0">
                <a:solidFill>
                  <a:srgbClr val="5046FF"/>
                </a:solidFill>
                <a:latin typeface="Times New Roman" panose="02020603050405020304" charset="0"/>
                <a:ea typeface="微软雅黑" panose="020B0503020204020204" charset="-122"/>
                <a:cs typeface="Times New Roman" panose="02020603050405020304" charset="0"/>
              </a:rPr>
              <a:t>Multifunctional chemical resistance</a:t>
            </a:r>
          </a:p>
        </p:txBody>
      </p:sp>
      <p:sp>
        <p:nvSpPr>
          <p:cNvPr id="15" name="Text 10"/>
          <p:cNvSpPr/>
          <p:nvPr/>
        </p:nvSpPr>
        <p:spPr>
          <a:xfrm>
            <a:off x="5009515" y="2730500"/>
            <a:ext cx="6591935" cy="524510"/>
          </a:xfrm>
          <a:prstGeom prst="rect">
            <a:avLst/>
          </a:prstGeom>
          <a:noFill/>
        </p:spPr>
        <p:txBody>
          <a:bodyPr wrap="square" lIns="0" tIns="0" rIns="0" bIns="0" rtlCol="0" anchor="ctr"/>
          <a:lstStyle/>
          <a:p>
            <a:pPr>
              <a:lnSpc>
                <a:spcPct val="120000"/>
              </a:lnSpc>
            </a:pPr>
            <a:r>
              <a:rPr lang="en-US" altLang="zh-CN" sz="2400" b="1" dirty="0">
                <a:solidFill>
                  <a:schemeClr val="tx1"/>
                </a:solidFill>
                <a:latin typeface="Times New Roman" panose="02020603050405020304" charset="0"/>
                <a:ea typeface="微软雅黑" panose="020B0503020204020204" charset="-122"/>
                <a:cs typeface="Times New Roman" panose="02020603050405020304" charset="0"/>
              </a:rPr>
              <a:t>Including fuels, lubricating oils, hydraulic fluids, solvents, and chemicals.</a:t>
            </a:r>
          </a:p>
        </p:txBody>
      </p:sp>
      <p:sp>
        <p:nvSpPr>
          <p:cNvPr id="16" name="Shape 11"/>
          <p:cNvSpPr/>
          <p:nvPr>
            <p:custDataLst>
              <p:tags r:id="rId1"/>
            </p:custDataLst>
          </p:nvPr>
        </p:nvSpPr>
        <p:spPr>
          <a:xfrm>
            <a:off x="4216400" y="4140200"/>
            <a:ext cx="3759200" cy="2463800"/>
          </a:xfrm>
          <a:custGeom>
            <a:avLst/>
            <a:gdLst/>
            <a:ahLst/>
            <a:cxnLst/>
            <a:rect l="l" t="t" r="r" b="b"/>
            <a:pathLst>
              <a:path w="3759200" h="2463800">
                <a:moveTo>
                  <a:pt x="101607" y="0"/>
                </a:moveTo>
                <a:lnTo>
                  <a:pt x="3657593" y="0"/>
                </a:lnTo>
                <a:cubicBezTo>
                  <a:pt x="3713709" y="0"/>
                  <a:pt x="3759200" y="45491"/>
                  <a:pt x="3759200" y="101607"/>
                </a:cubicBezTo>
                <a:lnTo>
                  <a:pt x="3759200" y="2362193"/>
                </a:lnTo>
                <a:cubicBezTo>
                  <a:pt x="3759200" y="2418309"/>
                  <a:pt x="3713709" y="2463800"/>
                  <a:pt x="3657593" y="2463800"/>
                </a:cubicBezTo>
                <a:lnTo>
                  <a:pt x="101607" y="2463800"/>
                </a:lnTo>
                <a:cubicBezTo>
                  <a:pt x="45491" y="2463800"/>
                  <a:pt x="0" y="2418309"/>
                  <a:pt x="0" y="2362193"/>
                </a:cubicBezTo>
                <a:lnTo>
                  <a:pt x="0" y="101607"/>
                </a:lnTo>
                <a:cubicBezTo>
                  <a:pt x="0" y="45529"/>
                  <a:pt x="45529" y="0"/>
                  <a:pt x="101607" y="0"/>
                </a:cubicBezTo>
                <a:close/>
              </a:path>
            </a:pathLst>
          </a:custGeom>
          <a:solidFill>
            <a:schemeClr val="bg2">
              <a:lumMod val="75000"/>
              <a:alpha val="20000"/>
            </a:schemeClr>
          </a:solidFill>
        </p:spPr>
      </p:sp>
      <p:sp>
        <p:nvSpPr>
          <p:cNvPr id="17" name="Shape 12"/>
          <p:cNvSpPr/>
          <p:nvPr>
            <p:custDataLst>
              <p:tags r:id="rId2"/>
            </p:custDataLst>
          </p:nvPr>
        </p:nvSpPr>
        <p:spPr>
          <a:xfrm>
            <a:off x="4413885" y="4510405"/>
            <a:ext cx="342900" cy="457200"/>
          </a:xfrm>
          <a:custGeom>
            <a:avLst/>
            <a:gdLst/>
            <a:ahLst/>
            <a:cxnLst/>
            <a:rect l="l" t="t" r="r" b="b"/>
            <a:pathLst>
              <a:path w="342900" h="457200">
                <a:moveTo>
                  <a:pt x="28575" y="0"/>
                </a:moveTo>
                <a:cubicBezTo>
                  <a:pt x="12769" y="0"/>
                  <a:pt x="0" y="12769"/>
                  <a:pt x="0" y="28575"/>
                </a:cubicBezTo>
                <a:cubicBezTo>
                  <a:pt x="0" y="44381"/>
                  <a:pt x="12769" y="57150"/>
                  <a:pt x="28575" y="57150"/>
                </a:cubicBezTo>
                <a:lnTo>
                  <a:pt x="28575" y="66973"/>
                </a:lnTo>
                <a:cubicBezTo>
                  <a:pt x="28575" y="104835"/>
                  <a:pt x="43666" y="141178"/>
                  <a:pt x="70455" y="167967"/>
                </a:cubicBezTo>
                <a:lnTo>
                  <a:pt x="131088" y="228600"/>
                </a:lnTo>
                <a:lnTo>
                  <a:pt x="70455" y="289233"/>
                </a:lnTo>
                <a:cubicBezTo>
                  <a:pt x="43666" y="316022"/>
                  <a:pt x="28575" y="352365"/>
                  <a:pt x="28575" y="390227"/>
                </a:cubicBezTo>
                <a:lnTo>
                  <a:pt x="28575" y="400050"/>
                </a:lnTo>
                <a:cubicBezTo>
                  <a:pt x="12769" y="400050"/>
                  <a:pt x="0" y="412819"/>
                  <a:pt x="0" y="428625"/>
                </a:cubicBezTo>
                <a:cubicBezTo>
                  <a:pt x="0" y="444431"/>
                  <a:pt x="12769" y="457200"/>
                  <a:pt x="28575" y="457200"/>
                </a:cubicBezTo>
                <a:lnTo>
                  <a:pt x="314325" y="457200"/>
                </a:lnTo>
                <a:cubicBezTo>
                  <a:pt x="330131" y="457200"/>
                  <a:pt x="342900" y="444431"/>
                  <a:pt x="342900" y="428625"/>
                </a:cubicBezTo>
                <a:cubicBezTo>
                  <a:pt x="342900" y="412819"/>
                  <a:pt x="330131" y="400050"/>
                  <a:pt x="314325" y="400050"/>
                </a:cubicBezTo>
                <a:lnTo>
                  <a:pt x="314325" y="390227"/>
                </a:lnTo>
                <a:cubicBezTo>
                  <a:pt x="314325" y="352365"/>
                  <a:pt x="299234" y="316022"/>
                  <a:pt x="272445" y="289233"/>
                </a:cubicBezTo>
                <a:lnTo>
                  <a:pt x="211812" y="228600"/>
                </a:lnTo>
                <a:lnTo>
                  <a:pt x="272445" y="167967"/>
                </a:lnTo>
                <a:cubicBezTo>
                  <a:pt x="299234" y="141178"/>
                  <a:pt x="314325" y="104835"/>
                  <a:pt x="314325" y="66973"/>
                </a:cubicBezTo>
                <a:lnTo>
                  <a:pt x="314325" y="57150"/>
                </a:lnTo>
                <a:cubicBezTo>
                  <a:pt x="330131" y="57150"/>
                  <a:pt x="342900" y="44381"/>
                  <a:pt x="342900" y="28575"/>
                </a:cubicBezTo>
                <a:cubicBezTo>
                  <a:pt x="342900" y="12769"/>
                  <a:pt x="330131" y="0"/>
                  <a:pt x="314325" y="0"/>
                </a:cubicBezTo>
                <a:lnTo>
                  <a:pt x="28575" y="0"/>
                </a:lnTo>
                <a:close/>
                <a:moveTo>
                  <a:pt x="85725" y="66973"/>
                </a:moveTo>
                <a:lnTo>
                  <a:pt x="85725" y="57150"/>
                </a:lnTo>
                <a:lnTo>
                  <a:pt x="257175" y="57150"/>
                </a:lnTo>
                <a:lnTo>
                  <a:pt x="257175" y="66973"/>
                </a:lnTo>
                <a:cubicBezTo>
                  <a:pt x="257175" y="83939"/>
                  <a:pt x="252174" y="100370"/>
                  <a:pt x="242888" y="114300"/>
                </a:cubicBezTo>
                <a:lnTo>
                  <a:pt x="100013" y="114300"/>
                </a:lnTo>
                <a:cubicBezTo>
                  <a:pt x="90815" y="100370"/>
                  <a:pt x="85725" y="83939"/>
                  <a:pt x="85725" y="66973"/>
                </a:cubicBezTo>
                <a:close/>
                <a:moveTo>
                  <a:pt x="100013" y="342900"/>
                </a:moveTo>
                <a:cubicBezTo>
                  <a:pt x="103138" y="338167"/>
                  <a:pt x="106799" y="333702"/>
                  <a:pt x="110817" y="329595"/>
                </a:cubicBezTo>
                <a:lnTo>
                  <a:pt x="171450" y="268962"/>
                </a:lnTo>
                <a:lnTo>
                  <a:pt x="232083" y="329595"/>
                </a:lnTo>
                <a:cubicBezTo>
                  <a:pt x="236190" y="333702"/>
                  <a:pt x="239762" y="338167"/>
                  <a:pt x="242977" y="342900"/>
                </a:cubicBezTo>
                <a:lnTo>
                  <a:pt x="100013" y="342900"/>
                </a:lnTo>
                <a:close/>
              </a:path>
            </a:pathLst>
          </a:custGeom>
          <a:solidFill>
            <a:srgbClr val="2E70CD"/>
          </a:solidFill>
        </p:spPr>
      </p:sp>
      <p:sp>
        <p:nvSpPr>
          <p:cNvPr id="18" name="Text 13"/>
          <p:cNvSpPr/>
          <p:nvPr>
            <p:custDataLst>
              <p:tags r:id="rId3"/>
            </p:custDataLst>
          </p:nvPr>
        </p:nvSpPr>
        <p:spPr>
          <a:xfrm>
            <a:off x="4904105" y="4516755"/>
            <a:ext cx="3274695" cy="355600"/>
          </a:xfrm>
          <a:prstGeom prst="rect">
            <a:avLst/>
          </a:prstGeom>
          <a:noFill/>
        </p:spPr>
        <p:txBody>
          <a:bodyPr wrap="square" lIns="0" tIns="0" rIns="0" bIns="0" rtlCol="0" anchor="ctr"/>
          <a:lstStyle/>
          <a:p>
            <a:pPr>
              <a:lnSpc>
                <a:spcPct val="130000"/>
              </a:lnSpc>
            </a:pPr>
            <a:r>
              <a:rPr lang="en-US" altLang="zh-CN" sz="2400" b="1" dirty="0">
                <a:solidFill>
                  <a:srgbClr val="5046FF"/>
                </a:solidFill>
                <a:latin typeface="Times New Roman" panose="02020603050405020304" charset="0"/>
                <a:ea typeface="微软雅黑" panose="020B0503020204020204" charset="-122"/>
                <a:cs typeface="Times New Roman" panose="02020603050405020304" charset="0"/>
              </a:rPr>
              <a:t>Outstanding durability</a:t>
            </a:r>
          </a:p>
        </p:txBody>
      </p:sp>
      <p:sp>
        <p:nvSpPr>
          <p:cNvPr id="19" name="Text 14"/>
          <p:cNvSpPr/>
          <p:nvPr>
            <p:custDataLst>
              <p:tags r:id="rId4"/>
            </p:custDataLst>
          </p:nvPr>
        </p:nvSpPr>
        <p:spPr>
          <a:xfrm>
            <a:off x="4413885" y="5452110"/>
            <a:ext cx="3728720" cy="508000"/>
          </a:xfrm>
          <a:prstGeom prst="rect">
            <a:avLst/>
          </a:prstGeom>
          <a:noFill/>
        </p:spPr>
        <p:txBody>
          <a:bodyPr wrap="square" lIns="0" tIns="0" rIns="0" bIns="0" rtlCol="0" anchor="ctr"/>
          <a:lstStyle/>
          <a:p>
            <a:pPr>
              <a:lnSpc>
                <a:spcPct val="120000"/>
              </a:lnSpc>
            </a:pPr>
            <a:r>
              <a:rPr lang="en-US" altLang="zh-CN" sz="2400" b="1" dirty="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rPr>
              <a:t>Excellent resistance to weather, ozone, and aging</a:t>
            </a:r>
          </a:p>
        </p:txBody>
      </p:sp>
      <p:sp>
        <p:nvSpPr>
          <p:cNvPr id="20" name="Shape 15"/>
          <p:cNvSpPr/>
          <p:nvPr>
            <p:custDataLst>
              <p:tags r:id="rId5"/>
            </p:custDataLst>
          </p:nvPr>
        </p:nvSpPr>
        <p:spPr>
          <a:xfrm>
            <a:off x="8178800" y="4140200"/>
            <a:ext cx="3759200" cy="2463800"/>
          </a:xfrm>
          <a:custGeom>
            <a:avLst/>
            <a:gdLst/>
            <a:ahLst/>
            <a:cxnLst/>
            <a:rect l="l" t="t" r="r" b="b"/>
            <a:pathLst>
              <a:path w="3759200" h="2463800">
                <a:moveTo>
                  <a:pt x="101607" y="0"/>
                </a:moveTo>
                <a:lnTo>
                  <a:pt x="3657593" y="0"/>
                </a:lnTo>
                <a:cubicBezTo>
                  <a:pt x="3713709" y="0"/>
                  <a:pt x="3759200" y="45491"/>
                  <a:pt x="3759200" y="101607"/>
                </a:cubicBezTo>
                <a:lnTo>
                  <a:pt x="3759200" y="2362193"/>
                </a:lnTo>
                <a:cubicBezTo>
                  <a:pt x="3759200" y="2418309"/>
                  <a:pt x="3713709" y="2463800"/>
                  <a:pt x="3657593" y="2463800"/>
                </a:cubicBezTo>
                <a:lnTo>
                  <a:pt x="101607" y="2463800"/>
                </a:lnTo>
                <a:cubicBezTo>
                  <a:pt x="45491" y="2463800"/>
                  <a:pt x="0" y="2418309"/>
                  <a:pt x="0" y="2362193"/>
                </a:cubicBezTo>
                <a:lnTo>
                  <a:pt x="0" y="101607"/>
                </a:lnTo>
                <a:cubicBezTo>
                  <a:pt x="0" y="45529"/>
                  <a:pt x="45529" y="0"/>
                  <a:pt x="101607" y="0"/>
                </a:cubicBezTo>
                <a:close/>
              </a:path>
            </a:pathLst>
          </a:custGeom>
          <a:solidFill>
            <a:schemeClr val="bg2">
              <a:lumMod val="75000"/>
              <a:alpha val="20000"/>
            </a:schemeClr>
          </a:solidFill>
        </p:spPr>
      </p:sp>
      <p:sp>
        <p:nvSpPr>
          <p:cNvPr id="21" name="Shape 16"/>
          <p:cNvSpPr/>
          <p:nvPr>
            <p:custDataLst>
              <p:tags r:id="rId6"/>
            </p:custDataLst>
          </p:nvPr>
        </p:nvSpPr>
        <p:spPr>
          <a:xfrm>
            <a:off x="8439150" y="4648200"/>
            <a:ext cx="457200" cy="457200"/>
          </a:xfrm>
          <a:custGeom>
            <a:avLst/>
            <a:gdLst/>
            <a:ahLst/>
            <a:cxnLst/>
            <a:rect l="l" t="t" r="r" b="b"/>
            <a:pathLst>
              <a:path w="457200" h="457200">
                <a:moveTo>
                  <a:pt x="420856" y="5983"/>
                </a:moveTo>
                <a:cubicBezTo>
                  <a:pt x="426571" y="536"/>
                  <a:pt x="434876" y="-1429"/>
                  <a:pt x="442555" y="1072"/>
                </a:cubicBezTo>
                <a:cubicBezTo>
                  <a:pt x="451306" y="4018"/>
                  <a:pt x="457200" y="12234"/>
                  <a:pt x="457200" y="21431"/>
                </a:cubicBezTo>
                <a:lnTo>
                  <a:pt x="457200" y="188327"/>
                </a:lnTo>
                <a:cubicBezTo>
                  <a:pt x="457200" y="305485"/>
                  <a:pt x="360670" y="400050"/>
                  <a:pt x="243959" y="400050"/>
                </a:cubicBezTo>
                <a:cubicBezTo>
                  <a:pt x="175200" y="400050"/>
                  <a:pt x="115907" y="355848"/>
                  <a:pt x="94387" y="294055"/>
                </a:cubicBezTo>
                <a:cubicBezTo>
                  <a:pt x="62776" y="321558"/>
                  <a:pt x="42862" y="362010"/>
                  <a:pt x="42862" y="407194"/>
                </a:cubicBezTo>
                <a:cubicBezTo>
                  <a:pt x="42862" y="419070"/>
                  <a:pt x="33308" y="428625"/>
                  <a:pt x="21431" y="428625"/>
                </a:cubicBezTo>
                <a:cubicBezTo>
                  <a:pt x="9555" y="428625"/>
                  <a:pt x="0" y="419070"/>
                  <a:pt x="0" y="407194"/>
                </a:cubicBezTo>
                <a:cubicBezTo>
                  <a:pt x="0" y="340310"/>
                  <a:pt x="34111" y="281374"/>
                  <a:pt x="85814" y="246727"/>
                </a:cubicBezTo>
                <a:cubicBezTo>
                  <a:pt x="117336" y="225653"/>
                  <a:pt x="154930" y="214313"/>
                  <a:pt x="192881" y="214313"/>
                </a:cubicBezTo>
                <a:lnTo>
                  <a:pt x="264319" y="214313"/>
                </a:lnTo>
                <a:cubicBezTo>
                  <a:pt x="276195" y="214313"/>
                  <a:pt x="285750" y="204758"/>
                  <a:pt x="285750" y="192881"/>
                </a:cubicBezTo>
                <a:cubicBezTo>
                  <a:pt x="285750" y="181005"/>
                  <a:pt x="276195" y="171450"/>
                  <a:pt x="264319" y="171450"/>
                </a:cubicBezTo>
                <a:lnTo>
                  <a:pt x="192881" y="171450"/>
                </a:lnTo>
                <a:cubicBezTo>
                  <a:pt x="157430" y="171450"/>
                  <a:pt x="123855" y="179308"/>
                  <a:pt x="93762" y="193328"/>
                </a:cubicBezTo>
                <a:cubicBezTo>
                  <a:pt x="114568" y="130820"/>
                  <a:pt x="173415" y="85725"/>
                  <a:pt x="242888" y="85725"/>
                </a:cubicBezTo>
                <a:cubicBezTo>
                  <a:pt x="302181" y="85725"/>
                  <a:pt x="346293" y="65990"/>
                  <a:pt x="375672" y="46434"/>
                </a:cubicBezTo>
                <a:cubicBezTo>
                  <a:pt x="392817" y="35004"/>
                  <a:pt x="407372" y="21342"/>
                  <a:pt x="420945" y="5983"/>
                </a:cubicBezTo>
                <a:close/>
              </a:path>
            </a:pathLst>
          </a:custGeom>
          <a:solidFill>
            <a:srgbClr val="2E70CD"/>
          </a:solidFill>
        </p:spPr>
      </p:sp>
      <p:sp>
        <p:nvSpPr>
          <p:cNvPr id="22" name="Text 17"/>
          <p:cNvSpPr/>
          <p:nvPr>
            <p:custDataLst>
              <p:tags r:id="rId7"/>
            </p:custDataLst>
          </p:nvPr>
        </p:nvSpPr>
        <p:spPr>
          <a:xfrm>
            <a:off x="9100185" y="4643755"/>
            <a:ext cx="3091815" cy="355600"/>
          </a:xfrm>
          <a:prstGeom prst="rect">
            <a:avLst/>
          </a:prstGeom>
          <a:noFill/>
        </p:spPr>
        <p:txBody>
          <a:bodyPr wrap="square" lIns="0" tIns="0" rIns="0" bIns="0" rtlCol="0" anchor="ctr"/>
          <a:lstStyle/>
          <a:p>
            <a:pPr>
              <a:lnSpc>
                <a:spcPct val="130000"/>
              </a:lnSpc>
            </a:pPr>
            <a:r>
              <a:rPr lang="en-US" altLang="zh-CN" sz="2800" b="1" dirty="0">
                <a:solidFill>
                  <a:srgbClr val="5046FF"/>
                </a:solidFill>
                <a:latin typeface="Times New Roman" panose="02020603050405020304" charset="0"/>
                <a:ea typeface="微软雅黑" panose="020B0503020204020204" charset="-122"/>
                <a:cs typeface="Times New Roman" panose="02020603050405020304" charset="0"/>
              </a:rPr>
              <a:t>Safe, Eco-friendly</a:t>
            </a:r>
          </a:p>
        </p:txBody>
      </p:sp>
      <p:sp>
        <p:nvSpPr>
          <p:cNvPr id="27" name="Shape 2"/>
          <p:cNvSpPr/>
          <p:nvPr>
            <p:custDataLst>
              <p:tags r:id="rId8"/>
            </p:custDataLst>
          </p:nvPr>
        </p:nvSpPr>
        <p:spPr>
          <a:xfrm>
            <a:off x="345686" y="4164862"/>
            <a:ext cx="3759200" cy="2462530"/>
          </a:xfrm>
          <a:custGeom>
            <a:avLst/>
            <a:gdLst/>
            <a:ahLst/>
            <a:cxnLst/>
            <a:rect l="l" t="t" r="r" b="b"/>
            <a:pathLst>
              <a:path w="3759200" h="5130800">
                <a:moveTo>
                  <a:pt x="101611" y="0"/>
                </a:moveTo>
                <a:lnTo>
                  <a:pt x="3657589" y="0"/>
                </a:lnTo>
                <a:cubicBezTo>
                  <a:pt x="3713707" y="0"/>
                  <a:pt x="3759200" y="45493"/>
                  <a:pt x="3759200" y="101611"/>
                </a:cubicBezTo>
                <a:lnTo>
                  <a:pt x="3759200" y="5029189"/>
                </a:lnTo>
                <a:cubicBezTo>
                  <a:pt x="3759200" y="5085307"/>
                  <a:pt x="3713707" y="5130800"/>
                  <a:pt x="3657589" y="5130800"/>
                </a:cubicBezTo>
                <a:lnTo>
                  <a:pt x="101611" y="5130800"/>
                </a:lnTo>
                <a:cubicBezTo>
                  <a:pt x="45493" y="5130800"/>
                  <a:pt x="0" y="5085307"/>
                  <a:pt x="0" y="5029189"/>
                </a:cubicBezTo>
                <a:lnTo>
                  <a:pt x="0" y="101611"/>
                </a:lnTo>
                <a:cubicBezTo>
                  <a:pt x="0" y="45530"/>
                  <a:pt x="45530" y="0"/>
                  <a:pt x="101611" y="0"/>
                </a:cubicBezTo>
                <a:close/>
              </a:path>
            </a:pathLst>
          </a:custGeom>
          <a:solidFill>
            <a:schemeClr val="bg2"/>
          </a:solidFill>
        </p:spPr>
        <p:txBody>
          <a:bodyPr/>
          <a:lstStyle/>
          <a:p>
            <a:endParaRPr lang="zh-CN" altLang="en-US">
              <a:solidFill>
                <a:schemeClr val="bg2"/>
              </a:solidFill>
            </a:endParaRPr>
          </a:p>
        </p:txBody>
      </p:sp>
      <p:sp>
        <p:nvSpPr>
          <p:cNvPr id="28" name="Shape 3"/>
          <p:cNvSpPr/>
          <p:nvPr>
            <p:custDataLst>
              <p:tags r:id="rId9"/>
            </p:custDataLst>
          </p:nvPr>
        </p:nvSpPr>
        <p:spPr>
          <a:xfrm>
            <a:off x="2066290" y="4389755"/>
            <a:ext cx="609600" cy="609600"/>
          </a:xfrm>
          <a:custGeom>
            <a:avLst/>
            <a:gdLst/>
            <a:ahLst/>
            <a:cxnLst/>
            <a:rect l="l" t="t" r="r" b="b"/>
            <a:pathLst>
              <a:path w="609600" h="609600">
                <a:moveTo>
                  <a:pt x="114300" y="114300"/>
                </a:moveTo>
                <a:cubicBezTo>
                  <a:pt x="114300" y="51197"/>
                  <a:pt x="165497" y="0"/>
                  <a:pt x="228600" y="0"/>
                </a:cubicBezTo>
                <a:cubicBezTo>
                  <a:pt x="291703" y="0"/>
                  <a:pt x="342900" y="51197"/>
                  <a:pt x="342900" y="114300"/>
                </a:cubicBezTo>
                <a:lnTo>
                  <a:pt x="342900" y="310396"/>
                </a:lnTo>
                <a:cubicBezTo>
                  <a:pt x="378023" y="341828"/>
                  <a:pt x="400050" y="387429"/>
                  <a:pt x="400050" y="438150"/>
                </a:cubicBezTo>
                <a:cubicBezTo>
                  <a:pt x="400050" y="532805"/>
                  <a:pt x="323255" y="609600"/>
                  <a:pt x="228600" y="609600"/>
                </a:cubicBezTo>
                <a:cubicBezTo>
                  <a:pt x="133945" y="609600"/>
                  <a:pt x="57150" y="532805"/>
                  <a:pt x="57150" y="438150"/>
                </a:cubicBezTo>
                <a:cubicBezTo>
                  <a:pt x="57150" y="387429"/>
                  <a:pt x="79177" y="341709"/>
                  <a:pt x="114300" y="310396"/>
                </a:cubicBezTo>
                <a:lnTo>
                  <a:pt x="114300" y="114300"/>
                </a:lnTo>
                <a:close/>
                <a:moveTo>
                  <a:pt x="228600" y="514350"/>
                </a:moveTo>
                <a:cubicBezTo>
                  <a:pt x="270629" y="514350"/>
                  <a:pt x="304800" y="480179"/>
                  <a:pt x="304800" y="438150"/>
                </a:cubicBezTo>
                <a:cubicBezTo>
                  <a:pt x="304800" y="406122"/>
                  <a:pt x="285155" y="378738"/>
                  <a:pt x="257175" y="367546"/>
                </a:cubicBezTo>
                <a:lnTo>
                  <a:pt x="257175" y="114300"/>
                </a:lnTo>
                <a:cubicBezTo>
                  <a:pt x="257175" y="98465"/>
                  <a:pt x="244435" y="85725"/>
                  <a:pt x="228600" y="85725"/>
                </a:cubicBezTo>
                <a:cubicBezTo>
                  <a:pt x="212765" y="85725"/>
                  <a:pt x="200025" y="98465"/>
                  <a:pt x="200025" y="114300"/>
                </a:cubicBezTo>
                <a:lnTo>
                  <a:pt x="200025" y="367546"/>
                </a:lnTo>
                <a:cubicBezTo>
                  <a:pt x="172045" y="378857"/>
                  <a:pt x="152400" y="406241"/>
                  <a:pt x="152400" y="438150"/>
                </a:cubicBezTo>
                <a:cubicBezTo>
                  <a:pt x="152400" y="480179"/>
                  <a:pt x="186571" y="514350"/>
                  <a:pt x="228600" y="514350"/>
                </a:cubicBezTo>
                <a:close/>
                <a:moveTo>
                  <a:pt x="552450" y="95250"/>
                </a:moveTo>
                <a:cubicBezTo>
                  <a:pt x="552450" y="74222"/>
                  <a:pt x="535378" y="57150"/>
                  <a:pt x="514350" y="57150"/>
                </a:cubicBezTo>
                <a:cubicBezTo>
                  <a:pt x="493322" y="57150"/>
                  <a:pt x="476250" y="74222"/>
                  <a:pt x="476250" y="95250"/>
                </a:cubicBezTo>
                <a:cubicBezTo>
                  <a:pt x="476250" y="116278"/>
                  <a:pt x="493322" y="133350"/>
                  <a:pt x="514350" y="133350"/>
                </a:cubicBezTo>
                <a:cubicBezTo>
                  <a:pt x="535378" y="133350"/>
                  <a:pt x="552450" y="116278"/>
                  <a:pt x="552450" y="95250"/>
                </a:cubicBezTo>
                <a:close/>
                <a:moveTo>
                  <a:pt x="419100" y="95250"/>
                </a:moveTo>
                <a:cubicBezTo>
                  <a:pt x="419100" y="42680"/>
                  <a:pt x="461780" y="0"/>
                  <a:pt x="514350" y="0"/>
                </a:cubicBezTo>
                <a:cubicBezTo>
                  <a:pt x="566920" y="0"/>
                  <a:pt x="609600" y="42680"/>
                  <a:pt x="609600" y="95250"/>
                </a:cubicBezTo>
                <a:cubicBezTo>
                  <a:pt x="609600" y="147820"/>
                  <a:pt x="566920" y="190500"/>
                  <a:pt x="514350" y="190500"/>
                </a:cubicBezTo>
                <a:cubicBezTo>
                  <a:pt x="461780" y="190500"/>
                  <a:pt x="419100" y="147820"/>
                  <a:pt x="419100" y="95250"/>
                </a:cubicBezTo>
                <a:close/>
              </a:path>
            </a:pathLst>
          </a:custGeom>
          <a:solidFill>
            <a:srgbClr val="1193D1"/>
          </a:solidFill>
        </p:spPr>
        <p:txBody>
          <a:bodyPr/>
          <a:lstStyle/>
          <a:p>
            <a:endParaRPr lang="zh-CN" altLang="en-US"/>
          </a:p>
        </p:txBody>
      </p:sp>
      <p:sp>
        <p:nvSpPr>
          <p:cNvPr id="29" name="Text 4"/>
          <p:cNvSpPr/>
          <p:nvPr>
            <p:custDataLst>
              <p:tags r:id="rId10"/>
            </p:custDataLst>
          </p:nvPr>
        </p:nvSpPr>
        <p:spPr>
          <a:xfrm>
            <a:off x="468630" y="5264150"/>
            <a:ext cx="3429635" cy="76200"/>
          </a:xfrm>
          <a:prstGeom prst="rect">
            <a:avLst/>
          </a:prstGeom>
          <a:noFill/>
        </p:spPr>
        <p:txBody>
          <a:bodyPr wrap="square" lIns="0" tIns="0" rIns="0" bIns="0" rtlCol="0" anchor="ctr"/>
          <a:lstStyle/>
          <a:p>
            <a:pPr algn="ctr">
              <a:lnSpc>
                <a:spcPct val="120000"/>
              </a:lnSpc>
            </a:pPr>
            <a:r>
              <a:rPr lang="en-US" altLang="zh-CN" sz="2800" b="1" dirty="0">
                <a:solidFill>
                  <a:srgbClr val="5046FF"/>
                </a:solidFill>
                <a:latin typeface="Times New Roman" panose="02020603050405020304" charset="0"/>
                <a:ea typeface="微软雅黑" panose="020B0503020204020204" charset="-122"/>
                <a:cs typeface="Times New Roman" panose="02020603050405020304" charset="0"/>
              </a:rPr>
              <a:t>low temperature resistance</a:t>
            </a:r>
          </a:p>
        </p:txBody>
      </p:sp>
      <p:sp>
        <p:nvSpPr>
          <p:cNvPr id="30" name="Text 6"/>
          <p:cNvSpPr/>
          <p:nvPr>
            <p:custDataLst>
              <p:tags r:id="rId11"/>
            </p:custDataLst>
          </p:nvPr>
        </p:nvSpPr>
        <p:spPr>
          <a:xfrm>
            <a:off x="468630" y="6135370"/>
            <a:ext cx="3544570" cy="156845"/>
          </a:xfrm>
          <a:prstGeom prst="rect">
            <a:avLst/>
          </a:prstGeom>
          <a:noFill/>
        </p:spPr>
        <p:txBody>
          <a:bodyPr wrap="square" lIns="0" tIns="0" rIns="0" bIns="0" rtlCol="0" anchor="ctr"/>
          <a:lstStyle/>
          <a:p>
            <a:pPr algn="ctr">
              <a:lnSpc>
                <a:spcPct val="120000"/>
              </a:lnSpc>
            </a:pPr>
            <a:r>
              <a:rPr lang="en-US" altLang="zh-CN" sz="2400" b="1" dirty="0">
                <a:latin typeface="Times New Roman" panose="02020603050405020304" charset="0"/>
                <a:ea typeface="微软雅黑" panose="020B0503020204020204" charset="-122"/>
                <a:cs typeface="Times New Roman" panose="02020603050405020304" charset="0"/>
              </a:rPr>
              <a:t>( Brittleness Temperature</a:t>
            </a:r>
          </a:p>
          <a:p>
            <a:pPr algn="ctr">
              <a:lnSpc>
                <a:spcPct val="120000"/>
              </a:lnSpc>
            </a:pPr>
            <a:r>
              <a:rPr lang="en-US" sz="2400" b="1" dirty="0">
                <a:latin typeface="Times New Roman" panose="02020603050405020304" charset="0"/>
                <a:ea typeface="微软雅黑" panose="020B0503020204020204" charset="-122"/>
                <a:cs typeface="Times New Roman" panose="02020603050405020304" charset="0"/>
              </a:rPr>
              <a:t>-62 ℃ )</a:t>
            </a:r>
          </a:p>
        </p:txBody>
      </p:sp>
      <p:sp>
        <p:nvSpPr>
          <p:cNvPr id="6" name="文本框 5"/>
          <p:cNvSpPr txBox="1"/>
          <p:nvPr/>
        </p:nvSpPr>
        <p:spPr>
          <a:xfrm>
            <a:off x="8533130" y="5340350"/>
            <a:ext cx="406400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Non-toxic, and Odorless.</a:t>
            </a:r>
            <a:endParaRPr lang="zh-CN" altLang="en-US" sz="2400" b="1">
              <a:latin typeface="Times New Roman" panose="02020603050405020304" charset="0"/>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0" y="308598"/>
            <a:ext cx="12178481" cy="6324772"/>
            <a:chOff x="0" y="308598"/>
            <a:chExt cx="12178481" cy="6324772"/>
          </a:xfrm>
        </p:grpSpPr>
        <p:sp>
          <p:nvSpPr>
            <p:cNvPr id="16" name="任意多边形: 形状 15"/>
            <p:cNvSpPr/>
            <p:nvPr/>
          </p:nvSpPr>
          <p:spPr>
            <a:xfrm>
              <a:off x="0" y="1619250"/>
              <a:ext cx="381000" cy="3619500"/>
            </a:xfrm>
            <a:custGeom>
              <a:avLst/>
              <a:gdLst>
                <a:gd name="connsiteX0" fmla="*/ 0 w 381000"/>
                <a:gd name="connsiteY0" fmla="*/ 0 h 3619500"/>
                <a:gd name="connsiteX1" fmla="*/ 76200 w 381000"/>
                <a:gd name="connsiteY1" fmla="*/ 0 h 3619500"/>
                <a:gd name="connsiteX2" fmla="*/ 381000 w 381000"/>
                <a:gd name="connsiteY2" fmla="*/ 304800 h 3619500"/>
                <a:gd name="connsiteX3" fmla="*/ 381000 w 381000"/>
                <a:gd name="connsiteY3" fmla="*/ 3314700 h 3619500"/>
                <a:gd name="connsiteX4" fmla="*/ 76200 w 381000"/>
                <a:gd name="connsiteY4" fmla="*/ 3619500 h 3619500"/>
                <a:gd name="connsiteX5" fmla="*/ 0 w 381000"/>
                <a:gd name="connsiteY5"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619500">
                  <a:moveTo>
                    <a:pt x="0" y="0"/>
                  </a:moveTo>
                  <a:lnTo>
                    <a:pt x="76200" y="0"/>
                  </a:lnTo>
                  <a:cubicBezTo>
                    <a:pt x="244536" y="0"/>
                    <a:pt x="381000" y="136464"/>
                    <a:pt x="381000" y="304800"/>
                  </a:cubicBezTo>
                  <a:lnTo>
                    <a:pt x="381000" y="3314700"/>
                  </a:lnTo>
                  <a:cubicBezTo>
                    <a:pt x="381000" y="3483036"/>
                    <a:pt x="244536" y="3619500"/>
                    <a:pt x="76200" y="3619500"/>
                  </a:cubicBezTo>
                  <a:lnTo>
                    <a:pt x="0" y="3619500"/>
                  </a:lnTo>
                  <a:close/>
                </a:path>
              </a:pathLst>
            </a:cu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6" name="文本框1"/>
            <p:cNvSpPr txBox="1"/>
            <p:nvPr>
              <p:custDataLst>
                <p:tags r:id="rId1"/>
              </p:custDataLst>
            </p:nvPr>
          </p:nvSpPr>
          <p:spPr>
            <a:xfrm>
              <a:off x="2833425" y="1823583"/>
              <a:ext cx="6551930" cy="3153410"/>
            </a:xfrm>
            <a:prstGeom prst="rect">
              <a:avLst/>
            </a:prstGeom>
            <a:noFill/>
          </p:spPr>
          <p:txBody>
            <a:bodyPr wrap="none" rtlCol="0">
              <a:spAutoFit/>
            </a:bodyPr>
            <a:lstStyle/>
            <a:p>
              <a:pPr algn="ctr"/>
              <a:r>
                <a:rPr lang="en-US" altLang="zh-CN" sz="19900" b="1" dirty="0">
                  <a:gradFill>
                    <a:gsLst>
                      <a:gs pos="0">
                        <a:srgbClr val="F2F4F7"/>
                      </a:gs>
                      <a:gs pos="38000">
                        <a:srgbClr val="F2F4F7">
                          <a:alpha val="80000"/>
                        </a:srgbClr>
                      </a:gs>
                      <a:gs pos="68000">
                        <a:srgbClr val="F2F4F7">
                          <a:alpha val="65000"/>
                        </a:srgbClr>
                      </a:gs>
                      <a:gs pos="100000">
                        <a:srgbClr val="F2F4F7">
                          <a:alpha val="0"/>
                        </a:srgbClr>
                      </a:gs>
                    </a:gsLst>
                    <a:lin ang="5400000" scaled="1"/>
                  </a:gradFill>
                  <a:latin typeface="思源黑体 CN Medium" panose="020B0600000000000000" pitchFamily="34" charset="-122"/>
                  <a:ea typeface="思源黑体 CN Medium" panose="020B0600000000000000" pitchFamily="34" charset="-122"/>
                </a:rPr>
                <a:t>THREE</a:t>
              </a:r>
              <a:endParaRPr lang="zh-CN" altLang="en-US" sz="19900" b="1" dirty="0">
                <a:gradFill>
                  <a:gsLst>
                    <a:gs pos="0">
                      <a:srgbClr val="F2F4F7"/>
                    </a:gs>
                    <a:gs pos="38000">
                      <a:srgbClr val="F2F4F7">
                        <a:alpha val="80000"/>
                      </a:srgbClr>
                    </a:gs>
                    <a:gs pos="68000">
                      <a:srgbClr val="F2F4F7">
                        <a:alpha val="65000"/>
                      </a:srgbClr>
                    </a:gs>
                    <a:gs pos="100000">
                      <a:srgbClr val="F2F4F7">
                        <a:alpha val="0"/>
                      </a:srgbClr>
                    </a:gs>
                  </a:gsLst>
                  <a:lin ang="5400000" scaled="1"/>
                </a:gradFill>
                <a:latin typeface="思源黑体 CN Medium" panose="020B0600000000000000" pitchFamily="34" charset="-122"/>
                <a:ea typeface="思源黑体 CN Medium" panose="020B0600000000000000" pitchFamily="34" charset="-122"/>
              </a:endParaRPr>
            </a:p>
          </p:txBody>
        </p:sp>
        <p:sp>
          <p:nvSpPr>
            <p:cNvPr id="7" name="圆形"/>
            <p:cNvSpPr/>
            <p:nvPr>
              <p:custDataLst>
                <p:tags r:id="rId2"/>
              </p:custDataLst>
            </p:nvPr>
          </p:nvSpPr>
          <p:spPr>
            <a:xfrm>
              <a:off x="5407334" y="2090057"/>
              <a:ext cx="1404116" cy="1404116"/>
            </a:xfrm>
            <a:prstGeom prst="ellipse">
              <a:avLst/>
            </a:prstGeom>
            <a:solidFill>
              <a:srgbClr val="1193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6000" dirty="0">
                  <a:latin typeface="Times New Roman" panose="02020603050405020304" charset="0"/>
                  <a:ea typeface="思源黑体 CN Medium" panose="020B0600000000000000" pitchFamily="34" charset="-122"/>
                  <a:cs typeface="Times New Roman" panose="02020603050405020304" charset="0"/>
                </a:rPr>
                <a:t>03</a:t>
              </a:r>
            </a:p>
          </p:txBody>
        </p:sp>
        <p:sp>
          <p:nvSpPr>
            <p:cNvPr id="9" name="文本框"/>
            <p:cNvSpPr txBox="1"/>
            <p:nvPr>
              <p:custDataLst>
                <p:tags r:id="rId3"/>
              </p:custDataLst>
            </p:nvPr>
          </p:nvSpPr>
          <p:spPr>
            <a:xfrm>
              <a:off x="2709262" y="3769610"/>
              <a:ext cx="6800260" cy="707886"/>
            </a:xfrm>
            <a:prstGeom prst="rect">
              <a:avLst/>
            </a:prstGeom>
            <a:noFill/>
          </p:spPr>
          <p:txBody>
            <a:bodyPr wrap="none" rtlCol="0">
              <a:spAutoFit/>
            </a:bodyPr>
            <a:lstStyle/>
            <a:p>
              <a:pPr algn="ctr"/>
              <a:r>
                <a:rPr lang="en-US" altLang="zh-CN" sz="4000" dirty="0">
                  <a:solidFill>
                    <a:schemeClr val="tx1">
                      <a:lumMod val="85000"/>
                      <a:lumOff val="15000"/>
                    </a:schemeClr>
                  </a:solidFill>
                  <a:latin typeface="Times New Roman" panose="02020603050405020304" charset="0"/>
                  <a:ea typeface="思源黑体 CN Bold" panose="020B0800000000000000" pitchFamily="34" charset="-122"/>
                  <a:cs typeface="Times New Roman" panose="02020603050405020304" charset="0"/>
                  <a:sym typeface="+mn-lt"/>
                </a:rPr>
                <a:t>Fluorosilicone Materials Family</a:t>
              </a:r>
              <a:endParaRPr lang="zh-CN" altLang="en-US" sz="4000" dirty="0">
                <a:solidFill>
                  <a:schemeClr val="tx1">
                    <a:lumMod val="85000"/>
                    <a:lumOff val="15000"/>
                  </a:schemeClr>
                </a:solidFill>
                <a:latin typeface="思源黑体 CN Bold" panose="020B0800000000000000" pitchFamily="34" charset="-122"/>
                <a:ea typeface="思源黑体 CN Bold" panose="020B0800000000000000" pitchFamily="34" charset="-122"/>
              </a:endParaRPr>
            </a:p>
          </p:txBody>
        </p:sp>
        <p:cxnSp>
          <p:nvCxnSpPr>
            <p:cNvPr id="12" name="直接连接符"/>
            <p:cNvCxnSpPr/>
            <p:nvPr>
              <p:custDataLst>
                <p:tags r:id="rId4"/>
              </p:custDataLst>
            </p:nvPr>
          </p:nvCxnSpPr>
          <p:spPr>
            <a:xfrm>
              <a:off x="4332677" y="4772289"/>
              <a:ext cx="355343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圆形-矩形"/>
            <p:cNvSpPr/>
            <p:nvPr>
              <p:custDataLst>
                <p:tags r:id="rId5"/>
              </p:custDataLst>
            </p:nvPr>
          </p:nvSpPr>
          <p:spPr>
            <a:xfrm flipV="1">
              <a:off x="5770066" y="4721115"/>
              <a:ext cx="678652" cy="120820"/>
            </a:xfrm>
            <a:prstGeom prst="roundRect">
              <a:avLst>
                <a:gd name="adj" fmla="val 50000"/>
              </a:avLst>
            </a:pr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7" name="任意多边形: 形状 16"/>
            <p:cNvSpPr/>
            <p:nvPr/>
          </p:nvSpPr>
          <p:spPr>
            <a:xfrm flipH="1">
              <a:off x="11797481" y="1619250"/>
              <a:ext cx="381000" cy="3619500"/>
            </a:xfrm>
            <a:custGeom>
              <a:avLst/>
              <a:gdLst>
                <a:gd name="connsiteX0" fmla="*/ 0 w 381000"/>
                <a:gd name="connsiteY0" fmla="*/ 0 h 3619500"/>
                <a:gd name="connsiteX1" fmla="*/ 76200 w 381000"/>
                <a:gd name="connsiteY1" fmla="*/ 0 h 3619500"/>
                <a:gd name="connsiteX2" fmla="*/ 381000 w 381000"/>
                <a:gd name="connsiteY2" fmla="*/ 304800 h 3619500"/>
                <a:gd name="connsiteX3" fmla="*/ 381000 w 381000"/>
                <a:gd name="connsiteY3" fmla="*/ 3314700 h 3619500"/>
                <a:gd name="connsiteX4" fmla="*/ 76200 w 381000"/>
                <a:gd name="connsiteY4" fmla="*/ 3619500 h 3619500"/>
                <a:gd name="connsiteX5" fmla="*/ 0 w 381000"/>
                <a:gd name="connsiteY5"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619500">
                  <a:moveTo>
                    <a:pt x="0" y="0"/>
                  </a:moveTo>
                  <a:lnTo>
                    <a:pt x="76200" y="0"/>
                  </a:lnTo>
                  <a:cubicBezTo>
                    <a:pt x="244536" y="0"/>
                    <a:pt x="381000" y="136464"/>
                    <a:pt x="381000" y="304800"/>
                  </a:cubicBezTo>
                  <a:lnTo>
                    <a:pt x="381000" y="3314700"/>
                  </a:lnTo>
                  <a:cubicBezTo>
                    <a:pt x="381000" y="3483036"/>
                    <a:pt x="244536" y="3619500"/>
                    <a:pt x="76200" y="3619500"/>
                  </a:cubicBezTo>
                  <a:lnTo>
                    <a:pt x="0" y="3619500"/>
                  </a:lnTo>
                  <a:close/>
                </a:path>
              </a:pathLst>
            </a:custGeom>
            <a:solidFill>
              <a:srgbClr val="1193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8" name="图形 2"/>
            <p:cNvGrpSpPr/>
            <p:nvPr/>
          </p:nvGrpSpPr>
          <p:grpSpPr>
            <a:xfrm>
              <a:off x="11811000" y="6209508"/>
              <a:ext cx="162718" cy="423862"/>
              <a:chOff x="9069387" y="2886074"/>
              <a:chExt cx="162718" cy="423862"/>
            </a:xfrm>
            <a:solidFill>
              <a:srgbClr val="5A595C"/>
            </a:solidFill>
          </p:grpSpPr>
          <p:sp>
            <p:nvSpPr>
              <p:cNvPr id="19" name="任意多边形: 形状 18"/>
              <p:cNvSpPr/>
              <p:nvPr/>
            </p:nvSpPr>
            <p:spPr>
              <a:xfrm>
                <a:off x="9069387" y="3257550"/>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0" name="任意多边形: 形状 19"/>
              <p:cNvSpPr/>
              <p:nvPr/>
            </p:nvSpPr>
            <p:spPr>
              <a:xfrm>
                <a:off x="9069387" y="3176587"/>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1" name="任意多边形: 形状 20"/>
              <p:cNvSpPr/>
              <p:nvPr/>
            </p:nvSpPr>
            <p:spPr>
              <a:xfrm>
                <a:off x="9069387" y="3096418"/>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2" name="任意多边形: 形状 21"/>
              <p:cNvSpPr/>
              <p:nvPr/>
            </p:nvSpPr>
            <p:spPr>
              <a:xfrm>
                <a:off x="9069387" y="3015456"/>
                <a:ext cx="52387" cy="52387"/>
              </a:xfrm>
              <a:custGeom>
                <a:avLst/>
                <a:gdLst>
                  <a:gd name="connsiteX0" fmla="*/ 52388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8"/>
                      <a:pt x="26194" y="52388"/>
                    </a:cubicBezTo>
                    <a:cubicBezTo>
                      <a:pt x="11728" y="52388"/>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3" name="任意多边形: 形状 22"/>
              <p:cNvSpPr/>
              <p:nvPr/>
            </p:nvSpPr>
            <p:spPr>
              <a:xfrm>
                <a:off x="9069387" y="2935287"/>
                <a:ext cx="52387" cy="52387"/>
              </a:xfrm>
              <a:custGeom>
                <a:avLst/>
                <a:gdLst>
                  <a:gd name="connsiteX0" fmla="*/ 52388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8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8" y="26194"/>
                    </a:moveTo>
                    <a:cubicBezTo>
                      <a:pt x="52388" y="40660"/>
                      <a:pt x="40660" y="52387"/>
                      <a:pt x="26194" y="52387"/>
                    </a:cubicBezTo>
                    <a:cubicBezTo>
                      <a:pt x="11728" y="52387"/>
                      <a:pt x="0" y="40660"/>
                      <a:pt x="0" y="26194"/>
                    </a:cubicBezTo>
                    <a:cubicBezTo>
                      <a:pt x="0" y="11727"/>
                      <a:pt x="11728" y="0"/>
                      <a:pt x="26194" y="0"/>
                    </a:cubicBezTo>
                    <a:cubicBezTo>
                      <a:pt x="40660" y="0"/>
                      <a:pt x="52388" y="11727"/>
                      <a:pt x="52388"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4" name="任意多边形: 形状 23"/>
              <p:cNvSpPr/>
              <p:nvPr/>
            </p:nvSpPr>
            <p:spPr>
              <a:xfrm>
                <a:off x="9179718" y="3208337"/>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5" name="任意多边形: 形状 24"/>
              <p:cNvSpPr/>
              <p:nvPr/>
            </p:nvSpPr>
            <p:spPr>
              <a:xfrm>
                <a:off x="9179718" y="3128168"/>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6" name="任意多边形: 形状 25"/>
              <p:cNvSpPr/>
              <p:nvPr/>
            </p:nvSpPr>
            <p:spPr>
              <a:xfrm>
                <a:off x="9179718" y="3047206"/>
                <a:ext cx="52387" cy="52387"/>
              </a:xfrm>
              <a:custGeom>
                <a:avLst/>
                <a:gdLst>
                  <a:gd name="connsiteX0" fmla="*/ 52387 w 52387"/>
                  <a:gd name="connsiteY0" fmla="*/ 26194 h 52387"/>
                  <a:gd name="connsiteX1" fmla="*/ 26194 w 52387"/>
                  <a:gd name="connsiteY1" fmla="*/ 52388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8"/>
                      <a:pt x="26194" y="52388"/>
                    </a:cubicBezTo>
                    <a:cubicBezTo>
                      <a:pt x="11727" y="52388"/>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7" name="任意多边形: 形状 26"/>
              <p:cNvSpPr/>
              <p:nvPr/>
            </p:nvSpPr>
            <p:spPr>
              <a:xfrm>
                <a:off x="9179718" y="2967037"/>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28" name="任意多边形: 形状 27"/>
              <p:cNvSpPr/>
              <p:nvPr/>
            </p:nvSpPr>
            <p:spPr>
              <a:xfrm>
                <a:off x="9179718" y="2886074"/>
                <a:ext cx="52387" cy="52387"/>
              </a:xfrm>
              <a:custGeom>
                <a:avLst/>
                <a:gdLst>
                  <a:gd name="connsiteX0" fmla="*/ 52387 w 52387"/>
                  <a:gd name="connsiteY0" fmla="*/ 26194 h 52387"/>
                  <a:gd name="connsiteX1" fmla="*/ 26194 w 52387"/>
                  <a:gd name="connsiteY1" fmla="*/ 52387 h 52387"/>
                  <a:gd name="connsiteX2" fmla="*/ 0 w 52387"/>
                  <a:gd name="connsiteY2" fmla="*/ 26194 h 52387"/>
                  <a:gd name="connsiteX3" fmla="*/ 26194 w 52387"/>
                  <a:gd name="connsiteY3" fmla="*/ 0 h 52387"/>
                  <a:gd name="connsiteX4" fmla="*/ 52387 w 523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2387">
                    <a:moveTo>
                      <a:pt x="52387" y="26194"/>
                    </a:moveTo>
                    <a:cubicBezTo>
                      <a:pt x="52387" y="40660"/>
                      <a:pt x="40660" y="52387"/>
                      <a:pt x="26194" y="52387"/>
                    </a:cubicBezTo>
                    <a:cubicBezTo>
                      <a:pt x="11727" y="52387"/>
                      <a:pt x="0" y="40660"/>
                      <a:pt x="0" y="26194"/>
                    </a:cubicBezTo>
                    <a:cubicBezTo>
                      <a:pt x="0" y="11727"/>
                      <a:pt x="11727" y="0"/>
                      <a:pt x="26194" y="0"/>
                    </a:cubicBezTo>
                    <a:cubicBezTo>
                      <a:pt x="40660" y="0"/>
                      <a:pt x="52387" y="11727"/>
                      <a:pt x="52387"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nvGrpSpPr>
            <p:cNvPr id="29" name="图形 2"/>
            <p:cNvGrpSpPr/>
            <p:nvPr/>
          </p:nvGrpSpPr>
          <p:grpSpPr>
            <a:xfrm>
              <a:off x="223941" y="308598"/>
              <a:ext cx="127793" cy="423068"/>
              <a:chOff x="2878137" y="360362"/>
              <a:chExt cx="127793" cy="423068"/>
            </a:xfrm>
            <a:solidFill>
              <a:srgbClr val="5A595C"/>
            </a:solidFill>
          </p:grpSpPr>
          <p:sp>
            <p:nvSpPr>
              <p:cNvPr id="30" name="任意多边形: 形状 29"/>
              <p:cNvSpPr/>
              <p:nvPr/>
            </p:nvSpPr>
            <p:spPr>
              <a:xfrm>
                <a:off x="2964656" y="360362"/>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1" name="任意多边形: 形状 30"/>
              <p:cNvSpPr/>
              <p:nvPr/>
            </p:nvSpPr>
            <p:spPr>
              <a:xfrm>
                <a:off x="2964656" y="440531"/>
                <a:ext cx="41275" cy="52387"/>
              </a:xfrm>
              <a:custGeom>
                <a:avLst/>
                <a:gdLst>
                  <a:gd name="connsiteX0" fmla="*/ 41275 w 41275"/>
                  <a:gd name="connsiteY0" fmla="*/ 26194 h 52387"/>
                  <a:gd name="connsiteX1" fmla="*/ 20638 w 41275"/>
                  <a:gd name="connsiteY1" fmla="*/ 52387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7"/>
                      <a:pt x="20638" y="52387"/>
                    </a:cubicBezTo>
                    <a:cubicBezTo>
                      <a:pt x="9240" y="52387"/>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2" name="任意多边形: 形状 31"/>
              <p:cNvSpPr/>
              <p:nvPr/>
            </p:nvSpPr>
            <p:spPr>
              <a:xfrm>
                <a:off x="2964656" y="521493"/>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3" name="任意多边形: 形状 32"/>
              <p:cNvSpPr/>
              <p:nvPr/>
            </p:nvSpPr>
            <p:spPr>
              <a:xfrm>
                <a:off x="2964656" y="601662"/>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4" name="任意多边形: 形状 33"/>
              <p:cNvSpPr/>
              <p:nvPr/>
            </p:nvSpPr>
            <p:spPr>
              <a:xfrm>
                <a:off x="2964656" y="682625"/>
                <a:ext cx="41275" cy="52387"/>
              </a:xfrm>
              <a:custGeom>
                <a:avLst/>
                <a:gdLst>
                  <a:gd name="connsiteX0" fmla="*/ 41275 w 41275"/>
                  <a:gd name="connsiteY0" fmla="*/ 26194 h 52387"/>
                  <a:gd name="connsiteX1" fmla="*/ 20638 w 41275"/>
                  <a:gd name="connsiteY1" fmla="*/ 52388 h 52387"/>
                  <a:gd name="connsiteX2" fmla="*/ 0 w 41275"/>
                  <a:gd name="connsiteY2" fmla="*/ 26194 h 52387"/>
                  <a:gd name="connsiteX3" fmla="*/ 20638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8" y="52388"/>
                    </a:cubicBezTo>
                    <a:cubicBezTo>
                      <a:pt x="9240" y="52388"/>
                      <a:pt x="0" y="40660"/>
                      <a:pt x="0" y="26194"/>
                    </a:cubicBezTo>
                    <a:cubicBezTo>
                      <a:pt x="0" y="11727"/>
                      <a:pt x="9240" y="0"/>
                      <a:pt x="20638"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5" name="任意多边形: 形状 34"/>
              <p:cNvSpPr/>
              <p:nvPr/>
            </p:nvSpPr>
            <p:spPr>
              <a:xfrm>
                <a:off x="2878137" y="408781"/>
                <a:ext cx="41275" cy="52387"/>
              </a:xfrm>
              <a:custGeom>
                <a:avLst/>
                <a:gdLst>
                  <a:gd name="connsiteX0" fmla="*/ 41275 w 41275"/>
                  <a:gd name="connsiteY0" fmla="*/ 26194 h 52387"/>
                  <a:gd name="connsiteX1" fmla="*/ 20637 w 41275"/>
                  <a:gd name="connsiteY1" fmla="*/ 52387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7"/>
                      <a:pt x="20637" y="52387"/>
                    </a:cubicBezTo>
                    <a:cubicBezTo>
                      <a:pt x="9240" y="52387"/>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6" name="任意多边形: 形状 35"/>
              <p:cNvSpPr/>
              <p:nvPr/>
            </p:nvSpPr>
            <p:spPr>
              <a:xfrm>
                <a:off x="2878137" y="489743"/>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7" name="任意多边形: 形状 36"/>
              <p:cNvSpPr/>
              <p:nvPr/>
            </p:nvSpPr>
            <p:spPr>
              <a:xfrm>
                <a:off x="2878137" y="569912"/>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8" name="任意多边形: 形状 37"/>
              <p:cNvSpPr/>
              <p:nvPr/>
            </p:nvSpPr>
            <p:spPr>
              <a:xfrm>
                <a:off x="2878137" y="650875"/>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sp>
            <p:nvSpPr>
              <p:cNvPr id="39" name="任意多边形: 形状 38"/>
              <p:cNvSpPr/>
              <p:nvPr/>
            </p:nvSpPr>
            <p:spPr>
              <a:xfrm>
                <a:off x="2878137" y="731043"/>
                <a:ext cx="41275" cy="52387"/>
              </a:xfrm>
              <a:custGeom>
                <a:avLst/>
                <a:gdLst>
                  <a:gd name="connsiteX0" fmla="*/ 41275 w 41275"/>
                  <a:gd name="connsiteY0" fmla="*/ 26194 h 52387"/>
                  <a:gd name="connsiteX1" fmla="*/ 20637 w 41275"/>
                  <a:gd name="connsiteY1" fmla="*/ 52388 h 52387"/>
                  <a:gd name="connsiteX2" fmla="*/ 0 w 41275"/>
                  <a:gd name="connsiteY2" fmla="*/ 26194 h 52387"/>
                  <a:gd name="connsiteX3" fmla="*/ 20637 w 41275"/>
                  <a:gd name="connsiteY3" fmla="*/ 0 h 52387"/>
                  <a:gd name="connsiteX4" fmla="*/ 41275 w 41275"/>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 h="52387">
                    <a:moveTo>
                      <a:pt x="41275" y="26194"/>
                    </a:moveTo>
                    <a:cubicBezTo>
                      <a:pt x="41275" y="40660"/>
                      <a:pt x="32035" y="52388"/>
                      <a:pt x="20637" y="52388"/>
                    </a:cubicBezTo>
                    <a:cubicBezTo>
                      <a:pt x="9240" y="52388"/>
                      <a:pt x="0" y="40660"/>
                      <a:pt x="0" y="26194"/>
                    </a:cubicBezTo>
                    <a:cubicBezTo>
                      <a:pt x="0" y="11727"/>
                      <a:pt x="9240" y="0"/>
                      <a:pt x="20637" y="0"/>
                    </a:cubicBezTo>
                    <a:cubicBezTo>
                      <a:pt x="32035" y="0"/>
                      <a:pt x="41275" y="11727"/>
                      <a:pt x="41275" y="26194"/>
                    </a:cubicBezTo>
                    <a:close/>
                  </a:path>
                </a:pathLst>
              </a:custGeom>
              <a:solidFill>
                <a:srgbClr val="5A595C"/>
              </a:solidFill>
              <a:ln w="7938" cap="flat">
                <a:noFill/>
                <a:prstDash val="solid"/>
                <a:miter/>
              </a:ln>
            </p:spPr>
            <p:txBody>
              <a:bodyPr rtlCol="0" anchor="ctr"/>
              <a:lstStyle/>
              <a:p>
                <a:endParaRPr lang="zh-CN" altLang="en-US">
                  <a:latin typeface="思源黑体 CN Medium" panose="020B0600000000000000" pitchFamily="34" charset="-122"/>
                  <a:ea typeface="思源黑体 CN Medium" panose="020B0600000000000000" pitchFamily="34" charset="-122"/>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直线连接符 85"/>
          <p:cNvCxnSpPr/>
          <p:nvPr/>
        </p:nvCxnSpPr>
        <p:spPr>
          <a:xfrm>
            <a:off x="3031964" y="1326469"/>
            <a:ext cx="8819809"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89" name="直线连接符 88"/>
          <p:cNvCxnSpPr/>
          <p:nvPr/>
        </p:nvCxnSpPr>
        <p:spPr>
          <a:xfrm>
            <a:off x="11851773" y="1328559"/>
            <a:ext cx="0" cy="4801771"/>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3" name="组合 2"/>
          <p:cNvGrpSpPr/>
          <p:nvPr/>
        </p:nvGrpSpPr>
        <p:grpSpPr>
          <a:xfrm>
            <a:off x="49530" y="2641027"/>
            <a:ext cx="11645690" cy="3235249"/>
            <a:chOff x="597" y="4691"/>
            <a:chExt cx="17420" cy="4759"/>
          </a:xfrm>
        </p:grpSpPr>
        <p:sp>
          <p:nvSpPr>
            <p:cNvPr id="4" name="矩形 3"/>
            <p:cNvSpPr/>
            <p:nvPr>
              <p:custDataLst>
                <p:tags r:id="rId1"/>
              </p:custDataLst>
            </p:nvPr>
          </p:nvSpPr>
          <p:spPr>
            <a:xfrm>
              <a:off x="6031" y="4917"/>
              <a:ext cx="2846" cy="1930"/>
            </a:xfrm>
            <a:prstGeom prst="rect">
              <a:avLst/>
            </a:prstGeom>
            <a:solidFill>
              <a:srgbClr val="126BA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Times New Roman" panose="02020603050405020304" charset="0"/>
                  <a:cs typeface="Times New Roman" panose="02020603050405020304" charset="0"/>
                  <a:sym typeface="+mn-lt"/>
                </a:rPr>
                <a:t>Methyl</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Times New Roman" panose="02020603050405020304" charset="0"/>
                  <a:cs typeface="Times New Roman" panose="02020603050405020304" charset="0"/>
                  <a:sym typeface="+mn-lt"/>
                </a:rPr>
                <a:t>Fluorosilicone Oil</a:t>
              </a:r>
            </a:p>
          </p:txBody>
        </p:sp>
        <p:sp>
          <p:nvSpPr>
            <p:cNvPr id="8" name="矩形 7"/>
            <p:cNvSpPr/>
            <p:nvPr>
              <p:custDataLst>
                <p:tags r:id="rId2"/>
              </p:custDataLst>
            </p:nvPr>
          </p:nvSpPr>
          <p:spPr>
            <a:xfrm>
              <a:off x="6297" y="7470"/>
              <a:ext cx="5221" cy="1950"/>
            </a:xfrm>
            <a:prstGeom prst="rect">
              <a:avLst/>
            </a:prstGeom>
            <a:solidFill>
              <a:schemeClr val="accent1">
                <a:lumMod val="75000"/>
                <a:alpha val="1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cs typeface="+mn-ea"/>
                <a:sym typeface="+mn-lt"/>
              </a:endParaRPr>
            </a:p>
          </p:txBody>
        </p:sp>
        <p:sp>
          <p:nvSpPr>
            <p:cNvPr id="12" name="矩形 11"/>
            <p:cNvSpPr/>
            <p:nvPr/>
          </p:nvSpPr>
          <p:spPr>
            <a:xfrm>
              <a:off x="597" y="4897"/>
              <a:ext cx="1746" cy="4553"/>
            </a:xfrm>
            <a:prstGeom prst="rect">
              <a:avLst/>
            </a:prstGeom>
            <a:solidFill>
              <a:schemeClr val="accent1">
                <a:lumMod val="20000"/>
                <a:lumOff val="80000"/>
                <a:alpha val="15079"/>
              </a:schemeClr>
            </a:solidFill>
            <a:ln w="22225">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FFFFFF"/>
                </a:solidFill>
                <a:effectLst/>
                <a:uLnTx/>
                <a:uFillTx/>
                <a:cs typeface="+mn-ea"/>
                <a:sym typeface="+mn-lt"/>
              </a:endParaRPr>
            </a:p>
          </p:txBody>
        </p:sp>
        <p:sp>
          <p:nvSpPr>
            <p:cNvPr id="14" name="矩形 13"/>
            <p:cNvSpPr/>
            <p:nvPr/>
          </p:nvSpPr>
          <p:spPr>
            <a:xfrm>
              <a:off x="2513" y="4895"/>
              <a:ext cx="3162" cy="192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cs typeface="+mn-ea"/>
                <a:sym typeface="+mn-lt"/>
              </a:endParaRPr>
            </a:p>
          </p:txBody>
        </p:sp>
        <p:sp>
          <p:nvSpPr>
            <p:cNvPr id="15" name="矩形 14"/>
            <p:cNvSpPr/>
            <p:nvPr/>
          </p:nvSpPr>
          <p:spPr>
            <a:xfrm>
              <a:off x="2514" y="7477"/>
              <a:ext cx="3125" cy="197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cs typeface="+mn-ea"/>
                <a:sym typeface="+mn-lt"/>
              </a:endParaRPr>
            </a:p>
          </p:txBody>
        </p:sp>
        <p:sp>
          <p:nvSpPr>
            <p:cNvPr id="16" name="文本框 15"/>
            <p:cNvSpPr txBox="1"/>
            <p:nvPr/>
          </p:nvSpPr>
          <p:spPr>
            <a:xfrm>
              <a:off x="782" y="6325"/>
              <a:ext cx="1304" cy="957"/>
            </a:xfrm>
            <a:prstGeom prst="rect">
              <a:avLst/>
            </a:prstGeom>
            <a:noFill/>
          </p:spPr>
          <p:txBody>
            <a:bodyPr vert="horz" wrap="square" rtlCol="0">
              <a:spAutoFit/>
            </a:bodyPr>
            <a:lstStyle/>
            <a:p>
              <a:pPr marL="0" marR="0" lvl="0" indent="0" algn="ctr" defTabSz="457200" rtl="0" eaLnBrk="1" fontAlgn="auto" latinLnBrk="0" hangingPunct="1">
                <a:lnSpc>
                  <a:spcPct val="130000"/>
                </a:lnSpc>
                <a:spcBef>
                  <a:spcPts val="0"/>
                </a:spcBef>
                <a:spcAft>
                  <a:spcPts val="0"/>
                </a:spcAft>
                <a:buClrTx/>
                <a:buSzTx/>
                <a:buFontTx/>
                <a:buNone/>
                <a:defRPr/>
              </a:pPr>
              <a:r>
                <a:rPr kumimoji="0" lang="en-US" sz="2800" b="1" i="0" u="none" strike="noStrike" kern="1200" cap="none" spc="60" normalizeH="0" baseline="0" noProof="0" dirty="0">
                  <a:ln>
                    <a:noFill/>
                  </a:ln>
                  <a:solidFill>
                    <a:srgbClr val="000000"/>
                  </a:solidFill>
                  <a:effectLst/>
                  <a:uLnTx/>
                  <a:uFillTx/>
                  <a:latin typeface="Times New Roman" panose="02020603050405020304" charset="0"/>
                  <a:cs typeface="Times New Roman" panose="02020603050405020304" charset="0"/>
                  <a:sym typeface="+mn-lt"/>
                </a:rPr>
                <a:t>D</a:t>
              </a:r>
              <a:r>
                <a:rPr kumimoji="0" lang="en-US" sz="2800" b="1" i="0" u="none" strike="noStrike" kern="1200" cap="none" spc="60" normalizeH="0" baseline="-25000" noProof="0" dirty="0">
                  <a:ln>
                    <a:noFill/>
                  </a:ln>
                  <a:solidFill>
                    <a:srgbClr val="000000"/>
                  </a:solidFill>
                  <a:effectLst/>
                  <a:uLnTx/>
                  <a:uFillTx/>
                  <a:latin typeface="Times New Roman" panose="02020603050405020304" charset="0"/>
                  <a:cs typeface="Times New Roman" panose="02020603050405020304" charset="0"/>
                  <a:sym typeface="+mn-lt"/>
                </a:rPr>
                <a:t>3</a:t>
              </a:r>
              <a:r>
                <a:rPr kumimoji="0" lang="en-US" sz="2800" b="1" i="0" u="none" strike="noStrike" kern="1200" cap="none" spc="60" normalizeH="0" baseline="0" noProof="0" dirty="0">
                  <a:ln>
                    <a:noFill/>
                  </a:ln>
                  <a:solidFill>
                    <a:srgbClr val="000000"/>
                  </a:solidFill>
                  <a:effectLst/>
                  <a:uLnTx/>
                  <a:uFillTx/>
                  <a:latin typeface="Times New Roman" panose="02020603050405020304" charset="0"/>
                  <a:cs typeface="Times New Roman" panose="02020603050405020304" charset="0"/>
                  <a:sym typeface="+mn-lt"/>
                </a:rPr>
                <a:t>F</a:t>
              </a:r>
            </a:p>
          </p:txBody>
        </p:sp>
        <p:sp>
          <p:nvSpPr>
            <p:cNvPr id="17" name="文本框 16"/>
            <p:cNvSpPr txBox="1"/>
            <p:nvPr/>
          </p:nvSpPr>
          <p:spPr>
            <a:xfrm>
              <a:off x="2504" y="5301"/>
              <a:ext cx="3300" cy="1024"/>
            </a:xfrm>
            <a:prstGeom prst="rect">
              <a:avLst/>
            </a:prstGeom>
            <a:noFill/>
          </p:spPr>
          <p:txBody>
            <a:bodyPr vert="horz"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60" normalizeH="0" baseline="0" noProof="0" dirty="0">
                  <a:ln>
                    <a:noFill/>
                  </a:ln>
                  <a:solidFill>
                    <a:schemeClr val="tx1"/>
                  </a:solidFill>
                  <a:effectLst/>
                  <a:uLnTx/>
                  <a:uFillTx/>
                  <a:latin typeface="Times New Roman" panose="02020603050405020304" charset="0"/>
                  <a:cs typeface="Times New Roman" panose="02020603050405020304" charset="0"/>
                  <a:sym typeface="+mn-lt"/>
                </a:rPr>
                <a:t>Fluorosilicone Oil</a:t>
              </a:r>
            </a:p>
          </p:txBody>
        </p:sp>
        <p:cxnSp>
          <p:nvCxnSpPr>
            <p:cNvPr id="20" name="直接连接符 15"/>
            <p:cNvCxnSpPr/>
            <p:nvPr>
              <p:custDataLst>
                <p:tags r:id="rId3"/>
              </p:custDataLst>
            </p:nvPr>
          </p:nvCxnSpPr>
          <p:spPr>
            <a:xfrm>
              <a:off x="4603" y="4691"/>
              <a:ext cx="13414" cy="0"/>
            </a:xfrm>
            <a:prstGeom prst="line">
              <a:avLst/>
            </a:prstGeom>
            <a:ln>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8" name="文本框 47"/>
            <p:cNvSpPr txBox="1"/>
            <p:nvPr>
              <p:custDataLst>
                <p:tags r:id="rId4"/>
              </p:custDataLst>
            </p:nvPr>
          </p:nvSpPr>
          <p:spPr>
            <a:xfrm>
              <a:off x="15127" y="7995"/>
              <a:ext cx="1252" cy="451"/>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60" normalizeH="0" baseline="0" noProof="0" dirty="0">
                  <a:ln>
                    <a:noFill/>
                  </a:ln>
                  <a:solidFill>
                    <a:srgbClr val="FFFFFF"/>
                  </a:solidFill>
                  <a:effectLst/>
                  <a:uLnTx/>
                  <a:uFillTx/>
                  <a:cs typeface="+mn-ea"/>
                  <a:sym typeface="+mn-lt"/>
                </a:rPr>
                <a:t>2025</a:t>
              </a:r>
              <a:r>
                <a:rPr kumimoji="0" lang="zh-CN" altLang="en-US" sz="1400" b="0" i="0" u="none" strike="noStrike" kern="1200" cap="none" spc="60" normalizeH="0" baseline="0" noProof="0" dirty="0">
                  <a:ln>
                    <a:noFill/>
                  </a:ln>
                  <a:solidFill>
                    <a:srgbClr val="FFFFFF"/>
                  </a:solidFill>
                  <a:effectLst/>
                  <a:uLnTx/>
                  <a:uFillTx/>
                  <a:cs typeface="+mn-ea"/>
                  <a:sym typeface="+mn-lt"/>
                </a:rPr>
                <a:t>年</a:t>
              </a:r>
              <a:endParaRPr kumimoji="0" lang="en-US" sz="1400" b="0" i="0" u="none" strike="noStrike" kern="1200" cap="none" spc="60" normalizeH="0" baseline="0" noProof="0" dirty="0">
                <a:ln>
                  <a:noFill/>
                </a:ln>
                <a:solidFill>
                  <a:srgbClr val="FFFFFF"/>
                </a:solidFill>
                <a:effectLst/>
                <a:uLnTx/>
                <a:uFillTx/>
                <a:cs typeface="+mn-ea"/>
                <a:sym typeface="+mn-lt"/>
              </a:endParaRPr>
            </a:p>
          </p:txBody>
        </p:sp>
        <p:sp>
          <p:nvSpPr>
            <p:cNvPr id="51" name="文本框 50"/>
            <p:cNvSpPr txBox="1"/>
            <p:nvPr/>
          </p:nvSpPr>
          <p:spPr>
            <a:xfrm>
              <a:off x="2370" y="7995"/>
              <a:ext cx="3267" cy="1221"/>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60" normalizeH="0" baseline="0" noProof="0" dirty="0">
                  <a:ln>
                    <a:noFill/>
                  </a:ln>
                  <a:solidFill>
                    <a:schemeClr val="tx1"/>
                  </a:solidFill>
                  <a:effectLst/>
                  <a:uLnTx/>
                  <a:uFillTx/>
                  <a:latin typeface="Times New Roman" panose="02020603050405020304" charset="0"/>
                  <a:cs typeface="Times New Roman" panose="02020603050405020304" charset="0"/>
                  <a:sym typeface="+mn-lt"/>
                </a:rPr>
                <a:t>Fluorosilicone Rubber</a:t>
              </a:r>
              <a:endParaRPr kumimoji="0" lang="en-US" altLang="zh-CN" sz="2800" b="1" i="0" u="none" strike="noStrike" kern="1200" cap="none" spc="60" normalizeH="0" baseline="0" noProof="0" dirty="0">
                <a:ln>
                  <a:noFill/>
                </a:ln>
                <a:solidFill>
                  <a:schemeClr val="tx1"/>
                </a:solidFill>
                <a:effectLst/>
                <a:uLnTx/>
                <a:uFillTx/>
                <a:cs typeface="+mn-ea"/>
                <a:sym typeface="+mn-lt"/>
              </a:endParaRPr>
            </a:p>
          </p:txBody>
        </p:sp>
        <p:sp>
          <p:nvSpPr>
            <p:cNvPr id="24" name="Rectangle 31"/>
            <p:cNvSpPr/>
            <p:nvPr>
              <p:custDataLst>
                <p:tags r:id="rId5"/>
              </p:custDataLst>
            </p:nvPr>
          </p:nvSpPr>
          <p:spPr>
            <a:xfrm>
              <a:off x="6829" y="7830"/>
              <a:ext cx="4146" cy="1170"/>
            </a:xfrm>
            <a:prstGeom prst="rect">
              <a:avLst/>
            </a:prstGeom>
          </p:spPr>
          <p:txBody>
            <a:bodyPr wrap="square" lIns="0" tIns="0" rIns="0" bIns="0" anchor="ctr">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lt"/>
                </a:rPr>
                <a:t>High-Temperature Vulcanized</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lt"/>
                </a:rPr>
                <a:t> Fluorosilicone Rubber</a:t>
              </a:r>
            </a:p>
          </p:txBody>
        </p:sp>
        <p:sp>
          <p:nvSpPr>
            <p:cNvPr id="56" name="矩形 55"/>
            <p:cNvSpPr/>
            <p:nvPr>
              <p:custDataLst>
                <p:tags r:id="rId6"/>
              </p:custDataLst>
            </p:nvPr>
          </p:nvSpPr>
          <p:spPr>
            <a:xfrm>
              <a:off x="9001" y="4917"/>
              <a:ext cx="2841" cy="1930"/>
            </a:xfrm>
            <a:prstGeom prst="rect">
              <a:avLst/>
            </a:prstGeom>
            <a:solidFill>
              <a:srgbClr val="126BA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000" noProof="0">
                  <a:ln>
                    <a:noFill/>
                  </a:ln>
                  <a:solidFill>
                    <a:srgbClr val="FFFFFF"/>
                  </a:solidFill>
                  <a:effectLst/>
                  <a:uLnTx/>
                  <a:uFillTx/>
                  <a:latin typeface="Times New Roman" panose="02020603050405020304" charset="0"/>
                  <a:cs typeface="Times New Roman" panose="02020603050405020304" charset="0"/>
                  <a:sym typeface="+mn-lt"/>
                </a:rPr>
                <a:t>Hydroxyl</a:t>
              </a:r>
            </a:p>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000" noProof="0">
                  <a:ln>
                    <a:noFill/>
                  </a:ln>
                  <a:solidFill>
                    <a:srgbClr val="FFFFFF"/>
                  </a:solidFill>
                  <a:effectLst/>
                  <a:uLnTx/>
                  <a:uFillTx/>
                  <a:latin typeface="Times New Roman" panose="02020603050405020304" charset="0"/>
                  <a:cs typeface="Times New Roman" panose="02020603050405020304" charset="0"/>
                  <a:sym typeface="+mn-lt"/>
                </a:rPr>
                <a:t>Fluorosilicone Oil</a:t>
              </a:r>
              <a:endParaRPr kumimoji="0" lang="en-US" altLang="zh-CN" sz="2000" b="0" i="0" u="none" strike="noStrike" kern="1200" cap="none" spc="0" normalizeH="0" baseline="0" noProof="0">
                <a:ln>
                  <a:noFill/>
                </a:ln>
                <a:solidFill>
                  <a:srgbClr val="FFFFFF"/>
                </a:solidFill>
                <a:effectLst/>
                <a:uLnTx/>
                <a:uFillTx/>
                <a:latin typeface="Times New Roman" panose="02020603050405020304" charset="0"/>
                <a:cs typeface="Times New Roman" panose="02020603050405020304" charset="0"/>
                <a:sym typeface="+mn-lt"/>
              </a:endParaRPr>
            </a:p>
          </p:txBody>
        </p:sp>
        <p:sp>
          <p:nvSpPr>
            <p:cNvPr id="57" name="矩形 56"/>
            <p:cNvSpPr/>
            <p:nvPr>
              <p:custDataLst>
                <p:tags r:id="rId7"/>
              </p:custDataLst>
            </p:nvPr>
          </p:nvSpPr>
          <p:spPr>
            <a:xfrm>
              <a:off x="12021" y="4897"/>
              <a:ext cx="2809" cy="1930"/>
            </a:xfrm>
            <a:prstGeom prst="rect">
              <a:avLst/>
            </a:prstGeom>
            <a:solidFill>
              <a:srgbClr val="126BA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Times New Roman" panose="02020603050405020304" charset="0"/>
                  <a:cs typeface="Times New Roman" panose="02020603050405020304" charset="0"/>
                  <a:sym typeface="+mn-lt"/>
                </a:rPr>
                <a:t>Vinyl</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Times New Roman" panose="02020603050405020304" charset="0"/>
                  <a:cs typeface="Times New Roman" panose="02020603050405020304" charset="0"/>
                  <a:sym typeface="+mn-lt"/>
                </a:rPr>
                <a:t>Fluorosilicone Oil</a:t>
              </a:r>
            </a:p>
          </p:txBody>
        </p:sp>
        <p:sp>
          <p:nvSpPr>
            <p:cNvPr id="58" name="矩形 57"/>
            <p:cNvSpPr/>
            <p:nvPr>
              <p:custDataLst>
                <p:tags r:id="rId8"/>
              </p:custDataLst>
            </p:nvPr>
          </p:nvSpPr>
          <p:spPr>
            <a:xfrm>
              <a:off x="14963" y="4862"/>
              <a:ext cx="2808" cy="1930"/>
            </a:xfrm>
            <a:prstGeom prst="rect">
              <a:avLst/>
            </a:prstGeom>
            <a:solidFill>
              <a:srgbClr val="126BA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FFFF"/>
                  </a:solidFill>
                  <a:effectLst/>
                  <a:uLnTx/>
                  <a:uFillTx/>
                  <a:latin typeface="Times New Roman" panose="02020603050405020304" charset="0"/>
                  <a:cs typeface="Times New Roman" panose="02020603050405020304" charset="0"/>
                  <a:sym typeface="+mn-lt"/>
                </a:rPr>
                <a:t>Si‑H Functional Fluorosilicone Oil</a:t>
              </a:r>
            </a:p>
          </p:txBody>
        </p:sp>
        <p:sp>
          <p:nvSpPr>
            <p:cNvPr id="67" name="矩形 66"/>
            <p:cNvSpPr/>
            <p:nvPr>
              <p:custDataLst>
                <p:tags r:id="rId9"/>
              </p:custDataLst>
            </p:nvPr>
          </p:nvSpPr>
          <p:spPr>
            <a:xfrm>
              <a:off x="12165" y="7478"/>
              <a:ext cx="5221" cy="1950"/>
            </a:xfrm>
            <a:prstGeom prst="rect">
              <a:avLst/>
            </a:prstGeom>
            <a:solidFill>
              <a:schemeClr val="accent1">
                <a:alpha val="11396"/>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cs typeface="+mn-ea"/>
                <a:sym typeface="+mn-lt"/>
              </a:endParaRPr>
            </a:p>
          </p:txBody>
        </p:sp>
        <p:sp>
          <p:nvSpPr>
            <p:cNvPr id="68" name="Rectangle 31"/>
            <p:cNvSpPr/>
            <p:nvPr>
              <p:custDataLst>
                <p:tags r:id="rId10"/>
              </p:custDataLst>
            </p:nvPr>
          </p:nvSpPr>
          <p:spPr>
            <a:xfrm>
              <a:off x="12739" y="7831"/>
              <a:ext cx="4146" cy="1172"/>
            </a:xfrm>
            <a:prstGeom prst="rect">
              <a:avLst/>
            </a:prstGeom>
          </p:spPr>
          <p:txBody>
            <a:bodyPr wrap="square" lIns="0" tIns="0" rIns="0" bIns="0" anchor="ctr">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lt"/>
                </a:rPr>
                <a:t>Liquid </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lt"/>
                </a:rPr>
                <a:t>Fluorosilicone Rubber</a:t>
              </a:r>
              <a:endParaRPr kumimoji="0" lang="en-US" altLang="zh-CN" sz="2400" b="1" i="0" u="none" strike="noStrike" kern="1200" cap="none" spc="0" normalizeH="0" baseline="0" noProof="0" dirty="0">
                <a:ln>
                  <a:noFill/>
                </a:ln>
                <a:solidFill>
                  <a:srgbClr val="000000"/>
                </a:solidFill>
                <a:effectLst/>
                <a:uLnTx/>
                <a:uFillTx/>
                <a:cs typeface="+mn-ea"/>
                <a:sym typeface="+mn-lt"/>
              </a:endParaRPr>
            </a:p>
          </p:txBody>
        </p:sp>
      </p:grpSp>
      <p:sp>
        <p:nvSpPr>
          <p:cNvPr id="2" name="文本框 1"/>
          <p:cNvSpPr txBox="1"/>
          <p:nvPr/>
        </p:nvSpPr>
        <p:spPr>
          <a:xfrm>
            <a:off x="955675" y="1505585"/>
            <a:ext cx="10739755" cy="829945"/>
          </a:xfrm>
          <a:prstGeom prst="rect">
            <a:avLst/>
          </a:prstGeom>
          <a:noFill/>
        </p:spPr>
        <p:txBody>
          <a:bodyPr wrap="square" rtlCol="0" anchor="t">
            <a:spAutoFit/>
          </a:bodyPr>
          <a:lstStyle/>
          <a:p>
            <a:pPr algn="ctr"/>
            <a:r>
              <a:rPr lang="en-US" altLang="zh-CN" sz="2400" b="1" spc="200" noProof="0" dirty="0">
                <a:ln w="3175">
                  <a:noFill/>
                  <a:prstDash val="dash"/>
                </a:ln>
                <a:solidFill>
                  <a:schemeClr val="dk1"/>
                </a:solidFill>
                <a:effectLst/>
                <a:uLnTx/>
                <a:uFillTx/>
                <a:latin typeface="Times New Roman" panose="02020603050405020304" charset="0"/>
                <a:ea typeface="微软雅黑" panose="020B0503020204020204" charset="-122"/>
                <a:cs typeface="Times New Roman" panose="02020603050405020304" charset="0"/>
                <a:sym typeface="+mn-ea"/>
              </a:rPr>
              <a:t>Fluorosilicone oil and fluorosilicone rubber are synthesized via polymerization of D</a:t>
            </a:r>
            <a:r>
              <a:rPr lang="en-US" altLang="zh-CN" sz="2400" b="1" spc="200" baseline="-25000" noProof="0" dirty="0">
                <a:ln w="3175">
                  <a:noFill/>
                  <a:prstDash val="dash"/>
                </a:ln>
                <a:solidFill>
                  <a:schemeClr val="dk1"/>
                </a:solidFill>
                <a:effectLst/>
                <a:uLnTx/>
                <a:uFillTx/>
                <a:latin typeface="Times New Roman" panose="02020603050405020304" charset="0"/>
                <a:ea typeface="微软雅黑" panose="020B0503020204020204" charset="-122"/>
                <a:cs typeface="Times New Roman" panose="02020603050405020304" charset="0"/>
                <a:sym typeface="+mn-ea"/>
              </a:rPr>
              <a:t>3</a:t>
            </a:r>
            <a:r>
              <a:rPr lang="en-US" altLang="zh-CN" sz="2400" b="1" spc="200" noProof="0" dirty="0">
                <a:ln w="3175">
                  <a:noFill/>
                  <a:prstDash val="dash"/>
                </a:ln>
                <a:solidFill>
                  <a:schemeClr val="dk1"/>
                </a:solidFill>
                <a:effectLst/>
                <a:uLnTx/>
                <a:uFillTx/>
                <a:latin typeface="Times New Roman" panose="02020603050405020304" charset="0"/>
                <a:ea typeface="微软雅黑" panose="020B0503020204020204" charset="-122"/>
                <a:cs typeface="Times New Roman" panose="02020603050405020304" charset="0"/>
                <a:sym typeface="+mn-ea"/>
              </a:rPr>
              <a:t>F cyclic trimer.</a:t>
            </a:r>
          </a:p>
        </p:txBody>
      </p:sp>
      <p:sp>
        <p:nvSpPr>
          <p:cNvPr id="5" name="右箭头 4"/>
          <p:cNvSpPr/>
          <p:nvPr/>
        </p:nvSpPr>
        <p:spPr>
          <a:xfrm>
            <a:off x="1519555" y="6011545"/>
            <a:ext cx="10175875" cy="12128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8c39b610-fbb5-4861-a485-098d9214930a"/>
  <p:tag name="COMMONDATA" val="eyJjb3VudCI6MiwiaGRpZCI6ImIzZDQ2MTJiMDZjOTU2Njk3ZDg2MTRjNjhmNmJiNjhmIiwidXNlckNvdW50IjoyfQ=="/>
  <p:tag name="RESOURCE_RECORD_KEY" val="{&quot;12&quot;:[25001869,25000168,25002345],&quot;29&quot;:[50053104],&quot;65&quot;:[40492833],&quot;70&quot;:[3322025,3429169,3312351,3327402,3321848,3312857,3322005,3322099,3323369,3321478,3322211,3327990,3321782,3312427,3328143,3427436,3327011],&quot;8&quot;:[20472201,2047627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101.xml><?xml version="1.0" encoding="utf-8"?>
<p:tagLst xmlns:a="http://schemas.openxmlformats.org/drawingml/2006/main" xmlns:r="http://schemas.openxmlformats.org/officeDocument/2006/relationships"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d"/>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105.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d"/>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1"/>
  <p:tag name="KSO_WM_UNIT_TYPE" val="l_h_i"/>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14.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15.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17.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18.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19.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2.xml><?xml version="1.0" encoding="utf-8"?>
<p:tagLst xmlns:a="http://schemas.openxmlformats.org/drawingml/2006/main" xmlns:r="http://schemas.openxmlformats.org/officeDocument/2006/relationships"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120.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21.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24.xml><?xml version="1.0" encoding="utf-8"?>
<p:tagLst xmlns:a="http://schemas.openxmlformats.org/drawingml/2006/main" xmlns:r="http://schemas.openxmlformats.org/officeDocument/2006/relationships" xmlns:p="http://schemas.openxmlformats.org/presentationml/2006/main">
  <p:tag name="KSO_WM_DIAGRAM_VIRTUALLY_FRAME" val="{&quot;height&quot;:391.0300787401575,&quot;left&quot;:402.6723622047243,&quot;top&quot;:74.48496062992126,&quot;width&quot;:794.2238582677165}"/>
</p:tagLst>
</file>

<file path=ppt/tags/tag125.xml><?xml version="1.0" encoding="utf-8"?>
<p:tagLst xmlns:a="http://schemas.openxmlformats.org/drawingml/2006/main" xmlns:r="http://schemas.openxmlformats.org/officeDocument/2006/relationships" xmlns:p="http://schemas.openxmlformats.org/presentationml/2006/main">
  <p:tag name="PA" val="v5.2.11"/>
</p:tagLst>
</file>

<file path=ppt/tags/tag126.xml><?xml version="1.0" encoding="utf-8"?>
<p:tagLst xmlns:a="http://schemas.openxmlformats.org/drawingml/2006/main" xmlns:r="http://schemas.openxmlformats.org/officeDocument/2006/relationships" xmlns:p="http://schemas.openxmlformats.org/presentationml/2006/main">
  <p:tag name="PA" val="v5.2.11"/>
</p:tagLst>
</file>

<file path=ppt/tags/tag127.xml><?xml version="1.0" encoding="utf-8"?>
<p:tagLst xmlns:a="http://schemas.openxmlformats.org/drawingml/2006/main" xmlns:r="http://schemas.openxmlformats.org/officeDocument/2006/relationships" xmlns:p="http://schemas.openxmlformats.org/presentationml/2006/main">
  <p:tag name="PA" val="v5.2.11"/>
  <p:tag name="WHOLESPTYPE" val="Shape_Title"/>
  <p:tag name="SCANEADDTIONSP" val="true"/>
  <p:tag name="SCENESHAPETYPE" val="SceneShape"/>
  <p:tag name="SCENESHAPESUBTYPE" val="ScenePicShape"/>
  <p:tag name="SCENESHAPENAME" val="幻影图形"/>
  <p:tag name="LOOPID" val="637668234484619106"/>
  <p:tag name="RESOURCEID" val="637668234484619106"/>
  <p:tag name="SCENEID" val="Unkown"/>
  <p:tag name="SCENELINKIDS" val="9|7|8|10"/>
  <p:tag name="ANIMSTRING" val="97dc195e9db14a91331b8d825796bfd8"/>
</p:tagLst>
</file>

<file path=ppt/tags/tag128.xml><?xml version="1.0" encoding="utf-8"?>
<p:tagLst xmlns:a="http://schemas.openxmlformats.org/drawingml/2006/main" xmlns:r="http://schemas.openxmlformats.org/officeDocument/2006/relationships" xmlns:p="http://schemas.openxmlformats.org/presentationml/2006/main">
  <p:tag name="PA" val="v5.2.11"/>
</p:tagLst>
</file>

<file path=ppt/tags/tag129.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130.xml><?xml version="1.0" encoding="utf-8"?>
<p:tagLst xmlns:a="http://schemas.openxmlformats.org/drawingml/2006/main" xmlns:r="http://schemas.openxmlformats.org/officeDocument/2006/relationships" xmlns:p="http://schemas.openxmlformats.org/presentationml/2006/main">
  <p:tag name="KSO_WM_UNIT_VALUE" val="1707*1240"/>
  <p:tag name="KSO_WM_UNIT_HIGHLIGHT" val="0"/>
  <p:tag name="KSO_WM_UNIT_COMPATIBLE" val="0"/>
  <p:tag name="KSO_WM_UNIT_DIAGRAM_ISNUMVISUAL" val="0"/>
  <p:tag name="KSO_WM_UNIT_DIAGRAM_ISREFERUNIT" val="0"/>
  <p:tag name="KSO_WM_UNIT_TYPE" val="d"/>
  <p:tag name="KSO_WM_UNIT_INDEX" val="1"/>
  <p:tag name="KSO_WM_UNIT_ID" val="diagram20182496_1*d*1"/>
  <p:tag name="KSO_WM_TEMPLATE_CATEGORY" val="diagram"/>
  <p:tag name="KSO_WM_TEMPLATE_INDEX" val="20182496"/>
  <p:tag name="KSO_WM_UNIT_SUPPORT_UNIT_TYPE" val="[]"/>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496"/>
  <p:tag name="KSO_WM_TAG_VERSION" val="1.0"/>
  <p:tag name="KSO_WM_BEAUTIFY_FLAG" val="#wm#"/>
  <p:tag name="KSO_WM_UNIT_TYPE" val="a"/>
  <p:tag name="KSO_WM_UNIT_INDEX" val="1"/>
  <p:tag name="KSO_WM_UNIT_ID" val="diagram20182496_1*a*1"/>
  <p:tag name="KSO_WM_UNIT_LAYERLEVEL" val="1"/>
  <p:tag name="KSO_WM_UNIT_VALUE" val="10"/>
  <p:tag name="KSO_WM_UNIT_ISCONTENTSTITLE" val="0"/>
  <p:tag name="KSO_WM_UNIT_HIGHLIGHT" val="0"/>
  <p:tag name="KSO_WM_UNIT_COMPATIBLE" val="0"/>
  <p:tag name="KSO_WM_UNIT_NOCLEAR" val="0"/>
  <p:tag name="KSO_WM_UNIT_DIAGRAM_ISNUMVISUAL" val="0"/>
  <p:tag name="KSO_WM_UNIT_DIAGRAM_ISREFERUNIT" val="0"/>
  <p:tag name="KSO_WM_UNIT_PRESET_TEXT" val="单击此处添加标题"/>
  <p:tag name="KSO_WM_UNIT_TEXT_FILL_FORE_SCHEMECOLOR_INDEX_BRIGHTNESS" val="-0.25"/>
  <p:tag name="KSO_WM_UNIT_TEXT_FILL_FORE_SCHEMECOLOR_INDEX" val="5"/>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PA" val="v5.2.11"/>
</p:tagLst>
</file>

<file path=ppt/tags/tag133.xml><?xml version="1.0" encoding="utf-8"?>
<p:tagLst xmlns:a="http://schemas.openxmlformats.org/drawingml/2006/main" xmlns:r="http://schemas.openxmlformats.org/officeDocument/2006/relationships" xmlns:p="http://schemas.openxmlformats.org/presentationml/2006/main">
  <p:tag name="PA" val="v5.2.11"/>
</p:tagLst>
</file>

<file path=ppt/tags/tag134.xml><?xml version="1.0" encoding="utf-8"?>
<p:tagLst xmlns:a="http://schemas.openxmlformats.org/drawingml/2006/main" xmlns:r="http://schemas.openxmlformats.org/officeDocument/2006/relationships" xmlns:p="http://schemas.openxmlformats.org/presentationml/2006/main">
  <p:tag name="PA" val="v5.2.11"/>
  <p:tag name="WHOLESPTYPE" val="Shape_Title"/>
  <p:tag name="SCANEADDTIONSP" val="true"/>
  <p:tag name="SCENESHAPETYPE" val="SceneShape"/>
  <p:tag name="SCENESHAPESUBTYPE" val="ScenePicShape"/>
  <p:tag name="SCENESHAPENAME" val="幻影图形"/>
  <p:tag name="LOOPID" val="637668234484619106"/>
  <p:tag name="RESOURCEID" val="637668234484619106"/>
  <p:tag name="SCENEID" val="Unkown"/>
  <p:tag name="SCENELINKIDS" val="9|7|8|10"/>
  <p:tag name="ANIMSTRING" val="97dc195e9db14a91331b8d825796bfd8"/>
</p:tagLst>
</file>

<file path=ppt/tags/tag135.xml><?xml version="1.0" encoding="utf-8"?>
<p:tagLst xmlns:a="http://schemas.openxmlformats.org/drawingml/2006/main" xmlns:r="http://schemas.openxmlformats.org/officeDocument/2006/relationships" xmlns:p="http://schemas.openxmlformats.org/presentationml/2006/main">
  <p:tag name="PA" val="v5.2.11"/>
</p:tagLst>
</file>

<file path=ppt/tags/tag136.xml><?xml version="1.0" encoding="utf-8"?>
<p:tagLst xmlns:a="http://schemas.openxmlformats.org/drawingml/2006/main" xmlns:r="http://schemas.openxmlformats.org/officeDocument/2006/relationships" xmlns:p="http://schemas.openxmlformats.org/presentationml/2006/main">
  <p:tag name="PA" val="v5.2.11"/>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048"/>
  <p:tag name="KSO_WM_SLIDE_LAYOUT_INFO" val="{&quot;direction&quot;:1,&quot;id&quot;:&quot;2021-04-01T16:15:47&quot;,&quot;maxSize&quot;:{&quot;size1&quot;:62.84029677708944},&quot;minSize&quot;:{&quot;size1&quot;:42.940296777089436},&quot;normalSize&quot;:{&quot;size1&quot;:57.05904677708945},&quot;subLayout&quot;:[{&quot;id&quot;:&quot;2021-04-01T16:15:47&quot;,&quot;maxSize&quot;:{&quot;size1&quot;:50.81258321880682},&quot;minSize&quot;:{&quot;size1&quot;:15.21258321880682},&quot;normalSize&quot;:{&quot;size1&quot;:33.11258321880682},&quot;subLayout&quot;:[{&quot;id&quot;:&quot;2021-04-01T16:15:47&quot;,&quot;margin&quot;:{&quot;bottom&quot;:0.02600000612437725,&quot;left&quot;:2.5399999618530273,&quot;right&quot;:1.6670000553131104,&quot;top&quot;:1.6929999589920044},&quot;type&quot;:0},{&quot;id&quot;:&quot;2021-04-01T16:15:47&quot;,&quot;margin&quot;:{&quot;bottom&quot;:1.6929999589920044,&quot;left&quot;:2.5399999618530273,&quot;right&quot;:1.6670000553131104,&quot;top&quot;:0.8199999928474426},&quot;type&quot;:0}],&quot;type&quot;:0},{&quot;id&quot;:&quot;2021-04-01T16:15:47&quot;,&quot;margin&quot;:{&quot;bottom&quot;:1.6929999589920044,&quot;left&quot;:0.02600000612437725,&quot;right&quot;:1.6929999589920044,&quot;top&quot;:1.6929999589920044},&quot;type&quot;:0}],&quot;type&quot;:0}"/>
  <p:tag name="KSO_WM_SLIDE_ID" val="diagram20217048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2"/>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54054ed1e2fb814a9"/>
  <p:tag name="KSO_WM_TEMPLATE_ASSEMBLE_GROUPID" val="606570454054ed1e2fb814a9"/>
</p:tagLst>
</file>

<file path=ppt/tags/tag138.xml><?xml version="1.0" encoding="utf-8"?>
<p:tagLst xmlns:a="http://schemas.openxmlformats.org/drawingml/2006/main" xmlns:r="http://schemas.openxmlformats.org/officeDocument/2006/relationships" xmlns:p="http://schemas.openxmlformats.org/presentationml/2006/main">
  <p:tag name="KSO_WM_UNIT_VALUE" val="1227*1227"/>
  <p:tag name="KSO_WM_UNIT_HIGHLIGHT" val="0"/>
  <p:tag name="KSO_WM_UNIT_COMPATIBLE" val="1"/>
  <p:tag name="KSO_WM_UNIT_DIAGRAM_ISNUMVISUAL" val="0"/>
  <p:tag name="KSO_WM_UNIT_DIAGRAM_ISREFERUNIT" val="0"/>
  <p:tag name="KSO_WM_UNIT_TYPE" val="d"/>
  <p:tag name="KSO_WM_UNIT_INDEX" val="1"/>
  <p:tag name="KSO_WM_UNIT_ID" val="diagram20217048_1*d*1"/>
  <p:tag name="KSO_WM_TEMPLATE_CATEGORY" val="diagram"/>
  <p:tag name="KSO_WM_TEMPLATE_INDEX" val="20217048"/>
  <p:tag name="KSO_WM_UNIT_LAYERLEVEL" val="1"/>
  <p:tag name="KSO_WM_TAG_VERSION" val="1.0"/>
  <p:tag name="KSO_WM_BEAUTIFY_FLAG" val="#wm#"/>
  <p:tag name="KSO_WM_CHIP_GROUPID" val="5e7310da9a230a26b9e88a19"/>
  <p:tag name="KSO_WM_CHIP_XID" val="5e7310da9a230a26b9e88a1a"/>
  <p:tag name="KSO_WM_UNIT_DEC_AREA_ID" val="74c1ae1fecef49dbb425ebea1c3322d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UNIT_PICTURE_TOWARD" val="1"/>
  <p:tag name="KSO_WM_ASSEMBLE_CHIP_INDEX" val="70c02668f9c44a2d938ff2dd8ad326ec"/>
  <p:tag name="KSO_WM_TEMPLATE_ASSEMBLE_XID" val="606570454054ed1e2fb814a9"/>
  <p:tag name="KSO_WM_TEMPLATE_ASSEMBLE_GROUPID" val="606570454054ed1e2fb814a9"/>
</p:tagLst>
</file>

<file path=ppt/tags/tag13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48_1*f*1"/>
  <p:tag name="KSO_WM_TEMPLATE_CATEGORY" val="diagram"/>
  <p:tag name="KSO_WM_TEMPLATE_INDEX" val="20217048"/>
  <p:tag name="KSO_WM_UNIT_LAYERLEVEL" val="1"/>
  <p:tag name="KSO_WM_TAG_VERSION" val="1.0"/>
  <p:tag name="KSO_WM_BEAUTIFY_FLAG" val="#wm#"/>
  <p:tag name="KSO_WM_UNIT_DEFAULT_FONT" val="14;20;2"/>
  <p:tag name="KSO_WM_UNIT_BLOCK" val="0"/>
  <p:tag name="KSO_WM_UNIT_VALUE" val="46"/>
  <p:tag name="KSO_WM_UNIT_SHOW_EDIT_AREA_INDICATION" val="1"/>
  <p:tag name="KSO_WM_CHIP_GROUPID" val="5e6b05596848fb12bee65ac8"/>
  <p:tag name="KSO_WM_CHIP_XID" val="5e6b05596848fb12bee65aca"/>
  <p:tag name="KSO_WM_UNIT_DEC_AREA_ID" val="ad5e8ad59c164a0aa6a59482f17186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0e30cc2fdffc469294340550dd17ade0"/>
  <p:tag name="KSO_WM_UNIT_TEXT_FILL_FORE_SCHEMECOLOR_INDEX_BRIGHTNESS" val="0.25"/>
  <p:tag name="KSO_WM_UNIT_TEXT_FILL_FORE_SCHEMECOLOR_INDEX" val="13"/>
  <p:tag name="KSO_WM_UNIT_TEXT_FILL_TYPE" val="1"/>
  <p:tag name="KSO_WM_TEMPLATE_ASSEMBLE_XID" val="606570454054ed1e2fb814a9"/>
  <p:tag name="KSO_WM_TEMPLATE_ASSEMBLE_GROUPID" val="606570454054ed1e2fb814a9"/>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14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048_1*f*2"/>
  <p:tag name="KSO_WM_TEMPLATE_CATEGORY" val="diagram"/>
  <p:tag name="KSO_WM_TEMPLATE_INDEX" val="20217048"/>
  <p:tag name="KSO_WM_UNIT_LAYERLEVEL" val="1"/>
  <p:tag name="KSO_WM_TAG_VERSION" val="1.0"/>
  <p:tag name="KSO_WM_BEAUTIFY_FLAG" val="#wm#"/>
  <p:tag name="KSO_WM_UNIT_DEFAULT_FONT" val="14;20;2"/>
  <p:tag name="KSO_WM_UNIT_BLOCK" val="0"/>
  <p:tag name="KSO_WM_UNIT_VALUE" val="138"/>
  <p:tag name="KSO_WM_UNIT_SHOW_EDIT_AREA_INDICATION" val="1"/>
  <p:tag name="KSO_WM_CHIP_GROUPID" val="5e6b05596848fb12bee65ac8"/>
  <p:tag name="KSO_WM_CHIP_XID" val="5e6b05596848fb12bee65aca"/>
  <p:tag name="KSO_WM_UNIT_DEC_AREA_ID" val="5bb237062dac4bb39ca9c2edddaeccc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d54d711b91142a7ae28782f8e6f309b"/>
  <p:tag name="KSO_WM_UNIT_TEXT_FILL_FORE_SCHEMECOLOR_INDEX_BRIGHTNESS" val="0.25"/>
  <p:tag name="KSO_WM_UNIT_TEXT_FILL_FORE_SCHEMECOLOR_INDEX" val="13"/>
  <p:tag name="KSO_WM_UNIT_TEXT_FILL_TYPE" val="1"/>
  <p:tag name="KSO_WM_TEMPLATE_ASSEMBLE_XID" val="606570454054ed1e2fb814a9"/>
  <p:tag name="KSO_WM_TEMPLATE_ASSEMBLE_GROUPID" val="606570454054ed1e2fb814a9"/>
</p:tagLst>
</file>

<file path=ppt/tags/tag141.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42.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43.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44.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45.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46.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47.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48.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49.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5.xml><?xml version="1.0" encoding="utf-8"?>
<p:tagLst xmlns:a="http://schemas.openxmlformats.org/drawingml/2006/main" xmlns:r="http://schemas.openxmlformats.org/officeDocument/2006/relationships"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4_1"/>
  <p:tag name="KSO_WM_UNIT_TYPE" val="l_h_i"/>
</p:tagLst>
</file>

<file path=ppt/tags/tag150.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51.xml><?xml version="1.0" encoding="utf-8"?>
<p:tagLst xmlns:a="http://schemas.openxmlformats.org/drawingml/2006/main" xmlns:r="http://schemas.openxmlformats.org/officeDocument/2006/relationships" xmlns:p="http://schemas.openxmlformats.org/presentationml/2006/main">
  <p:tag name="KSO_WM_DIAGRAM_VIRTUALLY_FRAME" val="{&quot;height&quot;:195.3,&quot;left&quot;:25,&quot;top&quot;:326,&quot;width&quot;:919.5}"/>
</p:tagLst>
</file>

<file path=ppt/tags/tag152.xml><?xml version="1.0" encoding="utf-8"?>
<p:tagLst xmlns:a="http://schemas.openxmlformats.org/drawingml/2006/main" xmlns:r="http://schemas.openxmlformats.org/officeDocument/2006/relationships" xmlns:p="http://schemas.openxmlformats.org/presentationml/2006/main">
  <p:tag name="PA" val="v5.2.11"/>
</p:tagLst>
</file>

<file path=ppt/tags/tag153.xml><?xml version="1.0" encoding="utf-8"?>
<p:tagLst xmlns:a="http://schemas.openxmlformats.org/drawingml/2006/main" xmlns:r="http://schemas.openxmlformats.org/officeDocument/2006/relationships" xmlns:p="http://schemas.openxmlformats.org/presentationml/2006/main">
  <p:tag name="PA" val="v5.2.11"/>
</p:tagLst>
</file>

<file path=ppt/tags/tag154.xml><?xml version="1.0" encoding="utf-8"?>
<p:tagLst xmlns:a="http://schemas.openxmlformats.org/drawingml/2006/main" xmlns:r="http://schemas.openxmlformats.org/officeDocument/2006/relationships" xmlns:p="http://schemas.openxmlformats.org/presentationml/2006/main">
  <p:tag name="PA" val="v5.2.11"/>
  <p:tag name="WHOLESPTYPE" val="Shape_Title"/>
  <p:tag name="SCANEADDTIONSP" val="true"/>
  <p:tag name="SCENESHAPETYPE" val="SceneShape"/>
  <p:tag name="SCENESHAPESUBTYPE" val="ScenePicShape"/>
  <p:tag name="SCENESHAPENAME" val="幻影图形"/>
  <p:tag name="LOOPID" val="637668234484619106"/>
  <p:tag name="RESOURCEID" val="637668234484619106"/>
  <p:tag name="SCENEID" val="Unkown"/>
  <p:tag name="SCENELINKIDS" val="9|7|8|10"/>
  <p:tag name="ANIMSTRING" val="97dc195e9db14a91331b8d825796bfd8"/>
</p:tagLst>
</file>

<file path=ppt/tags/tag155.xml><?xml version="1.0" encoding="utf-8"?>
<p:tagLst xmlns:a="http://schemas.openxmlformats.org/drawingml/2006/main" xmlns:r="http://schemas.openxmlformats.org/officeDocument/2006/relationships" xmlns:p="http://schemas.openxmlformats.org/presentationml/2006/main">
  <p:tag name="PA" val="v5.2.11"/>
</p:tagLst>
</file>

<file path=ppt/tags/tag156.xml><?xml version="1.0" encoding="utf-8"?>
<p:tagLst xmlns:a="http://schemas.openxmlformats.org/drawingml/2006/main" xmlns:r="http://schemas.openxmlformats.org/officeDocument/2006/relationships" xmlns:p="http://schemas.openxmlformats.org/presentationml/2006/main">
  <p:tag name="PA" val="v5.2.11"/>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171.1267716535433,&quot;left&quot;:238.73999999999995,&quot;top&quot;:117.29181102362205,&quot;width&quot;:676.84874015748}"/>
</p:tagLst>
</file>

<file path=ppt/tags/tag158.xml><?xml version="1.0" encoding="utf-8"?>
<p:tagLst xmlns:a="http://schemas.openxmlformats.org/drawingml/2006/main" xmlns:r="http://schemas.openxmlformats.org/officeDocument/2006/relationships" xmlns:p="http://schemas.openxmlformats.org/presentationml/2006/main">
  <p:tag name="KSO_WM_DIAGRAM_VIRTUALLY_FRAME" val="{&quot;height&quot;:142.0609448818897,&quot;left&quot;:237.75,&quot;top&quot;:329.53078740157486,&quot;width&quot;:685.0258267716536}"/>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171.1267716535433,&quot;left&quot;:238.73999999999995,&quot;top&quot;:117.29181102362205,&quot;width&quot;:676.84874015748}"/>
</p:tagLst>
</file>

<file path=ppt/tags/tag16.xml><?xml version="1.0" encoding="utf-8"?>
<p:tagLst xmlns:a="http://schemas.openxmlformats.org/drawingml/2006/main" xmlns:r="http://schemas.openxmlformats.org/officeDocument/2006/relationships" xmlns:p="http://schemas.openxmlformats.org/presentationml/2006/main">
  <p:tag name="KSO_WM_FIGMA_DECORATION_INDEX" val="10"/>
  <p:tag name="$PH_EXT" val="1"/>
  <p:tag name="KSO_WM_BEAUTIFY_FLAG" val="#fgm#"/>
  <p:tag name="KSO_WM_DIAGRAM_GROUP_CODE" val="1"/>
  <p:tag name="KSO_WM_FIGMA_FLAG" val="#fgm#"/>
  <p:tag name="KSO_WM_UNIT_INDEX" val="1_4_1"/>
  <p:tag name="KSO_WM_UNIT_TYPE" val="l_h_x"/>
</p:tagLst>
</file>

<file path=ppt/tags/tag160.xml><?xml version="1.0" encoding="utf-8"?>
<p:tagLst xmlns:a="http://schemas.openxmlformats.org/drawingml/2006/main" xmlns:r="http://schemas.openxmlformats.org/officeDocument/2006/relationships" xmlns:p="http://schemas.openxmlformats.org/presentationml/2006/main">
  <p:tag name="KSO_WM_DIAGRAM_VIRTUALLY_FRAME" val="{&quot;height&quot;:142.0609448818897,&quot;left&quot;:237.75,&quot;top&quot;:329.53078740157486,&quot;width&quot;:685.0258267716536}"/>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142.0609448818897,&quot;left&quot;:237.75,&quot;top&quot;:329.53078740157486,&quot;width&quot;:685.0258267716536}"/>
</p:tagLst>
</file>

<file path=ppt/tags/tag162.xml><?xml version="1.0" encoding="utf-8"?>
<p:tagLst xmlns:a="http://schemas.openxmlformats.org/drawingml/2006/main" xmlns:r="http://schemas.openxmlformats.org/officeDocument/2006/relationships" xmlns:p="http://schemas.openxmlformats.org/presentationml/2006/main">
  <p:tag name="KSO_WM_DIAGRAM_VIRTUALLY_FRAME" val="{&quot;height&quot;:171.1267716535433,&quot;left&quot;:238.73999999999995,&quot;top&quot;:117.29181102362205,&quot;width&quot;:676.84874015748}"/>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171.1267716535433,&quot;left&quot;:238.73999999999995,&quot;top&quot;:117.29181102362205,&quot;width&quot;:676.84874015748}"/>
</p:tagLst>
</file>

<file path=ppt/tags/tag164.xml><?xml version="1.0" encoding="utf-8"?>
<p:tagLst xmlns:a="http://schemas.openxmlformats.org/drawingml/2006/main" xmlns:r="http://schemas.openxmlformats.org/officeDocument/2006/relationships" xmlns:p="http://schemas.openxmlformats.org/presentationml/2006/main">
  <p:tag name="KSO_WM_DIAGRAM_VIRTUALLY_FRAME" val="{&quot;height&quot;:171.1267716535433,&quot;left&quot;:238.73999999999995,&quot;top&quot;:117.29181102362205,&quot;width&quot;:676.84874015748}"/>
</p:tagLst>
</file>

<file path=ppt/tags/tag165.xml><?xml version="1.0" encoding="utf-8"?>
<p:tagLst xmlns:a="http://schemas.openxmlformats.org/drawingml/2006/main" xmlns:r="http://schemas.openxmlformats.org/officeDocument/2006/relationships" xmlns:p="http://schemas.openxmlformats.org/presentationml/2006/main">
  <p:tag name="KSO_WM_DIAGRAM_VIRTUALLY_FRAME" val="{&quot;height&quot;:142.0609448818897,&quot;left&quot;:237.75,&quot;top&quot;:329.53078740157486,&quot;width&quot;:685.0258267716536}"/>
</p:tagLst>
</file>

<file path=ppt/tags/tag166.xml><?xml version="1.0" encoding="utf-8"?>
<p:tagLst xmlns:a="http://schemas.openxmlformats.org/drawingml/2006/main" xmlns:r="http://schemas.openxmlformats.org/officeDocument/2006/relationships" xmlns:p="http://schemas.openxmlformats.org/presentationml/2006/main">
  <p:tag name="KSO_WM_DIAGRAM_VIRTUALLY_FRAME" val="{&quot;height&quot;:142.0609448818897,&quot;left&quot;:237.75,&quot;top&quot;:329.53078740157486,&quot;width&quot;:685.0258267716536}"/>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1181"/>
</p:tagLst>
</file>

<file path=ppt/tags/tag168.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69.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Lst>
</file>

<file path=ppt/tags/tag170.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1.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2.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3.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4.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5.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6.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7.xml><?xml version="1.0" encoding="utf-8"?>
<p:tagLst xmlns:a="http://schemas.openxmlformats.org/drawingml/2006/main" xmlns:r="http://schemas.openxmlformats.org/officeDocument/2006/relationships" xmlns:p="http://schemas.openxmlformats.org/presentationml/2006/main">
  <p:tag name="KSO_WM_DIAGRAM_VIRTUALLY_FRAME" val="{&quot;height&quot;:398.3388188976378,&quot;left&quot;:98.7,&quot;top&quot;:82.25,&quot;width&quot;:743.6}"/>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1181"/>
</p:tagLst>
</file>

<file path=ppt/tags/tag179.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f"/>
</p:tagLst>
</file>

<file path=ppt/tags/tag180.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1.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2.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3.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4.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5.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6.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7.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8.xml><?xml version="1.0" encoding="utf-8"?>
<p:tagLst xmlns:a="http://schemas.openxmlformats.org/drawingml/2006/main" xmlns:r="http://schemas.openxmlformats.org/officeDocument/2006/relationships" xmlns:p="http://schemas.openxmlformats.org/presentationml/2006/main">
  <p:tag name="KSO_WM_DIAGRAM_VIRTUALLY_FRAME" val="{&quot;height&quot;:377.2888188976378,&quot;left&quot;:103.7,&quot;top&quot;:103.3,&quot;width&quot;:750.5}"/>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1829"/>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ca7e28812b0c649d87d0a34cc8caf7a900d9c1a4"/>
  <p:tag name="KSO_WM_NEWLAYOUT_GROUP_ID" val="layout_6"/>
  <p:tag name="KSO_WM_NEWLAYOUT_ID" val="slide_82e1f1fbf520933b"/>
</p:tagLst>
</file>

<file path=ppt/tags/tag190.xml><?xml version="1.0" encoding="utf-8"?>
<p:tagLst xmlns:a="http://schemas.openxmlformats.org/drawingml/2006/main" xmlns:r="http://schemas.openxmlformats.org/officeDocument/2006/relationships" xmlns:p="http://schemas.openxmlformats.org/presentationml/2006/main">
  <p:tag name="ADJUSTMENTS" val="9.86623"/>
  <p:tag name="KSO_WM_DIAGRAM_VIRTUALLY_FRAME" val="{&quot;height&quot;:459.0068503937008,&quot;left&quot;:53.4,&quot;top&quot;:70.5,&quot;width&quot;:867.25}"/>
</p:tagLst>
</file>

<file path=ppt/tags/tag191.xml><?xml version="1.0" encoding="utf-8"?>
<p:tagLst xmlns:a="http://schemas.openxmlformats.org/drawingml/2006/main" xmlns:r="http://schemas.openxmlformats.org/officeDocument/2006/relationships" xmlns:p="http://schemas.openxmlformats.org/presentationml/2006/main">
  <p:tag name="KSO_WM_DIAGRAM_VIRTUALLY_FRAME" val="{&quot;height&quot;:459.0068503937008,&quot;left&quot;:53.4,&quot;top&quot;:70.5,&quot;width&quot;:867.25}"/>
</p:tagLst>
</file>

<file path=ppt/tags/tag192.xml><?xml version="1.0" encoding="utf-8"?>
<p:tagLst xmlns:a="http://schemas.openxmlformats.org/drawingml/2006/main" xmlns:r="http://schemas.openxmlformats.org/officeDocument/2006/relationships" xmlns:p="http://schemas.openxmlformats.org/presentationml/2006/main">
  <p:tag name="KSO_WM_DIAGRAM_VIRTUALLY_FRAME" val="{&quot;height&quot;:459.0068503937008,&quot;left&quot;:53.4,&quot;top&quot;:70.5,&quot;width&quot;:867.25}"/>
</p:tagLst>
</file>

<file path=ppt/tags/tag193.xml><?xml version="1.0" encoding="utf-8"?>
<p:tagLst xmlns:a="http://schemas.openxmlformats.org/drawingml/2006/main" xmlns:r="http://schemas.openxmlformats.org/officeDocument/2006/relationships" xmlns:p="http://schemas.openxmlformats.org/presentationml/2006/main">
  <p:tag name="KSO_WM_DIAGRAM_VIRTUALLY_FRAME" val="{&quot;height&quot;:459.0068503937008,&quot;left&quot;:53.4,&quot;top&quot;:70.5,&quot;width&quot;:867.25}"/>
</p:tagLst>
</file>

<file path=ppt/tags/tag194.xml><?xml version="1.0" encoding="utf-8"?>
<p:tagLst xmlns:a="http://schemas.openxmlformats.org/drawingml/2006/main" xmlns:r="http://schemas.openxmlformats.org/officeDocument/2006/relationships" xmlns:p="http://schemas.openxmlformats.org/presentationml/2006/main">
  <p:tag name="KSO_WM_UNIT_PIC_EFFECT" val="1"/>
  <p:tag name="KSO_WM_UNIT_PLACING_PICTURE_USER_VIEWPORT" val="{&quot;height&quot;:4014.0731364834055,&quot;width&quot;:4664.807914704874}"/>
</p:tagLst>
</file>

<file path=ppt/tags/tag195.xml><?xml version="1.0" encoding="utf-8"?>
<p:tagLst xmlns:a="http://schemas.openxmlformats.org/drawingml/2006/main" xmlns:r="http://schemas.openxmlformats.org/officeDocument/2006/relationships" xmlns:p="http://schemas.openxmlformats.org/presentationml/2006/main">
  <p:tag name="KSO_WM_UNIT_PIC_EFFECT" val="1"/>
  <p:tag name="KSO_WM_UNIT_PLACING_PICTURE_USER_VIEWPORT" val="{&quot;height&quot;:4087,&quot;width&quot;:4663}"/>
</p:tagLst>
</file>

<file path=ppt/tags/tag196.xml><?xml version="1.0" encoding="utf-8"?>
<p:tagLst xmlns:a="http://schemas.openxmlformats.org/drawingml/2006/main" xmlns:r="http://schemas.openxmlformats.org/officeDocument/2006/relationships" xmlns:p="http://schemas.openxmlformats.org/presentationml/2006/main">
  <p:tag name="KSO_WM_DIAGRAM_VIRTUALLY_FRAME" val="{&quot;height&quot;:459.0068503937008,&quot;left&quot;:53.4,&quot;top&quot;:70.5,&quot;width&quot;:867.25}"/>
</p:tagLst>
</file>

<file path=ppt/tags/tag197.xml><?xml version="1.0" encoding="utf-8"?>
<p:tagLst xmlns:a="http://schemas.openxmlformats.org/drawingml/2006/main" xmlns:r="http://schemas.openxmlformats.org/officeDocument/2006/relationships" xmlns:p="http://schemas.openxmlformats.org/presentationml/2006/main">
  <p:tag name="KSO_WM_UNIT_VALUE" val="1765*2462"/>
  <p:tag name="KSO_WM_UNIT_HIGHLIGHT" val="0"/>
  <p:tag name="KSO_WM_UNIT_COMPATIBLE" val="0"/>
  <p:tag name="KSO_WM_UNIT_DIAGRAM_ISNUMVISUAL" val="0"/>
  <p:tag name="KSO_WM_UNIT_DIAGRAM_ISREFERUNIT" val="0"/>
  <p:tag name="KSO_WM_UNIT_TYPE" val="d"/>
  <p:tag name="KSO_WM_UNIT_INDEX" val="1"/>
  <p:tag name="KSO_WM_UNIT_ID" val="custom20235078_1*d*1"/>
  <p:tag name="KSO_WM_TEMPLATE_CATEGORY" val="custom"/>
  <p:tag name="KSO_WM_TEMPLATE_INDEX" val="20235078"/>
  <p:tag name="KSO_WM_UNIT_LAYERLEVEL" val="1"/>
  <p:tag name="KSO_WM_TAG_VERSION" val="3.0"/>
  <p:tag name="KSO_WM_BEAUTIFY_FLAG" val="#wm#"/>
  <p:tag name="KSO_WM_UNIT_PIC_EFFECT"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078_1*i*1"/>
  <p:tag name="KSO_WM_TEMPLATE_CATEGORY" val="custom"/>
  <p:tag name="KSO_WM_TEMPLATE_INDEX" val="20235078"/>
  <p:tag name="KSO_WM_UNIT_LAYERLEVEL" val="1"/>
  <p:tag name="KSO_WM_TAG_VERSION" val="3.0"/>
  <p:tag name="KSO_WM_BEAUTIFY_FLAG" val="#wm#"/>
  <p:tag name="KSO_WM_UNIT_PIC_EFFECT" val="1"/>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78_1*i*2"/>
  <p:tag name="KSO_WM_TEMPLATE_CATEGORY" val="custom"/>
  <p:tag name="KSO_WM_TEMPLATE_INDEX" val="20235078"/>
  <p:tag name="KSO_WM_UNIT_LAYERLEVEL" val="1"/>
  <p:tag name="KSO_WM_TAG_VERSION" val="3.0"/>
  <p:tag name="KSO_WM_BEAUTIFY_FLAG" val="#wm#"/>
  <p:tag name="KSO_WM_UNIT_PIC_EFFECT"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d88a11c7c6c81afbd81522b2810645240db3e8a7"/>
  <p:tag name="KSO_WM_NEWLAYOUT_GROUP_ID" val="layout_3"/>
  <p:tag name="KSO_WM_NEWLAYOUT_ID" val="slide_cf62f2ac8240bd95"/>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d"/>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78_1*i*3"/>
  <p:tag name="KSO_WM_TEMPLATE_CATEGORY" val="custom"/>
  <p:tag name="KSO_WM_TEMPLATE_INDEX" val="20235078"/>
  <p:tag name="KSO_WM_UNIT_LAYERLEVEL" val="1"/>
  <p:tag name="KSO_WM_TAG_VERSION" val="3.0"/>
  <p:tag name="KSO_WM_BEAUTIFY_FLAG" val="#wm#"/>
  <p:tag name="KSO_WM_UNIT_PIC_EFFECT" val="1"/>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5078_1*i*4"/>
  <p:tag name="KSO_WM_TEMPLATE_CATEGORY" val="custom"/>
  <p:tag name="KSO_WM_TEMPLATE_INDEX" val="20235078"/>
  <p:tag name="KSO_WM_UNIT_LAYERLEVEL" val="1"/>
  <p:tag name="KSO_WM_TAG_VERSION" val="3.0"/>
  <p:tag name="KSO_WM_BEAUTIFY_FLAG" val="#wm#"/>
  <p:tag name="KSO_WM_UNIT_PIC_EFFECT" val="1"/>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5078_1*i*5"/>
  <p:tag name="KSO_WM_TEMPLATE_CATEGORY" val="custom"/>
  <p:tag name="KSO_WM_TEMPLATE_INDEX" val="20235078"/>
  <p:tag name="KSO_WM_UNIT_LAYERLEVEL" val="1"/>
  <p:tag name="KSO_WM_TAG_VERSION" val="3.0"/>
  <p:tag name="KSO_WM_BEAUTIFY_FLAG" val="#wm#"/>
  <p:tag name="KSO_WM_UNIT_PIC_EFFECT" val="1"/>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5078_1*i*6"/>
  <p:tag name="KSO_WM_TEMPLATE_CATEGORY" val="custom"/>
  <p:tag name="KSO_WM_TEMPLATE_INDEX" val="20235078"/>
  <p:tag name="KSO_WM_UNIT_LAYERLEVEL" val="1"/>
  <p:tag name="KSO_WM_TAG_VERSION" val="3.0"/>
  <p:tag name="KSO_WM_BEAUTIFY_FLAG" val="#wm#"/>
  <p:tag name="KSO_WM_UNIT_PIC_EFFECT" val="1"/>
</p:tagLst>
</file>

<file path=ppt/tags/tag204.xml><?xml version="1.0" encoding="utf-8"?>
<p:tagLst xmlns:a="http://schemas.openxmlformats.org/drawingml/2006/main" xmlns:r="http://schemas.openxmlformats.org/officeDocument/2006/relationships" xmlns:p="http://schemas.openxmlformats.org/presentationml/2006/main">
  <p:tag name="KSO_WM_UNIT_VALUE" val="1765*2462"/>
  <p:tag name="KSO_WM_UNIT_HIGHLIGHT" val="0"/>
  <p:tag name="KSO_WM_UNIT_COMPATIBLE" val="0"/>
  <p:tag name="KSO_WM_UNIT_DIAGRAM_ISNUMVISUAL" val="0"/>
  <p:tag name="KSO_WM_UNIT_DIAGRAM_ISREFERUNIT" val="0"/>
  <p:tag name="KSO_WM_UNIT_TYPE" val="d"/>
  <p:tag name="KSO_WM_UNIT_INDEX" val="1"/>
  <p:tag name="KSO_WM_UNIT_ID" val="custom20235078_1*d*1"/>
  <p:tag name="KSO_WM_TEMPLATE_CATEGORY" val="custom"/>
  <p:tag name="KSO_WM_TEMPLATE_INDEX" val="20235078"/>
  <p:tag name="KSO_WM_UNIT_LAYERLEVEL" val="1"/>
  <p:tag name="KSO_WM_TAG_VERSION" val="3.0"/>
  <p:tag name="KSO_WM_BEAUTIFY_FLAG" val="#wm#"/>
  <p:tag name="KSO_WM_UNIT_PIC_EFFECT" val="1"/>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078_1*i*1"/>
  <p:tag name="KSO_WM_TEMPLATE_CATEGORY" val="custom"/>
  <p:tag name="KSO_WM_TEMPLATE_INDEX" val="20235078"/>
  <p:tag name="KSO_WM_UNIT_LAYERLEVEL" val="1"/>
  <p:tag name="KSO_WM_TAG_VERSION" val="3.0"/>
  <p:tag name="KSO_WM_BEAUTIFY_FLAG" val="#wm#"/>
  <p:tag name="KSO_WM_UNIT_PIC_EFFECT" val="1"/>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78_1*i*2"/>
  <p:tag name="KSO_WM_TEMPLATE_CATEGORY" val="custom"/>
  <p:tag name="KSO_WM_TEMPLATE_INDEX" val="20235078"/>
  <p:tag name="KSO_WM_UNIT_LAYERLEVEL" val="1"/>
  <p:tag name="KSO_WM_TAG_VERSION" val="3.0"/>
  <p:tag name="KSO_WM_BEAUTIFY_FLAG" val="#wm#"/>
  <p:tag name="KSO_WM_UNIT_PIC_EFFECT" val="1"/>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78_1*i*3"/>
  <p:tag name="KSO_WM_TEMPLATE_CATEGORY" val="custom"/>
  <p:tag name="KSO_WM_TEMPLATE_INDEX" val="20235078"/>
  <p:tag name="KSO_WM_UNIT_LAYERLEVEL" val="1"/>
  <p:tag name="KSO_WM_TAG_VERSION" val="3.0"/>
  <p:tag name="KSO_WM_BEAUTIFY_FLAG" val="#wm#"/>
  <p:tag name="KSO_WM_UNIT_PIC_EFFECT" val="1"/>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5078_1*i*4"/>
  <p:tag name="KSO_WM_TEMPLATE_CATEGORY" val="custom"/>
  <p:tag name="KSO_WM_TEMPLATE_INDEX" val="20235078"/>
  <p:tag name="KSO_WM_UNIT_LAYERLEVEL" val="1"/>
  <p:tag name="KSO_WM_TAG_VERSION" val="3.0"/>
  <p:tag name="KSO_WM_BEAUTIFY_FLAG" val="#wm#"/>
  <p:tag name="KSO_WM_UNIT_PIC_EFFECT" val="1"/>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5078_1*i*5"/>
  <p:tag name="KSO_WM_TEMPLATE_CATEGORY" val="custom"/>
  <p:tag name="KSO_WM_TEMPLATE_INDEX" val="20235078"/>
  <p:tag name="KSO_WM_UNIT_LAYERLEVEL" val="1"/>
  <p:tag name="KSO_WM_TAG_VERSION" val="3.0"/>
  <p:tag name="KSO_WM_BEAUTIFY_FLAG" val="#wm#"/>
  <p:tag name="KSO_WM_UNIT_PIC_EFFECT" val="1"/>
</p:tagLst>
</file>

<file path=ppt/tags/tag21.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5078_1*i*6"/>
  <p:tag name="KSO_WM_TEMPLATE_CATEGORY" val="custom"/>
  <p:tag name="KSO_WM_TEMPLATE_INDEX" val="20235078"/>
  <p:tag name="KSO_WM_UNIT_LAYERLEVEL" val="1"/>
  <p:tag name="KSO_WM_TAG_VERSION" val="3.0"/>
  <p:tag name="KSO_WM_BEAUTIFY_FLAG" val="#wm#"/>
  <p:tag name="KSO_WM_UNIT_PIC_EFFECT" val="1"/>
</p:tagLst>
</file>

<file path=ppt/tags/tag211.xml><?xml version="1.0" encoding="utf-8"?>
<p:tagLst xmlns:a="http://schemas.openxmlformats.org/drawingml/2006/main" xmlns:r="http://schemas.openxmlformats.org/officeDocument/2006/relationships" xmlns:p="http://schemas.openxmlformats.org/presentationml/2006/main">
  <p:tag name="ADJUSTMENTS" val="6.14402"/>
  <p:tag name="KSO_WM_DIAGRAM_VIRTUALLY_FRAME" val="{&quot;height&quot;:459.0068503937008,&quot;left&quot;:53.4,&quot;top&quot;:70.5,&quot;width&quot;:867.25}"/>
</p:tagLst>
</file>

<file path=ppt/tags/tag212.xml><?xml version="1.0" encoding="utf-8"?>
<p:tagLst xmlns:a="http://schemas.openxmlformats.org/drawingml/2006/main" xmlns:r="http://schemas.openxmlformats.org/officeDocument/2006/relationships" xmlns:p="http://schemas.openxmlformats.org/presentationml/2006/main">
  <p:tag name="KSO_WM_DIAGRAM_VIRTUALLY_FRAME" val="{&quot;height&quot;:459.0068503937008,&quot;left&quot;:53.4,&quot;top&quot;:70.5,&quot;width&quot;:867.25}"/>
</p:tagLst>
</file>

<file path=ppt/tags/tag213.xml><?xml version="1.0" encoding="utf-8"?>
<p:tagLst xmlns:a="http://schemas.openxmlformats.org/drawingml/2006/main" xmlns:r="http://schemas.openxmlformats.org/officeDocument/2006/relationships" xmlns:p="http://schemas.openxmlformats.org/presentationml/2006/main">
  <p:tag name="KSO_WM_DIAGRAM_VIRTUALLY_FRAME" val="{&quot;height&quot;:459.0068503937008,&quot;left&quot;:53.4,&quot;top&quot;:70.5,&quot;width&quot;:867.25}"/>
</p:tagLst>
</file>

<file path=ppt/tags/tag214.xml><?xml version="1.0" encoding="utf-8"?>
<p:tagLst xmlns:a="http://schemas.openxmlformats.org/drawingml/2006/main" xmlns:r="http://schemas.openxmlformats.org/officeDocument/2006/relationships" xmlns:p="http://schemas.openxmlformats.org/presentationml/2006/main">
  <p:tag name="ADJUSTMENTS" val="9.86623"/>
  <p:tag name="KSO_WM_DIAGRAM_VIRTUALLY_FRAME" val="{&quot;height&quot;:459.0068503937008,&quot;left&quot;:53.4,&quot;top&quot;:70.5,&quot;width&quot;:867.25}"/>
</p:tagLst>
</file>

<file path=ppt/tags/tag215.xml><?xml version="1.0" encoding="utf-8"?>
<p:tagLst xmlns:a="http://schemas.openxmlformats.org/drawingml/2006/main" xmlns:r="http://schemas.openxmlformats.org/officeDocument/2006/relationships" xmlns:p="http://schemas.openxmlformats.org/presentationml/2006/main">
  <p:tag name="ADJUSTMENTS" val="6.14402"/>
  <p:tag name="KSO_WM_DIAGRAM_VIRTUALLY_FRAME" val="{&quot;height&quot;:459.0068503937008,&quot;left&quot;:53.4,&quot;top&quot;:70.5,&quot;width&quot;:867.25}"/>
</p:tagLst>
</file>

<file path=ppt/tags/tag216.xml><?xml version="1.0" encoding="utf-8"?>
<p:tagLst xmlns:a="http://schemas.openxmlformats.org/drawingml/2006/main" xmlns:r="http://schemas.openxmlformats.org/officeDocument/2006/relationships" xmlns:p="http://schemas.openxmlformats.org/presentationml/2006/main">
  <p:tag name="KSO_WM_DIAGRAM_VIRTUALLY_FRAME" val="{&quot;height&quot;:459.0068503937008,&quot;left&quot;:53.4,&quot;top&quot;:70.5,&quot;width&quot;:867.25}"/>
</p:tagLst>
</file>

<file path=ppt/tags/tag217.xml><?xml version="1.0" encoding="utf-8"?>
<p:tagLst xmlns:a="http://schemas.openxmlformats.org/drawingml/2006/main" xmlns:r="http://schemas.openxmlformats.org/officeDocument/2006/relationships" xmlns:p="http://schemas.openxmlformats.org/presentationml/2006/main">
  <p:tag name="KSO_WM_DIAGRAM_VIRTUALLY_FRAME" val="{&quot;height&quot;:459.0068503937008,&quot;left&quot;:53.4,&quot;top&quot;:70.5,&quot;width&quot;:867.25}"/>
</p:tagLst>
</file>

<file path=ppt/tags/tag218.xml><?xml version="1.0" encoding="utf-8"?>
<p:tagLst xmlns:a="http://schemas.openxmlformats.org/drawingml/2006/main" xmlns:r="http://schemas.openxmlformats.org/officeDocument/2006/relationships" xmlns:p="http://schemas.openxmlformats.org/presentationml/2006/main">
  <p:tag name="KSO_WM_SLIDE_ID" val="custom40492833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833"/>
  <p:tag name="KSO_WM_SLIDE_TYPE" val="text"/>
  <p:tag name="KSO_WM_SLIDE_SUBTYPE" val="diag"/>
  <p:tag name="KSO_WM_SLIDE_SIZE" val="917*539"/>
  <p:tag name="KSO_WM_SLIDE_POSITION" val="0*0"/>
  <p:tag name="KSO_WM_SLIDE_LAYOUT" val="a_β"/>
  <p:tag name="KSO_WM_SLIDE_LAYOUT_CNT" val="1_1"/>
  <p:tag name="KSO_WM_SPECIAL_SOURCE" val="bdnull"/>
  <p:tag name="RESOURCE_RECORD_KEY" val="{&quot;12&quot;:[25001869,25000168,25002345],&quot;65&quot;:[40492833]}"/>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40492833_1*i*1"/>
  <p:tag name="KSO_WM_TEMPLATE_CATEGORY" val="custom"/>
  <p:tag name="KSO_WM_TEMPLATE_INDEX" val="40492833"/>
  <p:tag name="KSO_WM_UNIT_LAYERLEVEL" val="1"/>
  <p:tag name="KSO_WM_TAG_VERSION" val="3.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833_1*i*2"/>
  <p:tag name="KSO_WM_TEMPLATE_CATEGORY" val="custom"/>
  <p:tag name="KSO_WM_TEMPLATE_INDEX" val="40492833"/>
  <p:tag name="KSO_WM_UNIT_LAYERLEVEL" val="1"/>
  <p:tag name="KSO_WM_TAG_VERSION" val="3.0"/>
  <p:tag name="KSO_WM_BEAUTIFY_FLAG" val="#wm#"/>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40492833_1*i*3"/>
  <p:tag name="KSO_WM_TEMPLATE_CATEGORY" val="custom"/>
  <p:tag name="KSO_WM_TEMPLATE_INDEX" val="40492833"/>
  <p:tag name="KSO_WM_UNIT_LAYERLEVEL" val="1"/>
  <p:tag name="KSO_WM_TAG_VERSION" val="3.0"/>
  <p:tag name="KSO_WM_BEAUTIFY_FLAG" val="#wm#"/>
</p:tagLst>
</file>

<file path=ppt/tags/tag222.xml><?xml version="1.0" encoding="utf-8"?>
<p:tagLst xmlns:a="http://schemas.openxmlformats.org/drawingml/2006/main" xmlns:r="http://schemas.openxmlformats.org/officeDocument/2006/relationships" xmlns:p="http://schemas.openxmlformats.org/presentationml/2006/main">
  <p:tag name="TABLE_ENDDRAG_ORIGIN_RECT" val="786*469"/>
  <p:tag name="TABLE_ENDDRAG_RECT" val="121*58*786*469"/>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431_1*l_h_i*1_2_2"/>
  <p:tag name="KSO_WM_TEMPLATE_CATEGORY" val="diagram"/>
  <p:tag name="KSO_WM_TEMPLATE_INDEX" val="20234431"/>
  <p:tag name="KSO_WM_UNIT_LAYERLEVEL" val="1_1_1"/>
  <p:tag name="KSO_WM_TAG_VERSION" val="3.0"/>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21.0215731787494,&quot;left&quot;:78.6649169921875,&quot;top&quot;:218.12503937007872,&quot;width&quot;:802.670166015625}"/>
  <p:tag name="KSO_WM_DIAGRAM_COLOR_MATCH_VALUE" val="{&quot;shape&quot;:{&quot;fill&quot;:{&quot;gradient&quot;:[{&quot;brightness&quot;:0,&quot;colorType&quot;:1,&quot;foreColorIndex&quot;:5,&quot;pos&quot;:0.5600000023841858,&quot;transparency&quot;:0},{&quot;brightness&quot;:-0.05000000074505806,&quot;colorType&quot;:1,&quot;foreColorIndex&quot;:5,&quot;pos&quot;:1,&quot;transparency&quot;:1}],&quot;type&quot;:3},&quot;glow&quot;:{&quot;colorType&quot;:0},&quot;line&quot;:{&quot;gradient&quot;:[{&quot;brightness&quot;:-0.25,&quot;colorType&quot;:1,&quot;foreColorIndex&quot;:5,&quot;pos&quot;:0.5699999928474426,&quot;transparency&quot;:0},{&quot;brightness&quot;:0,&quot;colorType&quot;:1,&quot;foreColorIndex&quot;:14,&quot;pos&quot;:0,&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31_1*l_h_i*1_1_2"/>
  <p:tag name="KSO_WM_TEMPLATE_CATEGORY" val="diagram"/>
  <p:tag name="KSO_WM_TEMPLATE_INDEX" val="20234431"/>
  <p:tag name="KSO_WM_UNIT_LAYERLEVEL" val="1_1_1"/>
  <p:tag name="KSO_WM_TAG_VERSION" val="3.0"/>
  <p:tag name="KSO_WM_UNIT_DIAGRAM_CONTRAST_TITLE_CNT" val="0"/>
  <p:tag name="KSO_WM_UNIT_DIAGRAM_DIMENSION_TITLE_CNT" val="0"/>
  <p:tag name="KSO_WM_DIAGRAM_VERSION" val="3"/>
  <p:tag name="KSO_WM_DIAGRAM_COLOR_TRICK" val="1"/>
  <p:tag name="KSO_WM_DIAGRAM_COLOR_TEXT_CAN_REMOVE" val="n"/>
  <p:tag name="KSO_WM_DIAGRAM_MAX_ITEMCNT" val="2"/>
  <p:tag name="KSO_WM_DIAGRAM_MIN_ITEMCNT" val="2"/>
  <p:tag name="KSO_WM_DIAGRAM_VIRTUALLY_FRAME" val="{&quot;height&quot;:221.0215731787494,&quot;left&quot;:78.6649169921875,&quot;top&quot;:218.12503937007872,&quot;width&quot;:802.670166015625}"/>
  <p:tag name="KSO_WM_DIAGRAM_COLOR_MATCH_VALUE" val="{&quot;shape&quot;:{&quot;fill&quot;:{&quot;gradient&quot;:[{&quot;brightness&quot;:0,&quot;colorType&quot;:1,&quot;foreColorIndex&quot;:5,&quot;pos&quot;:0.44999998807907104,&quot;transparency&quot;:0},{&quot;brightness&quot;:0,&quot;colorType&quot;:1,&quot;foreColorIndex&quot;:5,&quot;pos&quot;:0,&quot;transparency&quot;:1}],&quot;type&quot;:3},&quot;glow&quot;:{&quot;colorType&quot;:0},&quot;line&quot;:{&quot;gradient&quot;:[{&quot;brightness&quot;:-0.25,&quot;colorType&quot;:1,&quot;foreColorIndex&quot;:5,&quot;pos&quot;:0.4699999988079071,&quot;transparency&quot;:0},{&quot;brightness&quot;:0,&quot;colorType&quot;:1,&quot;foreColorIndex&quot;:14,&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1829"/>
  <p:tag name="RESOURCE_RECORD_KEY" val="{&quot;65&quot;:[20211829],&quot;70&quot;:[3323369]}"/>
</p:tagLst>
</file>

<file path=ppt/tags/tag22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7_2*l_h_f*1_1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以便观者理解您传达的思想。"/>
  <p:tag name="KSO_WM_UNIT_TEXT_FILL_FORE_SCHEMECOLOR_INDEX" val="1"/>
  <p:tag name="KSO_WM_UNIT_TEXT_FILL_TYPE" val="1"/>
  <p:tag name="KSO_WM_DIAGRAM_USE_COLOR_VALUE" val="{&quot;color_scheme&quot;:1,&quot;color_type&quot;:1,&quot;theme_color_indexes&quot;:[5,6,5,6,5,6]}"/>
</p:tagLst>
</file>

<file path=ppt/tags/tag22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2*l_h_a*1_1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2*l_h_i*1_1_1"/>
  <p:tag name="KSO_WM_TEMPLATE_CATEGORY" val="diagram"/>
  <p:tag name="KSO_WM_TEMPLATE_INDEX" val="2023333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2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7_2*l_h_f*1_2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内容观点，以便观者准确地理解您传达的思想。"/>
  <p:tag name="KSO_WM_UNIT_TEXT_FILL_FORE_SCHEMECOLOR_INDEX" val="1"/>
  <p:tag name="KSO_WM_UNIT_TEXT_FILL_TYPE" val="1"/>
  <p:tag name="KSO_WM_DIAGRAM_USE_COLOR_VALUE" val="{&quot;color_scheme&quot;:1,&quot;color_type&quot;:1,&quot;theme_color_indexes&quot;:[5,6,5,6,5,6]}"/>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2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337_2*l_h_a*1_2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337_2*l_h_i*1_2_1"/>
  <p:tag name="KSO_WM_TEMPLATE_CATEGORY" val="diagram"/>
  <p:tag name="KSO_WM_TEMPLATE_INDEX" val="2023333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3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7_2*l_h_f*1_3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以便观者理解您传达的思想。"/>
  <p:tag name="KSO_WM_UNIT_TEXT_FILL_FORE_SCHEMECOLOR_INDEX" val="1"/>
  <p:tag name="KSO_WM_UNIT_TEXT_FILL_TYPE" val="1"/>
  <p:tag name="KSO_WM_DIAGRAM_USE_COLOR_VALUE" val="{&quot;color_scheme&quot;:1,&quot;color_type&quot;:1,&quot;theme_color_indexes&quot;:[5,6,5,6,5,6]}"/>
</p:tagLst>
</file>

<file path=ppt/tags/tag23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337_2*l_h_a*1_3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3337_2*l_h_i*1_3_1"/>
  <p:tag name="KSO_WM_TEMPLATE_CATEGORY" val="diagram"/>
  <p:tag name="KSO_WM_TEMPLATE_INDEX" val="2023333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3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337_2*l_h_f*1_4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内容观点，以便观者准确地理解您传达的思想。"/>
  <p:tag name="KSO_WM_UNIT_TEXT_FILL_FORE_SCHEMECOLOR_INDEX" val="1"/>
  <p:tag name="KSO_WM_UNIT_TEXT_FILL_TYPE" val="1"/>
  <p:tag name="KSO_WM_DIAGRAM_USE_COLOR_VALUE" val="{&quot;color_scheme&quot;:1,&quot;color_type&quot;:1,&quot;theme_color_indexes&quot;:[5,6,5,6,5,6]}"/>
</p:tagLst>
</file>

<file path=ppt/tags/tag23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337_2*l_h_a*1_4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3337_2*l_h_i*1_4_1"/>
  <p:tag name="KSO_WM_TEMPLATE_CATEGORY" val="diagram"/>
  <p:tag name="KSO_WM_TEMPLATE_INDEX" val="2023333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1_2"/>
  <p:tag name="KSO_WM_TEMPLATE_CATEGORY" val="diagram"/>
  <p:tag name="KSO_WM_TEMPLATE_INDEX" val="20233337"/>
  <p:tag name="KSO_WM_UNIT_LAYERLEVEL" val="1_1_1"/>
  <p:tag name="KSO_WM_TAG_VERSION" val="3.0"/>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5,6,5,6,5,6]}"/>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2_2"/>
  <p:tag name="KSO_WM_TEMPLATE_CATEGORY" val="diagram"/>
  <p:tag name="KSO_WM_TEMPLATE_INDEX" val="20233337"/>
  <p:tag name="KSO_WM_UNIT_LAYERLEVEL" val="1_1_1"/>
  <p:tag name="KSO_WM_TAG_VERSION" val="3.0"/>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5,6,5,6,5,6]}"/>
</p:tagLst>
</file>

<file path=ppt/tags/tag24.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3_2"/>
  <p:tag name="KSO_WM_TEMPLATE_CATEGORY" val="diagram"/>
  <p:tag name="KSO_WM_TEMPLATE_INDEX" val="20233337"/>
  <p:tag name="KSO_WM_UNIT_LAYERLEVEL" val="1_1_1"/>
  <p:tag name="KSO_WM_TAG_VERSION" val="3.0"/>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5,6,5,6,5,6]}"/>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4_2"/>
  <p:tag name="KSO_WM_TEMPLATE_CATEGORY" val="diagram"/>
  <p:tag name="KSO_WM_TEMPLATE_INDEX" val="20233337"/>
  <p:tag name="KSO_WM_UNIT_LAYERLEVEL" val="1_1_1"/>
  <p:tag name="KSO_WM_TAG_VERSION" val="3.0"/>
  <p:tag name="KSO_WM_UNIT_TYPE" val="l_h_i"/>
  <p:tag name="KSO_WM_UNIT_INDEX" val="1_4_2"/>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5,6,5,6,5,6]}"/>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7_2*l_h_d*1_1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7_2*l_h_d*1_3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7_2*l_h_d*1_4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4_1"/>
  <p:tag name="KSO_WM_DIAGRAM_VERSION" val="3"/>
  <p:tag name="KSO_WM_DIAGRAM_COLOR_TRICK" val="1"/>
  <p:tag name="KSO_WM_DIAGRAM_COLOR_TEXT_CAN_REMOVE" val="n"/>
  <p:tag name="KSO_WM_DIAGRAM_MAX_ITEMCNT" val="4"/>
  <p:tag name="KSO_WM_DIAGRAM_MIN_ITEMCNT" val="3"/>
  <p:tag name="KSO_WM_DIAGRAM_VIRTUALLY_FRAME" val="{&quot;height&quot;:402.82326995609316,&quot;left&quot;:54.72503937007874,&quot;top&quot;:100.12503937007872,&quot;width&quot;:864.2249606299213}"/>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24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337_2*l_h_a*1_4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850.51629363773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1829"/>
  <p:tag name="RESOURCE_RECORD_KEY" val="{&quot;65&quot;:[20211829],&quot;70&quot;:[3323369]}"/>
</p:tagLst>
</file>

<file path=ppt/tags/tag24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7_2*l_h_f*1_1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以便观者理解您传达的思想。"/>
  <p:tag name="KSO_WM_UNIT_TEXT_FILL_FORE_SCHEMECOLOR_INDEX" val="1"/>
  <p:tag name="KSO_WM_UNIT_TEXT_FILL_TYPE" val="1"/>
  <p:tag name="KSO_WM_DIAGRAM_USE_COLOR_VALUE" val="{&quot;color_scheme&quot;:1,&quot;color_type&quot;:1,&quot;theme_color_indexes&quot;:[5,6,5,6,5,6]}"/>
</p:tagLst>
</file>

<file path=ppt/tags/tag24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2*l_h_a*1_1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2*l_h_i*1_1_1"/>
  <p:tag name="KSO_WM_TEMPLATE_CATEGORY" val="diagram"/>
  <p:tag name="KSO_WM_TEMPLATE_INDEX" val="2023333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25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7_2*l_h_f*1_2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内容观点，以便观者准确地理解您传达的思想。"/>
  <p:tag name="KSO_WM_UNIT_TEXT_FILL_FORE_SCHEMECOLOR_INDEX" val="1"/>
  <p:tag name="KSO_WM_UNIT_TEXT_FILL_TYPE" val="1"/>
  <p:tag name="KSO_WM_DIAGRAM_USE_COLOR_VALUE" val="{&quot;color_scheme&quot;:1,&quot;color_type&quot;:1,&quot;theme_color_indexes&quot;:[5,6,5,6,5,6]}"/>
</p:tagLst>
</file>

<file path=ppt/tags/tag25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337_2*l_h_a*1_2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337_2*l_h_i*1_2_1"/>
  <p:tag name="KSO_WM_TEMPLATE_CATEGORY" val="diagram"/>
  <p:tag name="KSO_WM_TEMPLATE_INDEX" val="2023333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5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7_2*l_h_f*1_3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以便观者理解您传达的思想。"/>
  <p:tag name="KSO_WM_UNIT_TEXT_FILL_FORE_SCHEMECOLOR_INDEX" val="1"/>
  <p:tag name="KSO_WM_UNIT_TEXT_FILL_TYPE" val="1"/>
  <p:tag name="KSO_WM_DIAGRAM_USE_COLOR_VALUE" val="{&quot;color_scheme&quot;:1,&quot;color_type&quot;:1,&quot;theme_color_indexes&quot;:[5,6,5,6,5,6]}"/>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3337_2*l_h_i*1_3_1"/>
  <p:tag name="KSO_WM_TEMPLATE_CATEGORY" val="diagram"/>
  <p:tag name="KSO_WM_TEMPLATE_INDEX" val="2023333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5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337_2*l_h_f*1_4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内容观点，以便观者准确地理解您传达的思想。"/>
  <p:tag name="KSO_WM_UNIT_TEXT_FILL_FORE_SCHEMECOLOR_INDEX" val="1"/>
  <p:tag name="KSO_WM_UNIT_TEXT_FILL_TYPE" val="1"/>
  <p:tag name="KSO_WM_DIAGRAM_USE_COLOR_VALUE" val="{&quot;color_scheme&quot;:1,&quot;color_type&quot;:1,&quot;theme_color_indexes&quot;:[5,6,5,6,5,6]}"/>
</p:tagLst>
</file>

<file path=ppt/tags/tag25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337_2*l_h_a*1_4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3337_2*l_h_i*1_4_1"/>
  <p:tag name="KSO_WM_TEMPLATE_CATEGORY" val="diagram"/>
  <p:tag name="KSO_WM_TEMPLATE_INDEX" val="2023333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1_2"/>
  <p:tag name="KSO_WM_TEMPLATE_CATEGORY" val="diagram"/>
  <p:tag name="KSO_WM_TEMPLATE_INDEX" val="20233337"/>
  <p:tag name="KSO_WM_UNIT_LAYERLEVEL" val="1_1_1"/>
  <p:tag name="KSO_WM_TAG_VERSION" val="3.0"/>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5,6,5,6,5,6]}"/>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2_2"/>
  <p:tag name="KSO_WM_TEMPLATE_CATEGORY" val="diagram"/>
  <p:tag name="KSO_WM_TEMPLATE_INDEX" val="20233337"/>
  <p:tag name="KSO_WM_UNIT_LAYERLEVEL" val="1_1_1"/>
  <p:tag name="KSO_WM_TAG_VERSION" val="3.0"/>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5,6,5,6,5,6]}"/>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3_2"/>
  <p:tag name="KSO_WM_TEMPLATE_CATEGORY" val="diagram"/>
  <p:tag name="KSO_WM_TEMPLATE_INDEX" val="20233337"/>
  <p:tag name="KSO_WM_UNIT_LAYERLEVEL" val="1_1_1"/>
  <p:tag name="KSO_WM_TAG_VERSION" val="3.0"/>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5,6,5,6,5,6]}"/>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4_2"/>
  <p:tag name="KSO_WM_TEMPLATE_CATEGORY" val="diagram"/>
  <p:tag name="KSO_WM_TEMPLATE_INDEX" val="20233337"/>
  <p:tag name="KSO_WM_UNIT_LAYERLEVEL" val="1_1_1"/>
  <p:tag name="KSO_WM_TAG_VERSION" val="3.0"/>
  <p:tag name="KSO_WM_UNIT_TYPE" val="l_h_i"/>
  <p:tag name="KSO_WM_UNIT_INDEX" val="1_4_2"/>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5,6,5,6,5,6]}"/>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7_2*l_h_d*1_2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7_2*l_h_d*1_3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949.37496062992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2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2*l_h_a*1_1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402.1732699560932,&quot;left&quot;:54.72503937007874,&quot;top&quot;:100.7750393700787,&quot;width&quot;:850.51629363773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1829"/>
  <p:tag name="RESOURCE_RECORD_KEY" val="{&quot;65&quot;:[20211829],&quot;70&quot;:[3321478]}"/>
</p:tagLst>
</file>

<file path=ppt/tags/tag26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973_1*l_h_i*1_1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70.1,&quot;left&quot;:9.92503937007874,&quot;top&quot;:121.82503937007873,&quot;width&quot;:929.2249606299213}"/>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DIAGRAM_USE_COLOR_VALUE" val="{&quot;color_scheme&quot;:1,&quot;color_type&quot;:1,&quot;theme_color_indexes&quot;:[5,6,5,6,5,6]}"/>
</p:tagLst>
</file>

<file path=ppt/tags/tag26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73_1*l_h_i*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70.1,&quot;left&quot;:9.92503937007874,&quot;top&quot;:121.82503937007873,&quot;width&quot;:929.224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26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73_1*l_h_a*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70.1,&quot;left&quot;:9.92503937007874,&quot;top&quot;:121.82503937007873,&quot;width&quot;:929.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69.xml><?xml version="1.0" encoding="utf-8"?>
<p:tagLst xmlns:a="http://schemas.openxmlformats.org/drawingml/2006/main" xmlns:r="http://schemas.openxmlformats.org/officeDocument/2006/relationships" xmlns:p="http://schemas.openxmlformats.org/presentationml/2006/main">
  <p:tag name="WPP_GENERATETEXT" val="1"/>
</p:tagLst>
</file>

<file path=ppt/tags/tag27.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270.xml><?xml version="1.0" encoding="utf-8"?>
<p:tagLst xmlns:a="http://schemas.openxmlformats.org/drawingml/2006/main" xmlns:r="http://schemas.openxmlformats.org/officeDocument/2006/relationships" xmlns:p="http://schemas.openxmlformats.org/presentationml/2006/main">
  <p:tag name="KSO_WM_DIAGRAM_VIRTUALLY_FRAME" val="{&quot;height&quot;:101.06204724409444,&quot;left&quot;:35.808188976377956,&quot;top&quot;:411.2673228346456,&quot;width&quot;:664.3140944881891}"/>
</p:tagLst>
</file>

<file path=ppt/tags/tag271.xml><?xml version="1.0" encoding="utf-8"?>
<p:tagLst xmlns:a="http://schemas.openxmlformats.org/drawingml/2006/main" xmlns:r="http://schemas.openxmlformats.org/officeDocument/2006/relationships" xmlns:p="http://schemas.openxmlformats.org/presentationml/2006/main">
  <p:tag name="KSO_WM_DIAGRAM_VIRTUALLY_FRAME" val="{&quot;height&quot;:101.06204724409444,&quot;left&quot;:35.808188976377956,&quot;top&quot;:411.2673228346456,&quot;width&quot;:664.3140944881891}"/>
</p:tagLst>
</file>

<file path=ppt/tags/tag272.xml><?xml version="1.0" encoding="utf-8"?>
<p:tagLst xmlns:a="http://schemas.openxmlformats.org/drawingml/2006/main" xmlns:r="http://schemas.openxmlformats.org/officeDocument/2006/relationships" xmlns:p="http://schemas.openxmlformats.org/presentationml/2006/main">
  <p:tag name="KSO_WM_DIAGRAM_VIRTUALLY_FRAME" val="{&quot;height&quot;:101.06204724409444,&quot;left&quot;:35.808188976377956,&quot;top&quot;:411.2673228346456,&quot;width&quot;:664.3140944881891}"/>
</p:tagLst>
</file>

<file path=ppt/tags/tag273.xml><?xml version="1.0" encoding="utf-8"?>
<p:tagLst xmlns:a="http://schemas.openxmlformats.org/drawingml/2006/main" xmlns:r="http://schemas.openxmlformats.org/officeDocument/2006/relationships" xmlns:p="http://schemas.openxmlformats.org/presentationml/2006/main">
  <p:tag name="KSO_WM_DIAGRAM_VIRTUALLY_FRAME" val="{&quot;height&quot;:101.06204724409444,&quot;left&quot;:35.808188976377956,&quot;top&quot;:411.2673228346456,&quot;width&quot;:664.3140944881891}"/>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1829"/>
  <p:tag name="RESOURCE_RECORD_KEY" val="{&quot;65&quot;:[20211829],&quot;70&quot;:[3327990]}"/>
</p:tagLst>
</file>

<file path=ppt/tags/tag275.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i*1_1"/>
  <p:tag name="KSO_WM_TEMPLATE_CATEGORY" val="diagram"/>
  <p:tag name="KSO_WM_TEMPLATE_INDEX" val="20236933"/>
  <p:tag name="KSO_WM_UNIT_LAYERLEVEL" val="1_1"/>
  <p:tag name="KSO_WM_TAG_VERSION" val="3.0"/>
  <p:tag name="KSO_WM_BEAUTIFY_FLAG" val="#wm#"/>
  <p:tag name="KSO_WM_DIAGRAM_GROUP_CODE" val="m1-1"/>
  <p:tag name="KSO_WM_UNIT_TYPE" val="m_i"/>
  <p:tag name="KSO_WM_UNIT_INDEX" val="1_1"/>
  <p:tag name="KSO_WM_DIAGRAM_VERSION" val="3"/>
  <p:tag name="KSO_WM_DIAGRAM_COLOR_TRICK" val="1"/>
  <p:tag name="KSO_WM_DIAGRAM_COLOR_TEXT_CAN_REMOVE" val="n"/>
  <p:tag name="KSO_WM_DIAGRAM_MAX_ITEMCNT" val="5"/>
  <p:tag name="KSO_WM_DIAGRAM_MIN_ITEMCNT" val="3"/>
  <p:tag name="KSO_WM_DIAGRAM_COLOR_MATCH_VALUE" val="{&quot;shape&quot;:{&quot;fill&quot;:{&quot;type&quot;:0},&quot;glow&quot;:{&quot;colorType&quot;:0},&quot;line&quot;:{&quot;gradient&quot;:[{&quot;brightness&quot;:0.5,&quot;colorType&quot;:1,&quot;foreColorIndex&quot;:13,&quot;pos&quot;:0,&quot;transparency&quot;:0.800000011920929},{&quot;brightness&quot;:0.5,&quot;colorType&quot;:1,&quot;foreColorIndex&quot;:13,&quot;pos&quot;:0.6000000238418579,&quot;transparency&quot;:0.4000000059604645},{&quot;brightness&quot;:0.5,&quot;colorType&quot;:1,&quot;foreColorIndex&quot;:13,&quot;pos&quot;:1,&quot;transparency&quot;:0.800000011920929}],&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6.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i*1_2"/>
  <p:tag name="KSO_WM_TEMPLATE_CATEGORY" val="diagram"/>
  <p:tag name="KSO_WM_TEMPLATE_INDEX" val="20236933"/>
  <p:tag name="KSO_WM_UNIT_LAYERLEVEL" val="1_1"/>
  <p:tag name="KSO_WM_TAG_VERSION" val="3.0"/>
  <p:tag name="KSO_WM_BEAUTIFY_FLAG" val="#wm#"/>
  <p:tag name="KSO_WM_DIAGRAM_GROUP_CODE" val="m1-1"/>
  <p:tag name="KSO_WM_UNIT_TYPE" val="m_i"/>
  <p:tag name="KSO_WM_UNIT_INDEX" val="1_2"/>
  <p:tag name="KSO_WM_DIAGRAM_VERSION" val="3"/>
  <p:tag name="KSO_WM_DIAGRAM_COLOR_TRICK" val="1"/>
  <p:tag name="KSO_WM_DIAGRAM_COLOR_TEXT_CAN_REMOVE" val="n"/>
  <p:tag name="KSO_WM_DIAGRAM_MAX_ITEMCNT" val="5"/>
  <p:tag name="KSO_WM_DIAGRAM_MIN_ITEMCNT" val="3"/>
  <p:tag name="KSO_WM_DIAGRAM_COLOR_MATCH_VALUE" val="{&quot;shape&quot;:{&quot;fill&quot;:{&quot;type&quot;:0},&quot;glow&quot;:{&quot;colorType&quot;:0},&quot;line&quot;:{&quot;gradient&quot;:[{&quot;brightness&quot;:0.800000011920929,&quot;colorType&quot;:1,&quot;foreColorIndex&quot;:5,&quot;pos&quot;:0,&quot;transparency&quot;:0},{&quot;brightness&quot;:0.4000000059604645,&quot;colorType&quot;:1,&quot;foreColorIndex&quot;:5,&quot;pos&quot;:0.5299999713897705,&quot;transparency&quot;:0},{&quot;brightness&quot;:0.80000001192092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7.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f*1_3_1"/>
  <p:tag name="KSO_WM_TEMPLATE_CATEGORY" val="diagram"/>
  <p:tag name="KSO_WM_TEMPLATE_INDEX" val="20236933"/>
  <p:tag name="KSO_WM_UNIT_LAYERLEVEL" val="1_1_1"/>
  <p:tag name="KSO_WM_TAG_VERSION" val="3.0"/>
  <p:tag name="KSO_WM_BEAUTIFY_FLAG" val="#wm#"/>
  <p:tag name="KSO_WM_UNIT_SUBTYPE" val="a"/>
  <p:tag name="KSO_WM_UNIT_NOCLEAR" val="0"/>
  <p:tag name="KSO_WM_UNIT_VALUE" val="39"/>
  <p:tag name="KSO_WM_DIAGRAM_GROUP_CODE" val="m1-1"/>
  <p:tag name="KSO_WM_UNIT_TYPE" val="m_h_f"/>
  <p:tag name="KSO_WM_UNIT_INDEX" val="1_3_1"/>
  <p:tag name="KSO_WM_DIAGRAM_VERSION" val="3"/>
  <p:tag name="KSO_WM_DIAGRAM_COLOR_TRICK" val="1"/>
  <p:tag name="KSO_WM_DIAGRAM_COLOR_TEXT_CAN_REMOVE" val="n"/>
  <p:tag name="KSO_WM_UNIT_PRESET_TEXT" val="单击此处输入您的项正文，文字是您思想的提炼，请尽量言简意赅的阐述观点。&#10;"/>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78.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a*1_3_1"/>
  <p:tag name="KSO_WM_TEMPLATE_CATEGORY" val="diagram"/>
  <p:tag name="KSO_WM_TEMPLATE_INDEX" val="20236933"/>
  <p:tag name="KSO_WM_UNIT_LAYERLEVEL" val="1_1_1"/>
  <p:tag name="KSO_WM_TAG_VERSION" val="3.0"/>
  <p:tag name="KSO_WM_BEAUTIFY_FLAG" val="#wm#"/>
  <p:tag name="KSO_WM_UNIT_ISCONTENTSTITLE" val="0"/>
  <p:tag name="KSO_WM_UNIT_ISNUMDGMTITLE" val="0"/>
  <p:tag name="KSO_WM_UNIT_NOCLEAR" val="0"/>
  <p:tag name="KSO_WM_DIAGRAM_GROUP_CODE" val="m1-1"/>
  <p:tag name="KSO_WM_UNIT_TYPE" val="m_h_a"/>
  <p:tag name="KSO_WM_UNIT_INDEX" val="1_3_1"/>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79.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i*1_3_1"/>
  <p:tag name="KSO_WM_TEMPLATE_CATEGORY" val="diagram"/>
  <p:tag name="KSO_WM_TEMPLATE_INDEX" val="20236933"/>
  <p:tag name="KSO_WM_UNIT_LAYERLEVEL" val="1_1_1"/>
  <p:tag name="KSO_WM_TAG_VERSION" val="3.0"/>
  <p:tag name="KSO_WM_BEAUTIFY_FLAG" val="#wm#"/>
  <p:tag name="KSO_WM_DIAGRAM_GROUP_CODE" val="m1-1"/>
  <p:tag name="KSO_WM_UNIT_SUBTYPE" val="d"/>
  <p:tag name="KSO_WM_UNIT_TYPE" val="m_h_i"/>
  <p:tag name="KSO_WM_UNIT_INDEX" val="1_3_1"/>
  <p:tag name="KSO_WM_DIAGRAM_VERSION" val="3"/>
  <p:tag name="KSO_WM_DIAGRAM_COLOR_TRICK" val="1"/>
  <p:tag name="KSO_WM_DIAGRAM_COLOR_TEXT_CAN_REMOVE" val="n"/>
  <p:tag name="KSO_WM_UNIT_FILL_TYPE" val="3"/>
  <p:tag name="KSO_WM_DIAGRAM_MAX_ITEMCNT" val="5"/>
  <p:tag name="KSO_WM_DIAGRAM_MIN_ITEMCNT" val="3"/>
  <p:tag name="KSO_WM_DIAGRAM_COLOR_MATCH_VALUE" val="{&quot;shape&quot;:{&quot;fill&quot;:{&quot;gradient&quot;:[{&quot;brightness&quot;:0.800000011920929,&quot;colorType&quot;:1,&quot;foreColorIndex&quot;:5,&quot;pos&quot;:0,&quot;transparency&quot;:0},{&quot;brightness&quot;:0.4000000059604645,&quot;colorType&quot;:1,&quot;foreColorIndex&quot;:5,&quot;pos&quot;:0.20999999344348907,&quot;transparency&quot;:0},{&quot;brightness&quot;:0,&quot;colorType&quot;:1,&quot;foreColorIndex&quot;:5,&quot;pos&quot;:0.80000001192092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280.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f*1_2_1"/>
  <p:tag name="KSO_WM_TEMPLATE_CATEGORY" val="diagram"/>
  <p:tag name="KSO_WM_TEMPLATE_INDEX" val="20236933"/>
  <p:tag name="KSO_WM_UNIT_LAYERLEVEL" val="1_1_1"/>
  <p:tag name="KSO_WM_TAG_VERSION" val="3.0"/>
  <p:tag name="KSO_WM_BEAUTIFY_FLAG" val="#wm#"/>
  <p:tag name="KSO_WM_UNIT_SUBTYPE" val="a"/>
  <p:tag name="KSO_WM_UNIT_NOCLEAR" val="0"/>
  <p:tag name="KSO_WM_UNIT_VALUE" val="39"/>
  <p:tag name="KSO_WM_DIAGRAM_GROUP_CODE" val="m1-1"/>
  <p:tag name="KSO_WM_UNIT_TYPE" val="m_h_f"/>
  <p:tag name="KSO_WM_UNIT_INDEX" val="1_2_1"/>
  <p:tag name="KSO_WM_DIAGRAM_VERSION" val="3"/>
  <p:tag name="KSO_WM_DIAGRAM_COLOR_TRICK" val="1"/>
  <p:tag name="KSO_WM_DIAGRAM_COLOR_TEXT_CAN_REMOVE" val="n"/>
  <p:tag name="KSO_WM_UNIT_PRESET_TEXT" val="单击此处输入您的项正文，文字是您思想的提炼，请尽量言简意赅的阐述观点。&#10;"/>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81.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a*1_2_1"/>
  <p:tag name="KSO_WM_TEMPLATE_CATEGORY" val="diagram"/>
  <p:tag name="KSO_WM_TEMPLATE_INDEX" val="20236933"/>
  <p:tag name="KSO_WM_UNIT_LAYERLEVEL" val="1_1_1"/>
  <p:tag name="KSO_WM_TAG_VERSION" val="3.0"/>
  <p:tag name="KSO_WM_BEAUTIFY_FLAG" val="#wm#"/>
  <p:tag name="KSO_WM_UNIT_ISCONTENTSTITLE" val="0"/>
  <p:tag name="KSO_WM_UNIT_ISNUMDGMTITLE" val="0"/>
  <p:tag name="KSO_WM_UNIT_NOCLEAR" val="0"/>
  <p:tag name="KSO_WM_DIAGRAM_GROUP_CODE" val="m1-1"/>
  <p:tag name="KSO_WM_UNIT_TYPE" val="m_h_a"/>
  <p:tag name="KSO_WM_UNIT_INDEX" val="1_2_1"/>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82.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i*1_2_1"/>
  <p:tag name="KSO_WM_TEMPLATE_CATEGORY" val="diagram"/>
  <p:tag name="KSO_WM_TEMPLATE_INDEX" val="20236933"/>
  <p:tag name="KSO_WM_UNIT_LAYERLEVEL" val="1_1_1"/>
  <p:tag name="KSO_WM_TAG_VERSION" val="3.0"/>
  <p:tag name="KSO_WM_BEAUTIFY_FLAG" val="#wm#"/>
  <p:tag name="KSO_WM_DIAGRAM_GROUP_CODE" val="m1-1"/>
  <p:tag name="KSO_WM_UNIT_SUBTYPE" val="d"/>
  <p:tag name="KSO_WM_UNIT_TYPE" val="m_h_i"/>
  <p:tag name="KSO_WM_UNIT_INDEX" val="1_2_1"/>
  <p:tag name="KSO_WM_DIAGRAM_VERSION" val="3"/>
  <p:tag name="KSO_WM_DIAGRAM_COLOR_TRICK" val="1"/>
  <p:tag name="KSO_WM_DIAGRAM_COLOR_TEXT_CAN_REMOVE" val="n"/>
  <p:tag name="KSO_WM_UNIT_FILL_TYPE" val="3"/>
  <p:tag name="KSO_WM_DIAGRAM_MAX_ITEMCNT" val="5"/>
  <p:tag name="KSO_WM_DIAGRAM_MIN_ITEMCNT" val="3"/>
  <p:tag name="KSO_WM_DIAGRAM_COLOR_MATCH_VALUE" val="{&quot;shape&quot;:{&quot;fill&quot;:{&quot;gradient&quot;:[{&quot;brightness&quot;:0.800000011920929,&quot;colorType&quot;:1,&quot;foreColorIndex&quot;:5,&quot;pos&quot;:0,&quot;transparency&quot;:0},{&quot;brightness&quot;:0.4000000059604645,&quot;colorType&quot;:1,&quot;foreColorIndex&quot;:5,&quot;pos&quot;:0.20999999344348907,&quot;transparency&quot;:0},{&quot;brightness&quot;:0,&quot;colorType&quot;:1,&quot;foreColorIndex&quot;:5,&quot;pos&quot;:0.80000001192092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83.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f*1_1_1"/>
  <p:tag name="KSO_WM_TEMPLATE_CATEGORY" val="diagram"/>
  <p:tag name="KSO_WM_TEMPLATE_INDEX" val="20236933"/>
  <p:tag name="KSO_WM_UNIT_LAYERLEVEL" val="1_1_1"/>
  <p:tag name="KSO_WM_TAG_VERSION" val="3.0"/>
  <p:tag name="KSO_WM_BEAUTIFY_FLAG" val="#wm#"/>
  <p:tag name="KSO_WM_UNIT_SUBTYPE" val="a"/>
  <p:tag name="KSO_WM_UNIT_NOCLEAR" val="0"/>
  <p:tag name="KSO_WM_UNIT_VALUE" val="39"/>
  <p:tag name="KSO_WM_DIAGRAM_GROUP_CODE" val="m1-1"/>
  <p:tag name="KSO_WM_UNIT_TYPE" val="m_h_f"/>
  <p:tag name="KSO_WM_UNIT_INDEX" val="1_1_1"/>
  <p:tag name="KSO_WM_DIAGRAM_VERSION" val="3"/>
  <p:tag name="KSO_WM_DIAGRAM_COLOR_TRICK" val="1"/>
  <p:tag name="KSO_WM_DIAGRAM_COLOR_TEXT_CAN_REMOVE" val="n"/>
  <p:tag name="KSO_WM_UNIT_PRESET_TEXT" val="单击此处输入您的项正文，文字是您思想的提炼，请尽量言简意赅的阐述观点。&#10;"/>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84.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a*1_1_1"/>
  <p:tag name="KSO_WM_TEMPLATE_CATEGORY" val="diagram"/>
  <p:tag name="KSO_WM_TEMPLATE_INDEX" val="20236933"/>
  <p:tag name="KSO_WM_UNIT_LAYERLEVEL" val="1_1_1"/>
  <p:tag name="KSO_WM_TAG_VERSION" val="3.0"/>
  <p:tag name="KSO_WM_BEAUTIFY_FLAG" val="#wm#"/>
  <p:tag name="KSO_WM_UNIT_ISCONTENTSTITLE" val="0"/>
  <p:tag name="KSO_WM_UNIT_ISNUMDGMTITLE" val="0"/>
  <p:tag name="KSO_WM_UNIT_NOCLEAR" val="0"/>
  <p:tag name="KSO_WM_UNIT_VALUE" val="8"/>
  <p:tag name="KSO_WM_DIAGRAM_GROUP_CODE" val="m1-1"/>
  <p:tag name="KSO_WM_UNIT_TYPE" val="m_h_a"/>
  <p:tag name="KSO_WM_UNIT_INDEX" val="1_1_1"/>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85.xml><?xml version="1.0" encoding="utf-8"?>
<p:tagLst xmlns:a="http://schemas.openxmlformats.org/drawingml/2006/main" xmlns:r="http://schemas.openxmlformats.org/officeDocument/2006/relationships" xmlns:p="http://schemas.openxmlformats.org/presentationml/2006/main">
  <p:tag name="KSO_WM_DIAGRAM_VIRTUALLY_FRAME" val="{&quot;height&quot;:345.9793012185088,&quot;left&quot;:0,&quot;top&quot;:163.87069878149123,&quot;width&quot;:960}"/>
  <p:tag name="KSO_WM_UNIT_HIGHLIGHT" val="0"/>
  <p:tag name="KSO_WM_UNIT_COMPATIBLE" val="0"/>
  <p:tag name="KSO_WM_UNIT_DIAGRAM_ISNUMVISUAL" val="0"/>
  <p:tag name="KSO_WM_UNIT_DIAGRAM_ISREFERUNIT" val="0"/>
  <p:tag name="KSO_WM_UNIT_ID" val="diagram20236933_1*m_h_i*1_1_1"/>
  <p:tag name="KSO_WM_TEMPLATE_CATEGORY" val="diagram"/>
  <p:tag name="KSO_WM_TEMPLATE_INDEX" val="20236933"/>
  <p:tag name="KSO_WM_UNIT_LAYERLEVEL" val="1_1_1"/>
  <p:tag name="KSO_WM_TAG_VERSION" val="3.0"/>
  <p:tag name="KSO_WM_BEAUTIFY_FLAG" val="#wm#"/>
  <p:tag name="KSO_WM_DIAGRAM_GROUP_CODE" val="m1-1"/>
  <p:tag name="KSO_WM_UNIT_SUBTYPE" val="d"/>
  <p:tag name="KSO_WM_UNIT_TYPE" val="m_h_i"/>
  <p:tag name="KSO_WM_UNIT_INDEX" val="1_1_1"/>
  <p:tag name="KSO_WM_DIAGRAM_VERSION" val="3"/>
  <p:tag name="KSO_WM_DIAGRAM_COLOR_TRICK" val="1"/>
  <p:tag name="KSO_WM_DIAGRAM_COLOR_TEXT_CAN_REMOVE" val="n"/>
  <p:tag name="KSO_WM_UNIT_FILL_TYPE" val="3"/>
  <p:tag name="KSO_WM_DIAGRAM_MAX_ITEMCNT" val="5"/>
  <p:tag name="KSO_WM_DIAGRAM_MIN_ITEMCNT" val="3"/>
  <p:tag name="KSO_WM_DIAGRAM_COLOR_MATCH_VALUE" val="{&quot;shape&quot;:{&quot;fill&quot;:{&quot;gradient&quot;:[{&quot;brightness&quot;:0.800000011920929,&quot;colorType&quot;:1,&quot;foreColorIndex&quot;:5,&quot;pos&quot;:0,&quot;transparency&quot;:0},{&quot;brightness&quot;:0.4000000059604645,&quot;colorType&quot;:1,&quot;foreColorIndex&quot;:5,&quot;pos&quot;:0.20999999344348907,&quot;transparency&quot;:0},{&quot;brightness&quot;:0,&quot;colorType&quot;:1,&quot;foreColorIndex&quot;:5,&quot;pos&quot;:0.80000001192092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86.xml><?xml version="1.0" encoding="utf-8"?>
<p:tagLst xmlns:a="http://schemas.openxmlformats.org/drawingml/2006/main" xmlns:r="http://schemas.openxmlformats.org/officeDocument/2006/relationships" xmlns:p="http://schemas.openxmlformats.org/presentationml/2006/main">
  <p:tag name="KSO_WM_SLIDE_ID" val="custom20233667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3667"/>
  <p:tag name="KSO_WM_SLIDE_TYPE" val="text"/>
  <p:tag name="KSO_WM_SLIDE_SUBTYPE" val="picTxt"/>
  <p:tag name="KSO_WM_SLIDE_SIZE" val="265.55*360.15"/>
  <p:tag name="KSO_WM_SLIDE_POSITION" val="48.05*130.2"/>
  <p:tag name="KSO_WM_SLIDE_LAYOUT" val="a_β_l"/>
  <p:tag name="KSO_WM_SLIDE_LAYOUT_CNT" val="1_1_1"/>
  <p:tag name="KSO_WM_SPECIAL_SOURCE" val="bdnull"/>
  <p:tag name="KSO_WM_DIAGRAM_GROUP_CODE" val="l1-1"/>
  <p:tag name="KSO_WM_SLIDE_DIAGTYPE" val="l"/>
</p:tagLst>
</file>

<file path=ppt/tags/tag28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3667_1*a*1"/>
  <p:tag name="KSO_WM_TEMPLATE_CATEGORY" val="custom"/>
  <p:tag name="KSO_WM_TEMPLATE_INDEX" val="20233667"/>
  <p:tag name="KSO_WM_UNIT_LAYERLEVEL" val="1"/>
  <p:tag name="KSO_WM_TAG_VERSION" val="3.0"/>
  <p:tag name="KSO_WM_BEAUTIFY_FLAG" val="#wm#"/>
  <p:tag name="KSO_WM_UNIT_VALUE" val="30"/>
  <p:tag name="KSO_WM_UNIT_TEXT_TYPE" val="1"/>
  <p:tag name="KSO_WM_DIAGRAM_GROUP_CODE" val="l1-1"/>
  <p:tag name="KSO_WM_UNIT_PRESET_TEXT" val="单击此处添加页面的标题"/>
  <p:tag name="KSO_WM_UNIT_TEXT_FILL_FORE_SCHEMECOLOR_INDEX" val="13"/>
  <p:tag name="KSO_WM_UNIT_TEXT_FILL_TYPE" val="1"/>
  <p:tag name="KSO_WM_UNIT_USESOURCEFORMAT_APPLY" val="1"/>
</p:tagLst>
</file>

<file path=ppt/tags/tag288.xml><?xml version="1.0" encoding="utf-8"?>
<p:tagLst xmlns:a="http://schemas.openxmlformats.org/drawingml/2006/main" xmlns:r="http://schemas.openxmlformats.org/officeDocument/2006/relationships" xmlns:p="http://schemas.openxmlformats.org/presentationml/2006/main">
  <p:tag name="TABLE_ENDDRAG_ORIGIN_RECT" val="771*319"/>
  <p:tag name="TABLE_ENDDRAG_RECT" val="140*132*771*319"/>
</p:tagLst>
</file>

<file path=ppt/tags/tag289.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290.xml><?xml version="1.0" encoding="utf-8"?>
<p:tagLst xmlns:a="http://schemas.openxmlformats.org/drawingml/2006/main" xmlns:r="http://schemas.openxmlformats.org/officeDocument/2006/relationships" xmlns:p="http://schemas.openxmlformats.org/presentationml/2006/main">
  <p:tag name="PA" val="v5.2.11"/>
</p:tagLst>
</file>

<file path=ppt/tags/tag291.xml><?xml version="1.0" encoding="utf-8"?>
<p:tagLst xmlns:a="http://schemas.openxmlformats.org/drawingml/2006/main" xmlns:r="http://schemas.openxmlformats.org/officeDocument/2006/relationships" xmlns:p="http://schemas.openxmlformats.org/presentationml/2006/main">
  <p:tag name="PA" val="v5.2.11"/>
  <p:tag name="WHOLESPTYPE" val="Shape_Title"/>
  <p:tag name="SCANEADDTIONSP" val="true"/>
  <p:tag name="SCENESHAPETYPE" val="SceneShape"/>
  <p:tag name="SCENESHAPESUBTYPE" val="ScenePicShape"/>
  <p:tag name="SCENESHAPENAME" val="幻影图形"/>
  <p:tag name="LOOPID" val="637668234484619106"/>
  <p:tag name="RESOURCEID" val="637668234484619106"/>
  <p:tag name="SCENEID" val="Unkown"/>
  <p:tag name="SCENELINKIDS" val="9|7|8|10"/>
  <p:tag name="ANIMSTRING" val="97dc195e9db14a91331b8d825796bfd8"/>
</p:tagLst>
</file>

<file path=ppt/tags/tag292.xml><?xml version="1.0" encoding="utf-8"?>
<p:tagLst xmlns:a="http://schemas.openxmlformats.org/drawingml/2006/main" xmlns:r="http://schemas.openxmlformats.org/officeDocument/2006/relationships" xmlns:p="http://schemas.openxmlformats.org/presentationml/2006/main">
  <p:tag name="PA" val="v5.2.11"/>
</p:tagLst>
</file>

<file path=ppt/tags/tag293.xml><?xml version="1.0" encoding="utf-8"?>
<p:tagLst xmlns:a="http://schemas.openxmlformats.org/drawingml/2006/main" xmlns:r="http://schemas.openxmlformats.org/officeDocument/2006/relationships" xmlns:p="http://schemas.openxmlformats.org/presentationml/2006/main">
  <p:tag name="PA" val="v5.2.11"/>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599_2*l_h_a*1_1_1"/>
  <p:tag name="KSO_WM_TEMPLATE_CATEGORY" val="diagram"/>
  <p:tag name="KSO_WM_TEMPLATE_INDEX" val="20235599"/>
  <p:tag name="KSO_WM_UNIT_LAYERLEVEL" val="1_1_1"/>
  <p:tag name="KSO_WM_TAG_VERSION" val="3.0"/>
  <p:tag name="KSO_WM_UNIT_ISCONTENTSTITLE" val="0"/>
  <p:tag name="KSO_WM_UNIT_ISNUMDGMTITLE" val="0"/>
  <p:tag name="KSO_WM_UNIT_PRESET_TEXT_INDEX" val="-1"/>
  <p:tag name="KSO_WM_UNIT_PRESET_TEXT_LEN"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UNIT_VALUE" val="11"/>
  <p:tag name="KSO_WM_UNIT_PRESET_TEXT" val="添加项目标题"/>
  <p:tag name="KSO_WM_UNIT_FILL_TYPE" val="1"/>
  <p:tag name="KSO_WM_UNIT_FILL_FORE_SCHEMECOLOR_INDEX" val="5"/>
  <p:tag name="KSO_WM_UNIT_FILL_FORE_SCHEMECOLOR_INDEX_BRIGHTNESS" val="0"/>
  <p:tag name="KSO_WM_UNIT_TEXT_TYPE" val="1"/>
  <p:tag name="KSO_WM_DIAGRAM_MAX_ITEMCNT" val="4"/>
  <p:tag name="KSO_WM_DIAGRAM_MIN_ITEMCNT" val="2"/>
  <p:tag name="KSO_WM_DIAGRAM_VIRTUALLY_FRAME" val="{&quot;height&quot;:360.15000000000003,&quot;left&quot;:48.05000385335799,&quot;top&quot;:130.19999999999996,&quot;width&quot;:265.57495677656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2_2*l_h_i*1_3_2"/>
  <p:tag name="KSO_WM_TEMPLATE_CATEGORY" val="diagram"/>
  <p:tag name="KSO_WM_TEMPLATE_INDEX" val="20232462"/>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2_2*l_h_i*1_3_3"/>
  <p:tag name="KSO_WM_TEMPLATE_CATEGORY" val="diagram"/>
  <p:tag name="KSO_WM_TEMPLATE_INDEX" val="20232462"/>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solid&quot;:{&quot;brightness&quot;:0,&quot;colorType&quot;:1,&quot;foreColorIndex&quot;:2,&quot;transparency&quot;:0.800000011920929},&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2"/>
  <p:tag name="KSO_WM_UNIT_FILL_FORE_SCHEMECOLOR_INDEX_BRIGHTNESS" val="0"/>
  <p:tag name="KSO_WM_UNIT_LINE_FORE_SCHEMECOLOR_INDEX" val="5"/>
  <p:tag name="KSO_WM_DIAGRAM_USE_COLOR_VALUE" val="{&quot;color_scheme&quot;:1,&quot;color_type&quot;:1,&quot;theme_color_indexes&quot;:[5,6,5,6,5,6]}"/>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2_2*l_h_i*1_2_2"/>
  <p:tag name="KSO_WM_TEMPLATE_CATEGORY" val="diagram"/>
  <p:tag name="KSO_WM_TEMPLATE_INDEX" val="20232462"/>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2_2*l_h_i*1_2_3"/>
  <p:tag name="KSO_WM_TEMPLATE_CATEGORY" val="diagram"/>
  <p:tag name="KSO_WM_TEMPLATE_INDEX" val="20232462"/>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solid&quot;:{&quot;brightness&quot;:0,&quot;colorType&quot;:1,&quot;foreColorIndex&quot;:2,&quot;transparency&quot;:0.800000011920929},&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2"/>
  <p:tag name="KSO_WM_UNIT_FILL_FORE_SCHEMECOLOR_INDEX_BRIGHTNESS" val="0"/>
  <p:tag name="KSO_WM_UNIT_LINE_FORE_SCHEMECOLOR_INDEX" val="5"/>
  <p:tag name="KSO_WM_DIAGRAM_USE_COLOR_VALUE" val="{&quot;color_scheme&quot;:1,&quot;color_type&quot;:1,&quot;theme_color_indexes&quot;:[5,6,5,6,5,6]}"/>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2_2*l_h_i*1_1_2"/>
  <p:tag name="KSO_WM_TEMPLATE_CATEGORY" val="diagram"/>
  <p:tag name="KSO_WM_TEMPLATE_INDEX" val="20232462"/>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3.xml><?xml version="1.0" encoding="utf-8"?>
<p:tagLst xmlns:a="http://schemas.openxmlformats.org/drawingml/2006/main" xmlns:r="http://schemas.openxmlformats.org/officeDocument/2006/relationships"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1"/>
  <p:tag name="KSO_WM_UNIT_TYPE" val="l_h_i"/>
</p:tagLst>
</file>

<file path=ppt/tags/tag30.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4_1"/>
  <p:tag name="KSO_WM_UNIT_TYPE" val="l_h_i"/>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2_2*l_h_i*1_1_3"/>
  <p:tag name="KSO_WM_TEMPLATE_CATEGORY" val="diagram"/>
  <p:tag name="KSO_WM_TEMPLATE_INDEX" val="20232462"/>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solid&quot;:{&quot;brightness&quot;:0,&quot;colorType&quot;:1,&quot;foreColorIndex&quot;:2,&quot;transparency&quot;:0.800000011920929},&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2"/>
  <p:tag name="KSO_WM_UNIT_FILL_FORE_SCHEMECOLOR_INDEX_BRIGHTNESS" val="0"/>
  <p:tag name="KSO_WM_UNIT_LINE_FORE_SCHEMECOLOR_INDEX" val="5"/>
  <p:tag name="KSO_WM_DIAGRAM_USE_COLOR_VALUE" val="{&quot;color_scheme&quot;:1,&quot;color_type&quot;:1,&quot;theme_color_indexes&quot;:[5,6,5,6,5,6]}"/>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62_2*l_h_i*1_1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0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2462_2*l_h_f*1_1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正文，文字是您思想的提炼，请尽量言简意赅的阐述观点。单击此处输入正文，文字是您思想的提炼，请尽量言简意赅的阐述观点。单击此处输入您的项正文"/>
  <p:tag name="KSO_WM_UNIT_TEXT_FILL_FORE_SCHEMECOLOR_INDEX" val="1"/>
  <p:tag name="KSO_WM_UNIT_TEXT_FILL_TYPE" val="1"/>
  <p:tag name="KSO_WM_DIAGRAM_USE_COLOR_VALUE" val="{&quot;color_scheme&quot;:1,&quot;color_type&quot;:1,&quot;theme_color_indexes&quot;:[5,6,5,6,5,6]}"/>
</p:tagLst>
</file>

<file path=ppt/tags/tag30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2462_2*l_h_a*1_1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标题"/>
  <p:tag name="KSO_WM_UNIT_TEXT_FILL_FORE_SCHEMECOLOR_INDEX" val="1"/>
  <p:tag name="KSO_WM_UNIT_TEXT_FILL_TYPE" val="1"/>
  <p:tag name="KSO_WM_DIAGRAM_USE_COLOR_VALUE" val="{&quot;color_scheme&quot;:1,&quot;color_type&quot;:1,&quot;theme_color_indexes&quot;:[5,6,5,6,5,6]}"/>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62_2*l_h_i*1_2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0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2462_2*l_h_f*1_2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您的项正文，文字是您思想的提炼，请尽量言简意赅的阐述观点。单击此处输入您的项正文，文字是您思想的提炼，请尽量言简意赅的阐述观点。单击此处输入您的项正文"/>
  <p:tag name="KSO_WM_UNIT_TEXT_FILL_FORE_SCHEMECOLOR_INDEX" val="1"/>
  <p:tag name="KSO_WM_UNIT_TEXT_FILL_TYPE" val="1"/>
  <p:tag name="KSO_WM_DIAGRAM_USE_COLOR_VALUE" val="{&quot;color_scheme&quot;:1,&quot;color_type&quot;:1,&quot;theme_color_indexes&quot;:[5,6,5,6,5,6]}"/>
</p:tagLst>
</file>

<file path=ppt/tags/tag30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62_2*l_h_a*1_2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标题"/>
  <p:tag name="KSO_WM_UNIT_TEXT_FILL_FORE_SCHEMECOLOR_INDEX" val="1"/>
  <p:tag name="KSO_WM_UNIT_TEXT_FILL_TYPE" val="1"/>
  <p:tag name="KSO_WM_DIAGRAM_USE_COLOR_VALUE" val="{&quot;color_scheme&quot;:1,&quot;color_type&quot;:1,&quot;theme_color_indexes&quot;:[5,6,5,6,5,6]}"/>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62_2*l_h_i*1_3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0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2462_2*l_h_f*1_3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您的项正文，文字是您思想的提炼，请尽量言简意赅的阐述观点。单击此处输入您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30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62_2*l_h_a*1_3_1"/>
  <p:tag name="KSO_WM_TEMPLATE_CATEGORY" val="diagram"/>
  <p:tag name="KSO_WM_TEMPLATE_INDEX" val="20232462"/>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8999938964844,&quot;left&quot;:54.377960205078125,&quot;top&quot;:145.20000305175782,&quot;width&quot;:851.26613428311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标题"/>
  <p:tag name="KSO_WM_UNIT_TEXT_FILL_FORE_SCHEMECOLOR_INDEX" val="1"/>
  <p:tag name="KSO_WM_UNIT_TEXT_FILL_TYPE" val="1"/>
  <p:tag name="KSO_WM_DIAGRAM_USE_COLOR_VALUE" val="{&quot;color_scheme&quot;:1,&quot;color_type&quot;:1,&quot;theme_color_indexes&quot;:[5,6,5,6,5,6]}"/>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Lst>
</file>

<file path=ppt/tags/tag310.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0"/>
  <p:tag name="KSO_WM_TEMPLATE_COLOR_TYPE" val="0"/>
  <p:tag name="KSO_WM_SLIDE_INDEX" val="1"/>
  <p:tag name="KSO_WM_TAG_VERSION" val="3.0"/>
  <p:tag name="KSO_WM_BEAUTIFY_FLAG" val="#wm#"/>
  <p:tag name="KSO_WM_TEMPLATE_CATEGORY" val="custom"/>
  <p:tag name="KSO_WM_SLIDE_TYPE" val="text"/>
  <p:tag name="KSO_WM_SLIDE_SUBTYPE" val="picTxt"/>
  <p:tag name="KSO_WM_SLIDE_SIZE" val="864.95*130.65"/>
  <p:tag name="KSO_WM_SLIDE_POSITION" val="48*363.85"/>
  <p:tag name="KSO_WM_SLIDE_LAYOUT" val="a_d_l"/>
  <p:tag name="KSO_WM_SLIDE_LAYOUT_CNT" val="1_1_1"/>
  <p:tag name="KSO_WM_SPECIAL_SOURCE" val="bdnull"/>
  <p:tag name="KSO_WM_DIAGRAM_GROUP_CODE" val="l1-1"/>
  <p:tag name="KSO_WM_SLIDE_DIAGTYPE" val="l"/>
  <p:tag name="KSO_WM_TEMPLATE_INDEX" val="20234809"/>
  <p:tag name="KSO_WM_SLIDE_ID" val="custom20234809_1"/>
  <p:tag name="KSO_WM_SLIDE_ITEM_CNT" val="3"/>
</p:tagLst>
</file>

<file path=ppt/tags/tag3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4809"/>
  <p:tag name="KSO_WM_UNIT_ID" val="custom20234809_1*a*1"/>
  <p:tag name="KSO_WM_UNIT_TEXT_FILL_FORE_SCHEMECOLOR_INDEX" val="13"/>
  <p:tag name="KSO_WM_UNIT_TEXT_FILL_TYPE" val="1"/>
  <p:tag name="KSO_WM_UNIT_USESOURCEFORMAT_APPLY" val="1"/>
  <p:tag name="KSO_WM_UNIT_TEXT_TYPE" val="1"/>
  <p:tag name="KSO_WM_UNIT_PRESET_TEXT" val="单击此处添加标题"/>
</p:tagLst>
</file>

<file path=ppt/tags/tag31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5682_2*l_h_f*1_1_1"/>
  <p:tag name="KSO_WM_TEMPLATE_CATEGORY" val="diagram"/>
  <p:tag name="KSO_WM_TEMPLATE_INDEX" val="20235682"/>
  <p:tag name="KSO_WM_UNIT_LAYERLEVEL" val="1_1_1"/>
  <p:tag name="KSO_WM_TAG_VERSION" val="3.0"/>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UNIT_TEXT_LAYER_COUNT" val="1"/>
  <p:tag name="KSO_WM_BEAUTIFY_FLAG" val="#wm#"/>
  <p:tag name="KSO_WM_DIAGRAM_VERSION" val="3"/>
  <p:tag name="KSO_WM_DIAGRAM_COLOR_TRICK" val="1"/>
  <p:tag name="KSO_WM_DIAGRAM_COLOR_TEXT_CAN_REMOVE" val="n"/>
  <p:tag name="KSO_WM_UNIT_PRESET_TEXT" val="请单击此处输入你的正文具体内容，文字是您思想的重要提炼，为了最终演示发布的良好效果，可酌情增减你的文字。"/>
  <p:tag name="KSO_WM_UNIT_TEXT_FILL_FORE_SCHEMECOLOR_INDEX" val="1"/>
  <p:tag name="KSO_WM_UNIT_TEXT_FILL_TYPE" val="1"/>
  <p:tag name="KSO_WM_UNIT_USESOURCEFORMAT_APPLY" val="1"/>
</p:tagLst>
</file>

<file path=ppt/tags/tag3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82_2*l_h_i*1_1_1"/>
  <p:tag name="KSO_WM_TEMPLATE_CATEGORY" val="diagram"/>
  <p:tag name="KSO_WM_TEMPLATE_INDEX" val="20235682"/>
  <p:tag name="KSO_WM_UNIT_LAYERLEVEL" val="1_1_1"/>
  <p:tag name="KSO_WM_TAG_VERSION" val="3.0"/>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gradient&quot;:[{&quot;brightness&quot;:0,&quot;colorType&quot;:1,&quot;foreColorIndex&quot;:5,&quot;pos&quot;:1,&quot;transparency&quot;:0.550000011920929},{&quot;brightness&quot;:0,&quot;colorType&quot;:1,&quot;foreColorIndex&quot;:14,&quot;pos&quot;:0.009999999776482582,&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DIAGRAM_VERSION" val="3"/>
  <p:tag name="KSO_WM_DIAGRAM_COLOR_TRICK" val="1"/>
  <p:tag name="KSO_WM_DIAGRAM_COLOR_TEXT_CAN_REMOVE" val="n"/>
  <p:tag name="KSO_WM_UNIT_FILL_TYPE" val="3"/>
  <p:tag name="KSO_WM_UNIT_TEXT_FILL_FORE_SCHEMECOLOR_INDEX" val="13"/>
  <p:tag name="KSO_WM_UNIT_TEXT_FILL_TYPE" val="1"/>
  <p:tag name="KSO_WM_UNIT_USESOURCEFORMAT_APPLY" val="1"/>
</p:tagLst>
</file>

<file path=ppt/tags/tag3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5682_2*l_h_a*1_1_1"/>
  <p:tag name="KSO_WM_TEMPLATE_CATEGORY" val="diagram"/>
  <p:tag name="KSO_WM_TEMPLATE_INDEX" val="20235682"/>
  <p:tag name="KSO_WM_UNIT_LAYERLEVEL" val="1_1_1"/>
  <p:tag name="KSO_WM_TAG_VERSION" val="3.0"/>
  <p:tag name="KSO_WM_UNIT_TEXT_FILL_FORE_SCHEMECOLOR_INDEX_BRIGHTNESS" val="0.15"/>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BEAUTIFY_FLAG" val="#wm#"/>
  <p:tag name="KSO_WM_DIAGRAM_VERSION" val="3"/>
  <p:tag name="KSO_WM_DIAGRAM_COLOR_TRICK" val="1"/>
  <p:tag name="KSO_WM_DIAGRAM_COLOR_TEXT_CAN_REMOVE" val="n"/>
  <p:tag name="KSO_WM_UNIT_PRESET_TEXT" val="单击此处添加标题"/>
  <p:tag name="KSO_WM_UNIT_TEXT_FILL_FORE_SCHEMECOLOR_INDEX" val="1"/>
  <p:tag name="KSO_WM_UNIT_TEXT_FILL_TYPE" val="1"/>
  <p:tag name="KSO_WM_UNIT_USESOURCEFORMAT_APPLY" val="1"/>
</p:tagLst>
</file>

<file path=ppt/tags/tag31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5682_2*l_h_f*1_2_1"/>
  <p:tag name="KSO_WM_TEMPLATE_CATEGORY" val="diagram"/>
  <p:tag name="KSO_WM_TEMPLATE_INDEX" val="20235682"/>
  <p:tag name="KSO_WM_UNIT_LAYERLEVEL" val="1_1_1"/>
  <p:tag name="KSO_WM_TAG_VERSION" val="3.0"/>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UNIT_TEXT_LAYER_COUNT" val="1"/>
  <p:tag name="KSO_WM_BEAUTIFY_FLAG" val="#wm#"/>
  <p:tag name="KSO_WM_DIAGRAM_VERSION" val="3"/>
  <p:tag name="KSO_WM_DIAGRAM_COLOR_TRICK" val="1"/>
  <p:tag name="KSO_WM_DIAGRAM_COLOR_TEXT_CAN_REMOVE" val="n"/>
  <p:tag name="KSO_WM_UNIT_PRESET_TEXT" val="单击此处添加文本具体内容，请尽量简明扼要地阐述您的内容观点。根据需要可酌情增减文字，以便观者能够准确地理解您传达的思想。"/>
  <p:tag name="KSO_WM_UNIT_TEXT_FILL_FORE_SCHEMECOLOR_INDEX" val="1"/>
  <p:tag name="KSO_WM_UNIT_TEXT_FILL_TYPE" val="1"/>
  <p:tag name="KSO_WM_UNIT_USESOURCEFORMAT_APPLY" val="1"/>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5682_2*l_h_i*1_2_1"/>
  <p:tag name="KSO_WM_TEMPLATE_CATEGORY" val="diagram"/>
  <p:tag name="KSO_WM_TEMPLATE_INDEX" val="20235682"/>
  <p:tag name="KSO_WM_UNIT_LAYERLEVEL" val="1_1_1"/>
  <p:tag name="KSO_WM_TAG_VERSION" val="3.0"/>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gradient&quot;:[{&quot;brightness&quot;:0,&quot;colorType&quot;:1,&quot;foreColorIndex&quot;:5,&quot;pos&quot;:1,&quot;transparency&quot;:0.550000011920929},{&quot;brightness&quot;:0,&quot;colorType&quot;:1,&quot;foreColorIndex&quot;:14,&quot;pos&quot;:0.009999999776482582,&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DIAGRAM_VERSION" val="3"/>
  <p:tag name="KSO_WM_DIAGRAM_COLOR_TRICK" val="1"/>
  <p:tag name="KSO_WM_DIAGRAM_COLOR_TEXT_CAN_REMOVE" val="n"/>
  <p:tag name="KSO_WM_UNIT_FILL_TYPE" val="3"/>
  <p:tag name="KSO_WM_UNIT_TEXT_FILL_FORE_SCHEMECOLOR_INDEX" val="13"/>
  <p:tag name="KSO_WM_UNIT_TEXT_FILL_TYPE" val="1"/>
  <p:tag name="KSO_WM_UNIT_USESOURCEFORMAT_APPLY" val="1"/>
</p:tagLst>
</file>

<file path=ppt/tags/tag3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5682_2*l_h_a*1_2_1"/>
  <p:tag name="KSO_WM_TEMPLATE_CATEGORY" val="diagram"/>
  <p:tag name="KSO_WM_TEMPLATE_INDEX" val="20235682"/>
  <p:tag name="KSO_WM_UNIT_LAYERLEVEL" val="1_1_1"/>
  <p:tag name="KSO_WM_TAG_VERSION" val="3.0"/>
  <p:tag name="KSO_WM_UNIT_TEXT_FILL_FORE_SCHEMECOLOR_INDEX_BRIGHTNESS" val="0.15"/>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BEAUTIFY_FLAG" val="#wm#"/>
  <p:tag name="KSO_WM_DIAGRAM_VERSION" val="3"/>
  <p:tag name="KSO_WM_DIAGRAM_COLOR_TRICK" val="1"/>
  <p:tag name="KSO_WM_DIAGRAM_COLOR_TEXT_CAN_REMOVE" val="n"/>
  <p:tag name="KSO_WM_UNIT_PRESET_TEXT" val="单击此处添加标题"/>
  <p:tag name="KSO_WM_UNIT_TEXT_FILL_FORE_SCHEMECOLOR_INDEX" val="1"/>
  <p:tag name="KSO_WM_UNIT_TEXT_FILL_TYPE" val="1"/>
  <p:tag name="KSO_WM_UNIT_USESOURCEFORMAT_APPLY" val="1"/>
</p:tagLst>
</file>

<file path=ppt/tags/tag31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5682_2*l_h_f*1_3_1"/>
  <p:tag name="KSO_WM_TEMPLATE_CATEGORY" val="diagram"/>
  <p:tag name="KSO_WM_TEMPLATE_INDEX" val="20235682"/>
  <p:tag name="KSO_WM_UNIT_LAYERLEVEL" val="1_1_1"/>
  <p:tag name="KSO_WM_TAG_VERSION" val="3.0"/>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UNIT_TEXT_LAYER_COUNT" val="1"/>
  <p:tag name="KSO_WM_BEAUTIFY_FLAG" val="#wm#"/>
  <p:tag name="KSO_WM_DIAGRAM_VERSION" val="3"/>
  <p:tag name="KSO_WM_DIAGRAM_COLOR_TRICK" val="1"/>
  <p:tag name="KSO_WM_DIAGRAM_COLOR_TEXT_CAN_REMOVE" val="n"/>
  <p:tag name="KSO_WM_UNIT_PRESET_TEXT" val="请单击此处输入你的正文具体内容，文字是您思想的重要提炼，为了最终演示发布的良好效果，可酌情增减你的文字。"/>
  <p:tag name="KSO_WM_UNIT_TEXT_FILL_FORE_SCHEMECOLOR_INDEX" val="1"/>
  <p:tag name="KSO_WM_UNIT_TEXT_FILL_TYPE" val="1"/>
  <p:tag name="KSO_WM_UNIT_USESOURCEFORMAT_APPLY" val="1"/>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5682_2*l_h_i*1_3_1"/>
  <p:tag name="KSO_WM_TEMPLATE_CATEGORY" val="diagram"/>
  <p:tag name="KSO_WM_TEMPLATE_INDEX" val="20235682"/>
  <p:tag name="KSO_WM_UNIT_LAYERLEVEL" val="1_1_1"/>
  <p:tag name="KSO_WM_TAG_VERSION" val="3.0"/>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gradient&quot;:[{&quot;brightness&quot;:0,&quot;colorType&quot;:1,&quot;foreColorIndex&quot;:5,&quot;pos&quot;:1,&quot;transparency&quot;:0.550000011920929},{&quot;brightness&quot;:0,&quot;colorType&quot;:1,&quot;foreColorIndex&quot;:14,&quot;pos&quot;:0.009999999776482582,&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DIAGRAM_VERSION" val="3"/>
  <p:tag name="KSO_WM_DIAGRAM_COLOR_TRICK" val="1"/>
  <p:tag name="KSO_WM_DIAGRAM_COLOR_TEXT_CAN_REMOVE" val="n"/>
  <p:tag name="KSO_WM_UNIT_FILL_TYPE" val="3"/>
  <p:tag name="KSO_WM_UNIT_TEXT_FILL_FORE_SCHEMECOLOR_INDEX" val="13"/>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f"/>
</p:tagLst>
</file>

<file path=ppt/tags/tag3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5682_2*l_h_a*1_3_1"/>
  <p:tag name="KSO_WM_TEMPLATE_CATEGORY" val="diagram"/>
  <p:tag name="KSO_WM_TEMPLATE_INDEX" val="20235682"/>
  <p:tag name="KSO_WM_UNIT_LAYERLEVEL" val="1_1_1"/>
  <p:tag name="KSO_WM_TAG_VERSION" val="3.0"/>
  <p:tag name="KSO_WM_UNIT_TEXT_FILL_FORE_SCHEMECOLOR_INDEX_BRIGHTNESS" val="0.15"/>
  <p:tag name="KSO_WM_DIAGRAM_GROUP_CODE" val="l1-1"/>
  <p:tag name="KSO_WM_DIAGRAM_MAX_ITEMCNT" val="4"/>
  <p:tag name="KSO_WM_DIAGRAM_MIN_ITEMCNT" val="2"/>
  <p:tag name="KSO_WM_DIAGRAM_VIRTUALLY_FRAME" val="{&quot;height&quot;:193.10000305175782,&quot;left&quot;:35.5,&quot;top&quot;:301.9,&quot;width&quot;:877.4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BEAUTIFY_FLAG" val="#wm#"/>
  <p:tag name="KSO_WM_DIAGRAM_VERSION" val="3"/>
  <p:tag name="KSO_WM_DIAGRAM_COLOR_TRICK" val="1"/>
  <p:tag name="KSO_WM_DIAGRAM_COLOR_TEXT_CAN_REMOVE" val="n"/>
  <p:tag name="KSO_WM_UNIT_PRESET_TEXT" val="单击此处添加标题"/>
  <p:tag name="KSO_WM_UNIT_TEXT_FILL_FORE_SCHEMECOLOR_INDEX" val="1"/>
  <p:tag name="KSO_WM_UNIT_TEXT_FILL_TYPE" val="1"/>
  <p:tag name="KSO_WM_UNIT_USESOURCEFORMAT_APPLY" val="1"/>
</p:tagLst>
</file>

<file path=ppt/tags/tag321.xml><?xml version="1.0" encoding="utf-8"?>
<p:tagLst xmlns:a="http://schemas.openxmlformats.org/drawingml/2006/main" xmlns:r="http://schemas.openxmlformats.org/officeDocument/2006/relationships" xmlns:p="http://schemas.openxmlformats.org/presentationml/2006/main">
  <p:tag name="KSO_WM_UNIT_VALUE" val="649*305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809_1*d*1"/>
  <p:tag name="KSO_WM_TEMPLATE_CATEGORY" val="custom"/>
  <p:tag name="KSO_WM_TEMPLATE_INDEX" val="20234809"/>
  <p:tag name="KSO_WM_UNIT_LAYERLEVEL" val="1"/>
  <p:tag name="KSO_WM_TAG_VERSION" val="3.0"/>
  <p:tag name="KSO_WM_BEAUTIFY_FLAG" val="#wm#"/>
  <p:tag name="KSO_WM_UNIT_PICTURE_SUBTYPE" val="b"/>
  <p:tag name="KSO_WM_UNIT_FILL_FORE_SCHEMECOLOR_INDEX" val="6"/>
  <p:tag name="KSO_WM_UNIT_FILL_TYPE" val="1"/>
  <p:tag name="KSO_WM_UNIT_LINE_FORE_SCHEMECOLOR_INDEX" val="6"/>
  <p:tag name="KSO_WM_UNIT_LINE_FILL_TYPE" val="2"/>
  <p:tag name="KSO_WM_UNIT_USESOURCEFORMAT_APPLY" val="1"/>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809_1*i*1"/>
  <p:tag name="KSO_WM_TEMPLATE_CATEGORY" val="custom"/>
  <p:tag name="KSO_WM_TEMPLATE_INDEX" val="20234809"/>
  <p:tag name="KSO_WM_UNIT_LAYERLEVEL" val="1"/>
  <p:tag name="KSO_WM_TAG_VERSION" val="3.0"/>
  <p:tag name="KSO_WM_BEAUTIFY_FLAG" val="#wm#"/>
  <p:tag name="KSO_WM_UNIT_FILL_FORE_SCHEMECOLOR_INDEX" val="5"/>
  <p:tag name="KSO_WM_UNIT_TEXT_FILL_FORE_SCHEMECOLOR_INDEX" val="13"/>
  <p:tag name="KSO_WM_UNIT_TEXT_FILL_TYPE" val="1"/>
  <p:tag name="KSO_WM_UNIT_USESOURCEFORMAT_APPLY" val="1"/>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809_1*i*2"/>
  <p:tag name="KSO_WM_TEMPLATE_CATEGORY" val="custom"/>
  <p:tag name="KSO_WM_TEMPLATE_INDEX" val="20234809"/>
  <p:tag name="KSO_WM_UNIT_LAYERLEVEL" val="1"/>
  <p:tag name="KSO_WM_TAG_VERSION" val="3.0"/>
  <p:tag name="KSO_WM_BEAUTIFY_FLAG" val="#wm#"/>
  <p:tag name="KSO_WM_UNIT_FILL_FORE_SCHEMECOLOR_INDEX" val="5"/>
  <p:tag name="KSO_WM_UNIT_TEXT_FILL_FORE_SCHEMECOLOR_INDEX" val="13"/>
  <p:tag name="KSO_WM_UNIT_TEXT_FILL_TYPE" val="1"/>
  <p:tag name="KSO_WM_UNIT_USESOURCEFORMAT_APPLY" val="1"/>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4809"/>
</p:tagLst>
</file>

<file path=ppt/tags/tag3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472_1*i*1"/>
  <p:tag name="KSO_WM_TEMPLATE_CATEGORY" val="custom"/>
  <p:tag name="KSO_WM_TEMPLATE_INDEX" val="20234472"/>
  <p:tag name="KSO_WM_UNIT_LAYERLEVEL" val="1"/>
  <p:tag name="KSO_WM_TAG_VERSION" val="3.0"/>
  <p:tag name="KSO_WM_BEAUTIFY_FLAG" val="#wm#"/>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472_1*i*2"/>
  <p:tag name="KSO_WM_TEMPLATE_CATEGORY" val="custom"/>
  <p:tag name="KSO_WM_TEMPLATE_INDEX" val="20234472"/>
  <p:tag name="KSO_WM_UNIT_LAYERLEVEL" val="1"/>
  <p:tag name="KSO_WM_TAG_VERSION" val="3.0"/>
  <p:tag name="KSO_WM_BEAUTIFY_FLAG" val="#wm#"/>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472_1*i*3"/>
  <p:tag name="KSO_WM_TEMPLATE_CATEGORY" val="custom"/>
  <p:tag name="KSO_WM_TEMPLATE_INDEX" val="20234472"/>
  <p:tag name="KSO_WM_UNIT_LAYERLEVEL" val="1"/>
  <p:tag name="KSO_WM_TAG_VERSION" val="3.0"/>
  <p:tag name="KSO_WM_BEAUTIFY_FLAG" val="#wm#"/>
</p:tagLst>
</file>

<file path=ppt/tags/tag3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custom20234472_1*a*1"/>
  <p:tag name="KSO_WM_TEMPLATE_CATEGORY" val="custom"/>
  <p:tag name="KSO_WM_TEMPLATE_INDEX" val="20234472"/>
  <p:tag name="KSO_WM_UNIT_LAYERLEVEL" val="1"/>
  <p:tag name="KSO_WM_TAG_VERSION" val="3.0"/>
  <p:tag name="KSO_WM_BEAUTIFY_FLAG" val="#wm#"/>
  <p:tag name="KSO_WM_UNIT_TEXT_TYPE" val="1"/>
  <p:tag name="KSO_WM_UNIT_PRESET_TEXT" val="单击此处添加标题"/>
</p:tagLst>
</file>

<file path=ppt/tags/tag329.xml><?xml version="1.0" encoding="utf-8"?>
<p:tagLst xmlns:a="http://schemas.openxmlformats.org/drawingml/2006/main" xmlns:r="http://schemas.openxmlformats.org/officeDocument/2006/relationships" xmlns:p="http://schemas.openxmlformats.org/presentationml/2006/main">
  <p:tag name="TABLE_ENDDRAG_ORIGIN_RECT" val="755*375"/>
  <p:tag name="TABLE_ENDDRAG_RECT" val="92*133*755*375"/>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ca965cb4e3b6c902471ca29364d8914d8ea200bd"/>
  <p:tag name="KSO_WM_NEWLAYOUT_GROUP_ID" val="layout_10007"/>
  <p:tag name="KSO_WM_NEWLAYOUT_ID" val="slide_a93629e32f0363b8"/>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4809"/>
</p:tagLst>
</file>

<file path=ppt/tags/tag331.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 name="KSO_WM_UNIT_PLACING_PICTURE_USER_VIEWPORT" val="{&quot;height&quot;:5471,&quot;width&quot;:3632}"/>
</p:tagLst>
</file>

<file path=ppt/tags/tag332.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33.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34.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35.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59,&quot;width&quot;:4057}"/>
</p:tagLst>
</file>

<file path=ppt/tags/tag3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48,&quot;width&quot;:5038}"/>
</p:tagLst>
</file>

<file path=ppt/tags/tag3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74,&quot;width&quot;:5507}"/>
</p:tagLst>
</file>

<file path=ppt/tags/tag339.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340.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1.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2.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3.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4.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5.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6.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7.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8.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49.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350.xml><?xml version="1.0" encoding="utf-8"?>
<p:tagLst xmlns:a="http://schemas.openxmlformats.org/drawingml/2006/main" xmlns:r="http://schemas.openxmlformats.org/officeDocument/2006/relationships" xmlns:p="http://schemas.openxmlformats.org/presentationml/2006/main">
  <p:tag name="KSO_WM_DIAGRAM_VIRTUALLY_FRAME" val="{&quot;height&quot;:327.07125984251974,&quot;left&quot;:21.759291338582678,&quot;top&quot;:135.77291338582677,&quot;width&quot;:903.870472440945}"/>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4809"/>
  <p:tag name="RESOURCE_RECORD_KEY" val="{&quot;65&quot;:[20234809],&quot;70&quot;:[3312351,3327402]}"/>
</p:tagLst>
</file>

<file path=ppt/tags/tag352.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0"/>
  <p:tag name="KSO_WM_UNIT_ID" val="diagram20234864_1*n_h_i*1_1_10"/>
  <p:tag name="KSO_WM_TEMPLATE_CATEGORY" val="diagram"/>
  <p:tag name="KSO_WM_TEMPLATE_INDEX" val="20234864"/>
  <p:tag name="KSO_WM_UNIT_LAYERLEVEL" val="1_1_1"/>
  <p:tag name="KSO_WM_TAG_VERSION" val="3.0"/>
  <p:tag name="KSO_WM_BEAUTIFY_FLAG" val="#wm#"/>
  <p:tag name="KSO_WM_UNIT_FILL_TYPE" val="3"/>
  <p:tag name="KSO_WM_DIAGRAM_MAX_ITEMCNT" val="4"/>
  <p:tag name="KSO_WM_DIAGRAM_MIN_ITEMCNT" val="4"/>
  <p:tag name="KSO_WM_DIAGRAM_VIRTUALLY_FRAME" val="{&quot;height&quot;:391.4,&quot;left&quot;:28.4,&quot;top&quot;:121.25,&quot;width&quot;:866.4}"/>
  <p:tag name="KSO_WM_DIAGRAM_COLOR_MATCH_VALUE" val="{&quot;shape&quot;:{&quot;fill&quot;:{&quot;gradient&quot;:[{&quot;brightness&quot;:0,&quot;colorType&quot;:1,&quot;foreColorIndex&quot;:5,&quot;pos&quot;:0.550000011920929,&quot;transparency&quot;:1},{&quot;brightness&quot;:-0.25,&quot;colorType&quot;:1,&quot;foreColorIndex&quot;:5,&quot;pos&quot;:1,&quot;transparency&quot;:0.3300000131130218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3.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4864_1*n_h_i*1_1_5"/>
  <p:tag name="KSO_WM_TEMPLATE_CATEGORY" val="diagram"/>
  <p:tag name="KSO_WM_TEMPLATE_INDEX" val="20234864"/>
  <p:tag name="KSO_WM_UNIT_LAYERLEVEL" val="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354.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7"/>
  <p:tag name="KSO_WM_UNIT_ID" val="diagram20234864_1*n_h_i*1_1_7"/>
  <p:tag name="KSO_WM_TEMPLATE_CATEGORY" val="diagram"/>
  <p:tag name="KSO_WM_TEMPLATE_INDEX" val="20234864"/>
  <p:tag name="KSO_WM_UNIT_LAYERLEVEL" val="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355.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4"/>
  <p:tag name="KSO_WM_UNIT_ID" val="diagram20234864_1*n_h_h_i*1_2_4_4"/>
  <p:tag name="KSO_WM_TEMPLATE_CATEGORY" val="diagram"/>
  <p:tag name="KSO_WM_TEMPLATE_INDEX" val="20234864"/>
  <p:tag name="KSO_WM_UNIT_LAYERLEVEL" val="1_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gradient&quot;:[{&quot;brightness&quot;:0,&quot;colorType&quot;:2,&quot;pos&quot;:0,&quot;rgb&quot;:&quot;#ffffff&quot;,&quot;transparency&quot;:0},{&quot;brightness&quot;:0,&quot;colorType&quot;:1,&quot;foreColorIndex&quot;:5,&quot;pos&quot;:0.25999999046325684,&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4"/>
  <p:tag name="KSO_WM_UNIT_ID" val="diagram20234864_1*n_h_h_i*1_2_2_4"/>
  <p:tag name="KSO_WM_TEMPLATE_CATEGORY" val="diagram"/>
  <p:tag name="KSO_WM_TEMPLATE_INDEX" val="20234864"/>
  <p:tag name="KSO_WM_UNIT_LAYERLEVEL" val="1_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gradient&quot;:[{&quot;brightness&quot;:0,&quot;colorType&quot;:2,&quot;pos&quot;:0,&quot;rgb&quot;:&quot;#ffffff&quot;,&quot;transparency&quot;:0},{&quot;brightness&quot;:0,&quot;colorType&quot;:1,&quot;foreColorIndex&quot;:5,&quot;pos&quot;:0.25999999046325684,&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2"/>
  <p:tag name="KSO_WM_UNIT_ID" val="diagram20234864_1*n_h_i*1_1_12"/>
  <p:tag name="KSO_WM_TEMPLATE_CATEGORY" val="diagram"/>
  <p:tag name="KSO_WM_TEMPLATE_INDEX" val="20234864"/>
  <p:tag name="KSO_WM_UNIT_LAYERLEVEL" val="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gradient&quot;:[{&quot;brightness&quot;:0,&quot;colorType&quot;:1,&quot;foreColorIndex&quot;:5,&quot;pos&quot;:0,&quot;transparency&quot;:0.30000001192092896},{&quot;brightness&quot;:0,&quot;colorType&quot;:1,&quot;foreColorIndex&quot;:5,&quot;pos&quot;:1,&quot;transparency&quot;:0.30000001192092896},{&quot;brightness&quot;:0,&quot;colorType&quot;:1,&quot;foreColorIndex&quot;:5,&quot;pos&quot;:0.23999999463558197,&quot;transparency&quot;:1},{&quot;brightness&quot;:0,&quot;colorType&quot;:1,&quot;foreColorIndex&quot;:5,&quot;pos&quot;:0.75,&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1"/>
  <p:tag name="KSO_WM_UNIT_ID" val="diagram20234864_1*n_h_i*1_1_11"/>
  <p:tag name="KSO_WM_TEMPLATE_CATEGORY" val="diagram"/>
  <p:tag name="KSO_WM_TEMPLATE_INDEX" val="20234864"/>
  <p:tag name="KSO_WM_UNIT_LAYERLEVEL" val="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gradient&quot;:[{&quot;brightness&quot;:0,&quot;colorType&quot;:1,&quot;foreColorIndex&quot;:5,&quot;pos&quot;:0,&quot;transparency&quot;:0.30000001192092896},{&quot;brightness&quot;:0,&quot;colorType&quot;:1,&quot;foreColorIndex&quot;:5,&quot;pos&quot;:1,&quot;transparency&quot;:0.30000001192092896},{&quot;brightness&quot;:0,&quot;colorType&quot;:1,&quot;foreColorIndex&quot;:5,&quot;pos&quot;:0.23999999463558197,&quot;transparency&quot;:1},{&quot;brightness&quot;:0,&quot;colorType&quot;:1,&quot;foreColorIndex&quot;:5,&quot;pos&quot;:0.75,&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6"/>
  <p:tag name="KSO_WM_UNIT_ID" val="diagram20234864_1*n_h_i*1_1_6"/>
  <p:tag name="KSO_WM_TEMPLATE_CATEGORY" val="diagram"/>
  <p:tag name="KSO_WM_TEMPLATE_INDEX" val="20234864"/>
  <p:tag name="KSO_WM_UNIT_LAYERLEVEL" val="1_1_1"/>
  <p:tag name="KSO_WM_TAG_VERSION" val="3.0"/>
  <p:tag name="KSO_WM_BEAUTIFY_FLAG" val="#wm#"/>
  <p:tag name="KSO_WM_UNIT_FILL_TYPE" val="3"/>
  <p:tag name="KSO_WM_DIAGRAM_MAX_ITEMCNT" val="4"/>
  <p:tag name="KSO_WM_DIAGRAM_MIN_ITEMCNT" val="4"/>
  <p:tag name="KSO_WM_DIAGRAM_VIRTUALLY_FRAME" val="{&quot;height&quot;:391.4,&quot;left&quot;:28.4,&quot;top&quot;:121.25,&quot;width&quot;:866.4}"/>
  <p:tag name="KSO_WM_DIAGRAM_COLOR_MATCH_VALUE" val="{&quot;shape&quot;:{&quot;fill&quot;:{&quot;gradient&quot;:[{&quot;brightness&quot;:0,&quot;colorType&quot;:1,&quot;foreColorIndex&quot;:5,&quot;pos&quot;:0.41999998688697815,&quot;transparency&quot;:1},{&quot;brightness&quot;:0,&quot;colorType&quot;:1,&quot;foreColorIndex&quot;:5,&quot;pos&quot;:0.8700000047683716,&quot;transparency&quot;: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36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34864_1*n_h_h_i*1_2_2_3"/>
  <p:tag name="KSO_WM_TEMPLATE_CATEGORY" val="diagram"/>
  <p:tag name="KSO_WM_TEMPLATE_INDEX" val="20234864"/>
  <p:tag name="KSO_WM_UNIT_LAYERLEVEL" val="1_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1.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4864_1*n_h_h_i*1_2_2_2"/>
  <p:tag name="KSO_WM_TEMPLATE_CATEGORY" val="diagram"/>
  <p:tag name="KSO_WM_TEMPLATE_INDEX" val="20234864"/>
  <p:tag name="KSO_WM_UNIT_LAYERLEVEL" val="1_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2.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4864_1*n_h_h_i*1_2_2_1"/>
  <p:tag name="KSO_WM_TEMPLATE_CATEGORY" val="diagram"/>
  <p:tag name="KSO_WM_TEMPLATE_INDEX" val="20234864"/>
  <p:tag name="KSO_WM_UNIT_LAYERLEVEL" val="1_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3.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234864_1*n_h_h_i*1_2_4_3"/>
  <p:tag name="KSO_WM_TEMPLATE_CATEGORY" val="diagram"/>
  <p:tag name="KSO_WM_TEMPLATE_INDEX" val="20234864"/>
  <p:tag name="KSO_WM_UNIT_LAYERLEVEL" val="1_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4.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2"/>
  <p:tag name="KSO_WM_UNIT_ID" val="diagram20234864_1*n_h_h_i*1_2_4_2"/>
  <p:tag name="KSO_WM_TEMPLATE_CATEGORY" val="diagram"/>
  <p:tag name="KSO_WM_TEMPLATE_INDEX" val="20234864"/>
  <p:tag name="KSO_WM_UNIT_LAYERLEVEL" val="1_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5.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4864_1*n_h_h_i*1_2_4_1"/>
  <p:tag name="KSO_WM_TEMPLATE_CATEGORY" val="diagram"/>
  <p:tag name="KSO_WM_TEMPLATE_INDEX" val="20234864"/>
  <p:tag name="KSO_WM_UNIT_LAYERLEVEL" val="1_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8"/>
  <p:tag name="KSO_WM_UNIT_ID" val="diagram20234864_1*n_h_i*1_1_8"/>
  <p:tag name="KSO_WM_TEMPLATE_CATEGORY" val="diagram"/>
  <p:tag name="KSO_WM_TEMPLATE_INDEX" val="20234864"/>
  <p:tag name="KSO_WM_UNIT_LAYERLEVEL" val="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9"/>
  <p:tag name="KSO_WM_UNIT_ID" val="diagram20234864_1*n_h_i*1_1_9"/>
  <p:tag name="KSO_WM_TEMPLATE_CATEGORY" val="diagram"/>
  <p:tag name="KSO_WM_TEMPLATE_INDEX" val="20234864"/>
  <p:tag name="KSO_WM_UNIT_LAYERLEVEL" val="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34864_1*n_h_h_i*1_2_3_3"/>
  <p:tag name="KSO_WM_TEMPLATE_CATEGORY" val="diagram"/>
  <p:tag name="KSO_WM_TEMPLATE_INDEX" val="20234864"/>
  <p:tag name="KSO_WM_UNIT_LAYERLEVEL" val="1_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4864_1*n_h_h_i*1_2_3_2"/>
  <p:tag name="KSO_WM_TEMPLATE_CATEGORY" val="diagram"/>
  <p:tag name="KSO_WM_TEMPLATE_INDEX" val="20234864"/>
  <p:tag name="KSO_WM_UNIT_LAYERLEVEL" val="1_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37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4864_1*n_h_h_i*1_2_3_1"/>
  <p:tag name="KSO_WM_TEMPLATE_CATEGORY" val="diagram"/>
  <p:tag name="KSO_WM_TEMPLATE_INDEX" val="20234864"/>
  <p:tag name="KSO_WM_UNIT_LAYERLEVEL" val="1_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71.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34864_1*n_h_h_i*1_2_1_3"/>
  <p:tag name="KSO_WM_TEMPLATE_CATEGORY" val="diagram"/>
  <p:tag name="KSO_WM_TEMPLATE_INDEX" val="20234864"/>
  <p:tag name="KSO_WM_UNIT_LAYERLEVEL" val="1_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72.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4864_1*n_h_h_i*1_2_1_2"/>
  <p:tag name="KSO_WM_TEMPLATE_CATEGORY" val="diagram"/>
  <p:tag name="KSO_WM_TEMPLATE_INDEX" val="20234864"/>
  <p:tag name="KSO_WM_UNIT_LAYERLEVEL" val="1_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73.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4864_1*n_h_h_i*1_2_1_1"/>
  <p:tag name="KSO_WM_TEMPLATE_CATEGORY" val="diagram"/>
  <p:tag name="KSO_WM_TEMPLATE_INDEX" val="20234864"/>
  <p:tag name="KSO_WM_UNIT_LAYERLEVEL" val="1_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74.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4"/>
  <p:tag name="KSO_WM_UNIT_ID" val="diagram20234864_1*n_h_h_i*1_2_1_4"/>
  <p:tag name="KSO_WM_TEMPLATE_CATEGORY" val="diagram"/>
  <p:tag name="KSO_WM_TEMPLATE_INDEX" val="20234864"/>
  <p:tag name="KSO_WM_UNIT_LAYERLEVEL" val="1_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gradient&quot;:[{&quot;brightness&quot;:0,&quot;colorType&quot;:2,&quot;pos&quot;:0,&quot;rgb&quot;:&quot;#ffffff&quot;,&quot;transparency&quot;:0},{&quot;brightness&quot;:0,&quot;colorType&quot;:1,&quot;foreColorIndex&quot;:5,&quot;pos&quot;:0.25999999046325684,&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75.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4864_1*n_h_h_a*1_2_1_1"/>
  <p:tag name="KSO_WM_TEMPLATE_CATEGORY" val="diagram"/>
  <p:tag name="KSO_WM_TEMPLATE_INDEX" val="20234864"/>
  <p:tag name="KSO_WM_UNIT_LAYERLEVEL" val="1_1_1_1"/>
  <p:tag name="KSO_WM_TAG_VERSION" val="3.0"/>
  <p:tag name="KSO_WM_UNIT_VALUE" val="16"/>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3"/>
  <p:tag name="KSO_WM_UNIT_TEXT_FILL_TYPE" val="3"/>
  <p:tag name="KSO_WM_UNIT_TEXT_TYPE" val="1"/>
  <p:tag name="KSO_WM_DIAGRAM_USE_COLOR_VALUE" val="{&quot;color_scheme&quot;:1,&quot;color_type&quot;:1,&quot;theme_color_indexes&quot;:[5,6,5,6,5,6]}"/>
</p:tagLst>
</file>

<file path=ppt/tags/tag37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4864_1*n_h_h_f*1_2_1_1"/>
  <p:tag name="KSO_WM_TEMPLATE_CATEGORY" val="diagram"/>
  <p:tag name="KSO_WM_TEMPLATE_INDEX" val="20234864"/>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7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4864_1*n_h_h_a*1_2_2_1"/>
  <p:tag name="KSO_WM_TEMPLATE_CATEGORY" val="diagram"/>
  <p:tag name="KSO_WM_TEMPLATE_INDEX" val="20234864"/>
  <p:tag name="KSO_WM_UNIT_LAYERLEVEL" val="1_1_1_1"/>
  <p:tag name="KSO_WM_TAG_VERSION" val="3.0"/>
  <p:tag name="KSO_WM_UNIT_VALUE" val="16"/>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3"/>
  <p:tag name="KSO_WM_UNIT_TEXT_FILL_TYPE" val="3"/>
  <p:tag name="KSO_WM_UNIT_TEXT_TYPE" val="1"/>
  <p:tag name="KSO_WM_DIAGRAM_USE_COLOR_VALUE" val="{&quot;color_scheme&quot;:1,&quot;color_type&quot;:1,&quot;theme_color_indexes&quot;:[5,6,5,6,5,6]}"/>
</p:tagLst>
</file>

<file path=ppt/tags/tag37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4864_1*n_h_h_f*1_2_2_1"/>
  <p:tag name="KSO_WM_TEMPLATE_CATEGORY" val="diagram"/>
  <p:tag name="KSO_WM_TEMPLATE_INDEX" val="20234864"/>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7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4"/>
  <p:tag name="KSO_WM_UNIT_ID" val="diagram20234864_1*n_h_h_i*1_2_3_4"/>
  <p:tag name="KSO_WM_TEMPLATE_CATEGORY" val="diagram"/>
  <p:tag name="KSO_WM_TEMPLATE_INDEX" val="20234864"/>
  <p:tag name="KSO_WM_UNIT_LAYERLEVEL" val="1_1_1_1"/>
  <p:tag name="KSO_WM_TAG_VERSION" val="3.0"/>
  <p:tag name="KSO_WM_BEAUTIFY_FLAG" val="#wm#"/>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gradient&quot;:[{&quot;brightness&quot;:0,&quot;colorType&quot;:2,&quot;pos&quot;:0,&quot;rgb&quot;:&quot;#ffffff&quot;,&quot;transparency&quot;:0},{&quot;brightness&quot;:0,&quot;colorType&quot;:1,&quot;foreColorIndex&quot;:5,&quot;pos&quot;:0.25999999046325684,&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38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34864_1*n_h_h_a*1_2_3_1"/>
  <p:tag name="KSO_WM_TEMPLATE_CATEGORY" val="diagram"/>
  <p:tag name="KSO_WM_TEMPLATE_INDEX" val="20234864"/>
  <p:tag name="KSO_WM_UNIT_LAYERLEVEL" val="1_1_1_1"/>
  <p:tag name="KSO_WM_TAG_VERSION" val="3.0"/>
  <p:tag name="KSO_WM_UNIT_VALUE" val="16"/>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3"/>
  <p:tag name="KSO_WM_UNIT_TEXT_FILL_TYPE" val="3"/>
  <p:tag name="KSO_WM_UNIT_TEXT_TYPE" val="1"/>
  <p:tag name="KSO_WM_DIAGRAM_USE_COLOR_VALUE" val="{&quot;color_scheme&quot;:1,&quot;color_type&quot;:1,&quot;theme_color_indexes&quot;:[5,6,5,6,5,6]}"/>
</p:tagLst>
</file>

<file path=ppt/tags/tag38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4864_1*n_h_h_f*1_2_3_1"/>
  <p:tag name="KSO_WM_TEMPLATE_CATEGORY" val="diagram"/>
  <p:tag name="KSO_WM_TEMPLATE_INDEX" val="20234864"/>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82.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4_1"/>
  <p:tag name="KSO_WM_UNIT_ID" val="diagram20234864_1*n_h_h_a*1_2_4_1"/>
  <p:tag name="KSO_WM_TEMPLATE_CATEGORY" val="diagram"/>
  <p:tag name="KSO_WM_TEMPLATE_INDEX" val="20234864"/>
  <p:tag name="KSO_WM_UNIT_LAYERLEVEL" val="1_1_1_1"/>
  <p:tag name="KSO_WM_TAG_VERSION" val="3.0"/>
  <p:tag name="KSO_WM_UNIT_VALUE" val="16"/>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3"/>
  <p:tag name="KSO_WM_UNIT_TEXT_FILL_TYPE" val="3"/>
  <p:tag name="KSO_WM_UNIT_TEXT_TYPE" val="1"/>
  <p:tag name="KSO_WM_DIAGRAM_USE_COLOR_VALUE" val="{&quot;color_scheme&quot;:1,&quot;color_type&quot;:1,&quot;theme_color_indexes&quot;:[5,6,5,6,5,6]}"/>
</p:tagLst>
</file>

<file path=ppt/tags/tag38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4864_1*n_h_h_f*1_2_4_1"/>
  <p:tag name="KSO_WM_TEMPLATE_CATEGORY" val="diagram"/>
  <p:tag name="KSO_WM_TEMPLATE_INDEX" val="20234864"/>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4"/>
  <p:tag name="KSO_WM_DIAGRAM_MIN_ITEMCNT" val="4"/>
  <p:tag name="KSO_WM_DIAGRAM_VIRTUALLY_FRAME" val="{&quot;height&quot;:391.4,&quot;left&quot;:28.4,&quot;top&quot;:121.25,&quot;width&quot;:86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84.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3_1*i*1"/>
  <p:tag name="KSO_WM_TEMPLATE_CATEGORY" val="diagram"/>
  <p:tag name="KSO_WM_TEMPLATE_INDEX" val="20211053"/>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3"/>
  <p:tag name="KSO_WM_TEMPLATE_ASSEMBLE_GROUPID" val="60656ea44054ed1e2fb7fce3"/>
</p:tagLst>
</file>

<file path=ppt/tags/tag385.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3_1*i*3"/>
  <p:tag name="KSO_WM_TEMPLATE_CATEGORY" val="diagram"/>
  <p:tag name="KSO_WM_TEMPLATE_INDEX" val="20211053"/>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3"/>
  <p:tag name="KSO_WM_TEMPLATE_ASSEMBLE_GROUPID" val="60656ea44054ed1e2fb7fce3"/>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1053"/>
</p:tagLst>
</file>

<file path=ppt/tags/tag387.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88.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89.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390.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91.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92.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93.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94.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95.xml><?xml version="1.0" encoding="utf-8"?>
<p:tagLst xmlns:a="http://schemas.openxmlformats.org/drawingml/2006/main" xmlns:r="http://schemas.openxmlformats.org/officeDocument/2006/relationships" xmlns:p="http://schemas.openxmlformats.org/presentationml/2006/main">
  <p:tag name="KSO_WM_DIAGRAM_VIRTUALLY_FRAME" val="{&quot;height&quot;:283.8248031496063,&quot;left&quot;:157.66102362204725,&quot;top&quot;:145.0784251968504,&quot;width&quot;:646.3777952755905}"/>
</p:tagLst>
</file>

<file path=ppt/tags/tag3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599_2*l_h_a*1_1_1"/>
  <p:tag name="KSO_WM_TEMPLATE_CATEGORY" val="diagram"/>
  <p:tag name="KSO_WM_TEMPLATE_INDEX" val="20235599"/>
  <p:tag name="KSO_WM_UNIT_LAYERLEVEL" val="1_1_1"/>
  <p:tag name="KSO_WM_TAG_VERSION" val="3.0"/>
  <p:tag name="KSO_WM_UNIT_ISCONTENTSTITLE" val="0"/>
  <p:tag name="KSO_WM_UNIT_ISNUMDGMTITLE" val="0"/>
  <p:tag name="KSO_WM_UNIT_PRESET_TEXT_INDEX" val="-1"/>
  <p:tag name="KSO_WM_UNIT_PRESET_TEXT_LEN"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UNIT_VALUE" val="11"/>
  <p:tag name="KSO_WM_UNIT_PRESET_TEXT" val="添加项目标题"/>
  <p:tag name="KSO_WM_UNIT_FILL_TYPE" val="1"/>
  <p:tag name="KSO_WM_UNIT_FILL_FORE_SCHEMECOLOR_INDEX" val="5"/>
  <p:tag name="KSO_WM_UNIT_FILL_FORE_SCHEMECOLOR_INDEX_BRIGHTNESS" val="0"/>
  <p:tag name="KSO_WM_UNIT_TEXT_TYPE" val="1"/>
  <p:tag name="KSO_WM_DIAGRAM_MAX_ITEMCNT" val="4"/>
  <p:tag name="KSO_WM_DIAGRAM_MIN_ITEMCNT" val="2"/>
  <p:tag name="KSO_WM_DIAGRAM_VIRTUALLY_FRAME" val="{&quot;height&quot;:360.15000000000003,&quot;left&quot;:48.05000385335799,&quot;top&quot;:130.19999999999996,&quot;width&quot;:265.57495677656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05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 name="KSO_WM_SLIDE_LAYOUT_INFO" val="{&quot;direction&quot;:1,&quot;id&quot;:&quot;2021-04-01T16:15:46&quot;,&quot;maxSize&quot;:{&quot;size1&quot;:62.84029677708944},&quot;minSize&quot;:{&quot;size1&quot;:42.940296777089436},&quot;normalSize&quot;:{&quot;size1&quot;:57.05904677708945},&quot;subLayout&quot;:[{&quot;id&quot;:&quot;2021-04-01T16:15:46&quot;,&quot;maxSize&quot;:{&quot;size1&quot;:60.51887304517958},&quot;minSize&quot;:{&quot;size1&quot;:24.918873045179577},&quot;normalSize&quot;:{&quot;size1&quot;:26.818873045179572},&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Lst>
</file>

<file path=ppt/tags/tag3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39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50_1*f*1"/>
  <p:tag name="KSO_WM_TEMPLATE_CATEGORY" val="diagram"/>
  <p:tag name="KSO_WM_TEMPLATE_INDEX" val="20217050"/>
  <p:tag name="KSO_WM_UNIT_LAYERLEVEL" val="1"/>
  <p:tag name="KSO_WM_TAG_VERSION" val="1.0"/>
  <p:tag name="KSO_WM_BEAUTIFY_FLAG" val="#wm#"/>
  <p:tag name="KSO_WM_UNIT_DEFAULT_FONT" val="14;20;2"/>
  <p:tag name="KSO_WM_UNIT_BLOCK" val="0"/>
  <p:tag name="KSO_WM_UNIT_VALUE" val="126"/>
  <p:tag name="KSO_WM_UNIT_SHOW_EDIT_AREA_INDICATION" val="1"/>
  <p:tag name="KSO_WM_CHIP_GROUPID" val="5e6b05596848fb12bee65ac8"/>
  <p:tag name="KSO_WM_CHIP_XID" val="5e6b05596848fb12bee65aca"/>
  <p:tag name="KSO_WM_UNIT_DEC_AREA_ID" val="9fac0f58e4e84449b138ef9b8595077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febf74a8ce04196ac33616c5e44fc1b"/>
  <p:tag name="KSO_WM_UNIT_TEXT_FILL_FORE_SCHEMECOLOR_INDEX_BRIGHTNESS" val="0.25"/>
  <p:tag name="KSO_WM_UNIT_TEXT_FILL_FORE_SCHEMECOLOR_INDEX" val="13"/>
  <p:tag name="KSO_WM_UNIT_TEXT_FILL_TYPE" val="1"/>
  <p:tag name="KSO_WM_TEMPLATE_ASSEMBLE_XID" val="606570444054ed1e2fb814a6"/>
  <p:tag name="KSO_WM_TEMPLATE_ASSEMBLE_GROUPID" val="606570444054ed1e2fb814a6"/>
</p:tagLst>
</file>

<file path=ppt/tags/tag4.xml><?xml version="1.0" encoding="utf-8"?>
<p:tagLst xmlns:a="http://schemas.openxmlformats.org/drawingml/2006/main" xmlns:r="http://schemas.openxmlformats.org/officeDocument/2006/relationships"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ca7e28812b0c649d87d0a34cc8caf7a900d9c1a4"/>
  <p:tag name="KSO_WM_NEWLAYOUT_GROUP_ID" val="layout_6"/>
  <p:tag name="KSO_WM_NEWLAYOUT_ID" val="slide_82e1f1fbf520933b"/>
</p:tagLst>
</file>

<file path=ppt/tags/tag400.xml><?xml version="1.0" encoding="utf-8"?>
<p:tagLst xmlns:a="http://schemas.openxmlformats.org/drawingml/2006/main" xmlns:r="http://schemas.openxmlformats.org/officeDocument/2006/relationships" xmlns:p="http://schemas.openxmlformats.org/presentationml/2006/main">
  <p:tag name="TABLE_ENDDRAG_ORIGIN_RECT" val="832*107"/>
  <p:tag name="TABLE_ENDDRAG_RECT" val="84*370*832*107"/>
</p:tagLst>
</file>

<file path=ppt/tags/tag401.xml><?xml version="1.0" encoding="utf-8"?>
<p:tagLst xmlns:a="http://schemas.openxmlformats.org/drawingml/2006/main" xmlns:r="http://schemas.openxmlformats.org/officeDocument/2006/relationships" xmlns:p="http://schemas.openxmlformats.org/presentationml/2006/main">
  <p:tag name="WPP_GENERATEPICTURE" val="1"/>
</p:tagLst>
</file>

<file path=ppt/tags/tag402.xml><?xml version="1.0" encoding="utf-8"?>
<p:tagLst xmlns:a="http://schemas.openxmlformats.org/drawingml/2006/main" xmlns:r="http://schemas.openxmlformats.org/officeDocument/2006/relationships"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ID" val="diagram20215244_1*ζ_h_i*1_1_1"/>
  <p:tag name="KSO_WM_TEMPLATE_CATEGORY" val="diagram"/>
  <p:tag name="KSO_WM_TEMPLATE_INDEX" val="20215244"/>
  <p:tag name="KSO_WM_UNIT_LAYERLEVEL" val="1_1_1"/>
  <p:tag name="KSO_WM_TAG_VERSION" val="1.0"/>
  <p:tag name="KSO_WM_BEAUTIFY_FLAG" val="#wm#"/>
  <p:tag name="KSO_WM_UNIT_TYPE" val="ζ_h_i"/>
  <p:tag name="KSO_WM_UNIT_INDEX" val="1_1_1"/>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03.xml><?xml version="1.0" encoding="utf-8"?>
<p:tagLst xmlns:a="http://schemas.openxmlformats.org/drawingml/2006/main" xmlns:r="http://schemas.openxmlformats.org/officeDocument/2006/relationships"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ID" val="diagram20215244_1*ζ_h_i*1_1_2"/>
  <p:tag name="KSO_WM_TEMPLATE_CATEGORY" val="diagram"/>
  <p:tag name="KSO_WM_TEMPLATE_INDEX" val="20215244"/>
  <p:tag name="KSO_WM_UNIT_LAYERLEVEL" val="1_1_1"/>
  <p:tag name="KSO_WM_TAG_VERSION" val="1.0"/>
  <p:tag name="KSO_WM_BEAUTIFY_FLAG" val="#wm#"/>
  <p:tag name="KSO_WM_UNIT_TYPE" val="ζ_h_i"/>
  <p:tag name="KSO_WM_UNIT_INDEX" val="1_1_2"/>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04.xml><?xml version="1.0" encoding="utf-8"?>
<p:tagLst xmlns:a="http://schemas.openxmlformats.org/drawingml/2006/main" xmlns:r="http://schemas.openxmlformats.org/officeDocument/2006/relationships" xmlns:p="http://schemas.openxmlformats.org/presentationml/2006/main">
  <p:tag name="KSO_WM_SLIDE_ID" val="custom20235106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5106"/>
  <p:tag name="KSO_WM_SLIDE_TYPE" val="text"/>
  <p:tag name="KSO_WM_SLIDE_SUBTYPE" val="picTxt"/>
  <p:tag name="KSO_WM_SLIDE_SIZE" val="611.15*137.538"/>
  <p:tag name="KSO_WM_SLIDE_POSITION" val="297*122.55"/>
  <p:tag name="KSO_WM_SLIDE_LAYOUT" val="a_d_f_β_l"/>
  <p:tag name="KSO_WM_SLIDE_LAYOUT_CNT" val="1_1_1_1_1"/>
  <p:tag name="KSO_WM_SPECIAL_SOURCE" val="bdnull"/>
  <p:tag name="KSO_WM_DIAGRAM_GROUP_CODE" val="l1-1"/>
  <p:tag name="KSO_WM_SLIDE_DIAGTYPE" val="l"/>
  <p:tag name="RESOURCE_RECORD_KEY" val="{&quot;65&quot;:[3],&quot;70&quot;:[3313603]}"/>
</p:tagLst>
</file>

<file path=ppt/tags/tag40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5106_1*a*1"/>
  <p:tag name="KSO_WM_TEMPLATE_CATEGORY" val="custom"/>
  <p:tag name="KSO_WM_TEMPLATE_INDEX" val="20235106"/>
  <p:tag name="KSO_WM_UNIT_LAYERLEVEL" val="1"/>
  <p:tag name="KSO_WM_TAG_VERSION" val="3.0"/>
  <p:tag name="KSO_WM_BEAUTIFY_FLAG" val="#wm#"/>
  <p:tag name="KSO_WM_UNIT_TEXT_TYPE" val="1"/>
  <p:tag name="KSO_WM_UNIT_TEXT_FILL_FORE_SCHEMECOLOR_INDEX" val="13"/>
  <p:tag name="KSO_WM_UNIT_TEXT_FILL_TYPE" val="1"/>
  <p:tag name="KSO_WM_UNIT_USESOURCEFORMAT_APPLY" val="1"/>
  <p:tag name="KSO_WM_UNIT_PRESET_TEXT" val="单击添加文档标题"/>
</p:tagLst>
</file>

<file path=ppt/tags/tag4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5106_1*i*1"/>
  <p:tag name="KSO_WM_TEMPLATE_CATEGORY" val="custom"/>
  <p:tag name="KSO_WM_TEMPLATE_INDEX" val="20235106"/>
  <p:tag name="KSO_WM_UNIT_LAYERLEVEL" val="1"/>
  <p:tag name="KSO_WM_TAG_VERSION" val="3.0"/>
  <p:tag name="KSO_WM_BEAUTIFY_FLAG" val="#wm#"/>
  <p:tag name="KSO_WM_UNIT_TYPE" val="i"/>
  <p:tag name="KSO_WM_UNIT_INDEX" val="1"/>
  <p:tag name="KSO_WM_UNIT_FILL_FORE_SCHEMECOLOR_INDEX" val="5"/>
  <p:tag name="KSO_WM_UNIT_TEXT_FILL_FORE_SCHEMECOLOR_INDEX" val="2"/>
  <p:tag name="KSO_WM_UNIT_TEXT_FILL_TYPE" val="1"/>
  <p:tag name="KSO_WM_UNIT_USESOURCEFORMAT_APPLY" val="1"/>
</p:tagLst>
</file>

<file path=ppt/tags/tag407.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5106_1*f*1"/>
  <p:tag name="KSO_WM_TEMPLATE_CATEGORY" val="custom"/>
  <p:tag name="KSO_WM_TEMPLATE_INDEX" val="20235106"/>
  <p:tag name="KSO_WM_UNIT_LAYERLEVEL" val="1"/>
  <p:tag name="KSO_WM_TAG_VERSION" val="3.0"/>
  <p:tag name="KSO_WM_BEAUTIFY_FLAG" val="#wm#"/>
  <p:tag name="KSO_WM_UNIT_VALUE" val="24"/>
  <p:tag name="KSO_WM_UNIT_TEXT_TYPE" val="1"/>
  <p:tag name="KSO_WM_UNIT_PRESET_TEXT" val="单击此处添加文本具体内容，简明扼要的阐述您的观点。"/>
  <p:tag name="KSO_WM_UNIT_TEXT_FILL_FORE_SCHEMECOLOR_INDEX" val="2"/>
  <p:tag name="KSO_WM_UNIT_TEXT_FILL_TYPE" val="1"/>
  <p:tag name="KSO_WM_UNIT_USESOURCEFORMAT_APPLY" val="1"/>
</p:tagLst>
</file>

<file path=ppt/tags/tag4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5106_1*d*1"/>
  <p:tag name="KSO_WM_TEMPLATE_CATEGORY" val="custom"/>
  <p:tag name="KSO_WM_TEMPLATE_INDEX" val="20235106"/>
  <p:tag name="KSO_WM_UNIT_LAYERLEVEL" val="1"/>
  <p:tag name="KSO_WM_TAG_VERSION" val="3.0"/>
  <p:tag name="KSO_WM_BEAUTIFY_FLAG" val="#wm#"/>
  <p:tag name="KSO_WM_UNIT_VALUE" val="767*762"/>
  <p:tag name="KSO_WM_UNIT_TYPE" val="d"/>
  <p:tag name="KSO_WM_UNIT_INDEX" val="1"/>
  <p:tag name="KSO_WM_UNIT_PICTURE_SUBTYPE" val="b"/>
  <p:tag name="KSO_WM_UNIT_FILL_FORE_SCHEMECOLOR_INDEX" val="5"/>
  <p:tag name="KSO_WM_UNIT_FILL_TYPE" val="1"/>
  <p:tag name="KSO_WM_UNIT_LINE_FORE_SCHEMECOLOR_INDEX" val="5"/>
  <p:tag name="KSO_WM_UNIT_LINE_FILL_TYPE" val="2"/>
  <p:tag name="KSO_WM_UNIT_USESOURCEFORMAT_APPLY" val="1"/>
</p:tagLst>
</file>

<file path=ppt/tags/tag409.xml><?xml version="1.0" encoding="utf-8"?>
<p:tagLst xmlns:a="http://schemas.openxmlformats.org/drawingml/2006/main" xmlns:r="http://schemas.openxmlformats.org/officeDocument/2006/relationships" xmlns:p="http://schemas.openxmlformats.org/presentationml/2006/main">
  <p:tag name="TABLE_ENDDRAG_ORIGIN_RECT" val="641*253"/>
  <p:tag name="TABLE_ENDDRAG_RECT" val="297*263*641*253"/>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d"/>
</p:tagLst>
</file>

<file path=ppt/tags/tag41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5100_1*l_h_f*1_1_1"/>
  <p:tag name="KSO_WM_TEMPLATE_CATEGORY" val="diagram"/>
  <p:tag name="KSO_WM_TEMPLATE_INDEX" val="20235100"/>
  <p:tag name="KSO_WM_UNIT_LAYERLEVEL" val="1_1_1"/>
  <p:tag name="KSO_WM_TAG_VERSION" val="3.0"/>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3"/>
  <p:tag name="KSO_WM_DIAGRAM_MIN_ITEMCNT" val="2"/>
  <p:tag name="KSO_WM_DIAGRAM_VIRTUALLY_FRAME" val="{&quot;height&quot;:190.30291491170564,&quot;left&quot;:276.2,&quot;top&quot;:80.69999847412109,&quot;width&quot;:337.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theme_color_indexes&quot;:[5,5,5,5,5,5]}"/>
  <p:tag name="KSO_WM_UNIT_TEXT_LAYER_COUNT" val="1"/>
  <p:tag name="KSO_WM_UNIT_TEXT_TYPE" val="1"/>
  <p:tag name="KSO_WM_BEAUTIFY_FLAG" val="#wm#"/>
  <p:tag name="KSO_WM_UNIT_PRESET_TEXT" val="单击此处添加文本具体内容，简明扼要阐述您的观点。根据需要可酌情增减文字以便观者准确理解您传达的思想。单击此处添加文本具体内容。"/>
  <p:tag name="KSO_WM_UNIT_TEXT_FILL_FORE_SCHEMECOLOR_INDEX" val="1"/>
  <p:tag name="KSO_WM_UNIT_TEXT_FILL_TYPE" val="1"/>
  <p:tag name="KSO_WM_UNIT_USESOURCEFORMAT_APPLY" val="1"/>
</p:tagLst>
</file>

<file path=ppt/tags/tag4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UNIT_ID" val="diagram20235100_1*l_h_a*1_1_1"/>
  <p:tag name="KSO_WM_TEMPLATE_CATEGORY" val="diagram"/>
  <p:tag name="KSO_WM_TEMPLATE_INDEX" val="20235100"/>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1_1"/>
  <p:tag name="KSO_WM_DIAGRAM_MAX_ITEMCNT" val="3"/>
  <p:tag name="KSO_WM_DIAGRAM_MIN_ITEMCNT" val="2"/>
  <p:tag name="KSO_WM_DIAGRAM_VIRTUALLY_FRAME" val="{&quot;height&quot;:190.30291491170564,&quot;left&quot;:276.2,&quot;top&quot;:80.69999847412109,&quot;width&quot;:337.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theme_color_indexes&quot;:[5,5,5,5,5,5]}"/>
  <p:tag name="KSO_WM_UNIT_TEXT_TYPE" val="1"/>
  <p:tag name="KSO_WM_BEAUTIFY_FLAG" val="#wm#"/>
  <p:tag name="KSO_WM_UNIT_PRESET_TEXT" val="单击添加标题"/>
  <p:tag name="KSO_WM_UNIT_TEXT_FILL_FORE_SCHEMECOLOR_INDEX" val="1"/>
  <p:tag name="KSO_WM_UNIT_TEXT_FILL_TYPE" val="1"/>
  <p:tag name="KSO_WM_UNIT_USESOURCEFORMAT_APPLY" val="1"/>
</p:tagLst>
</file>

<file path=ppt/tags/tag41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2_1_1"/>
  <p:tag name="KSO_WM_UNIT_ID" val="diagram20235100_1*l_h_f*2_1_1"/>
  <p:tag name="KSO_WM_TEMPLATE_CATEGORY" val="diagram"/>
  <p:tag name="KSO_WM_TEMPLATE_INDEX" val="20235100"/>
  <p:tag name="KSO_WM_UNIT_LAYERLEVEL" val="1_1_1"/>
  <p:tag name="KSO_WM_TAG_VERSION" val="3.0"/>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3"/>
  <p:tag name="KSO_WM_DIAGRAM_MIN_ITEMCNT" val="2"/>
  <p:tag name="KSO_WM_DIAGRAM_VIRTUALLY_FRAME" val="{&quot;height&quot;:200.30291491170564,&quot;left&quot;:613.35,&quot;top&quot;:69.5499984741211,&quot;width&quot;:325.72236220472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theme_color_indexes&quot;:[5,5,5,5,5,5]}"/>
  <p:tag name="KSO_WM_UNIT_TEXT_LAYER_COUNT" val="1"/>
  <p:tag name="KSO_WM_UNIT_TEXT_TYPE" val="1"/>
  <p:tag name="KSO_WM_BEAUTIFY_FLAG" val="#wm#"/>
  <p:tag name="KSO_WM_UNIT_PRESET_TEXT" val="单击此处添加文本具体内容，简明扼要阐述您的观点。根据需要可酌情增减文字以便观者准确理解您传达的思想。单击此处添加文本具体内容。"/>
  <p:tag name="KSO_WM_UNIT_TEXT_FILL_FORE_SCHEMECOLOR_INDEX" val="1"/>
  <p:tag name="KSO_WM_UNIT_TEXT_FILL_TYPE" val="1"/>
  <p:tag name="KSO_WM_UNIT_USESOURCEFORMAT_APPLY" val="1"/>
</p:tagLst>
</file>

<file path=ppt/tags/tag41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UNIT_ID" val="diagram20235100_1*l_h_a*2_1_1"/>
  <p:tag name="KSO_WM_TEMPLATE_CATEGORY" val="diagram"/>
  <p:tag name="KSO_WM_TEMPLATE_INDEX" val="20235100"/>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2_1_1"/>
  <p:tag name="KSO_WM_DIAGRAM_MAX_ITEMCNT" val="3"/>
  <p:tag name="KSO_WM_DIAGRAM_MIN_ITEMCNT" val="2"/>
  <p:tag name="KSO_WM_DIAGRAM_VIRTUALLY_FRAME" val="{&quot;height&quot;:200.30291491170564,&quot;left&quot;:613.35,&quot;top&quot;:69.5499984741211,&quot;width&quot;:325.72236220472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theme_color_indexes&quot;:[5,5,5,5,5,5]}"/>
  <p:tag name="KSO_WM_UNIT_TEXT_TYPE" val="1"/>
  <p:tag name="KSO_WM_BEAUTIFY_FLAG" val="#wm#"/>
  <p:tag name="KSO_WM_UNIT_PRESET_TEXT" val="单击添加标题"/>
  <p:tag name="KSO_WM_UNIT_TEXT_FILL_FORE_SCHEMECOLOR_INDEX" val="1"/>
  <p:tag name="KSO_WM_UNIT_TEXT_FILL_TYPE" val="1"/>
  <p:tag name="KSO_WM_UNIT_USESOURCEFORMAT_APPLY" val="1"/>
</p:tagLst>
</file>

<file path=ppt/tags/tag414.xml><?xml version="1.0" encoding="utf-8"?>
<p:tagLst xmlns:a="http://schemas.openxmlformats.org/drawingml/2006/main" xmlns:r="http://schemas.openxmlformats.org/officeDocument/2006/relationships" xmlns:p="http://schemas.openxmlformats.org/presentationml/2006/main">
  <p:tag name="KSO_WM_SLIDE_ID" val="custom20234760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custom"/>
  <p:tag name="KSO_WM_TEMPLATE_INDEX" val="20234760"/>
  <p:tag name="KSO_WM_SLIDE_TYPE" val="text"/>
  <p:tag name="KSO_WM_SLIDE_SUBTYPE" val="picTxt"/>
  <p:tag name="KSO_WM_SLIDE_SIZE" val="561.444*360.15"/>
  <p:tag name="KSO_WM_SLIDE_POSITION" val="38.6055*131.8"/>
  <p:tag name="KSO_WM_SLIDE_LAYOUT" val="a_d_l"/>
  <p:tag name="KSO_WM_SLIDE_LAYOUT_CNT" val="1_1_1"/>
  <p:tag name="KSO_WM_SPECIAL_SOURCE" val="bdnull"/>
  <p:tag name="KSO_WM_DIAGRAM_GROUP_CODE" val="l1-1"/>
  <p:tag name="KSO_WM_SLIDE_DIAGTYPE" val="l"/>
</p:tagLst>
</file>

<file path=ppt/tags/tag415.xml><?xml version="1.0" encoding="utf-8"?>
<p:tagLst xmlns:a="http://schemas.openxmlformats.org/drawingml/2006/main" xmlns:r="http://schemas.openxmlformats.org/officeDocument/2006/relationships" xmlns:p="http://schemas.openxmlformats.org/presentationml/2006/main">
  <p:tag name="KSO_WM_UNIT_VALUE" val="1904*180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60_1*d*1"/>
  <p:tag name="KSO_WM_TEMPLATE_CATEGORY" val="custom"/>
  <p:tag name="KSO_WM_TEMPLATE_INDEX" val="20234760"/>
  <p:tag name="KSO_WM_UNIT_LAYERLEVEL" val="1"/>
  <p:tag name="KSO_WM_TAG_VERSION" val="3.0"/>
  <p:tag name="KSO_WM_BEAUTIFY_FLAG" val="#wm#"/>
  <p:tag name="KSO_WM_UNIT_PICTURE_SUBTYPE" val="b"/>
  <p:tag name="PICID" val="{c75d4674-d64a-4b1b-bf7e-c20b4d719baa}"/>
  <p:tag name="KSO_WM_UNIT_FILL_FORE_SCHEMECOLOR_INDEX" val="5"/>
  <p:tag name="KSO_WM_UNIT_FILL_TYPE" val="1"/>
  <p:tag name="KSO_WM_UNIT_LINE_FORE_SCHEMECOLOR_INDEX" val="5"/>
  <p:tag name="KSO_WM_UNIT_LINE_FILL_TYPE" val="2"/>
  <p:tag name="KSO_WM_UNIT_USESOURCEFORMAT_APPLY" val="1"/>
</p:tagLst>
</file>

<file path=ppt/tags/tag4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661_2*l_i*1_1"/>
  <p:tag name="KSO_WM_TEMPLATE_CATEGORY" val="diagram"/>
  <p:tag name="KSO_WM_TEMPLATE_INDEX" val="2023566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4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661_2*l_h_f*1_1_1"/>
  <p:tag name="KSO_WM_TEMPLATE_CATEGORY" val="diagram"/>
  <p:tag name="KSO_WM_TEMPLATE_INDEX" val="20235661"/>
  <p:tag name="KSO_WM_UNIT_LAYERLEVEL" val="1_1_1"/>
  <p:tag name="KSO_WM_TAG_VERSION" val="3.0"/>
  <p:tag name="KSO_WM_BEAUTIFY_FLAG" val="#wm#"/>
  <p:tag name="KSO_WM_UNIT_SUBTYPE" val="a"/>
  <p:tag name="KSO_WM_UNIT_TEXT_LAYER_COUNT" val="1"/>
  <p:tag name="KSO_WM_UNIT_NOCLEAR" val="0"/>
  <p:tag name="KSO_WM_UNIT_TYPE" val="l_h_f"/>
  <p:tag name="KSO_WM_UNIT_INDEX" val="1_1_1"/>
  <p:tag name="KSO_WM_DIAGRAM_GROUP_CODE" val="l1-1"/>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LINE_FORE_SCHEMECOLOR_INDEX" val="5"/>
  <p:tag name="KSO_WM_UNIT_TEXT_TYPE" val="1"/>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USESOURCEFORMAT_APPLY" val="1"/>
</p:tagLst>
</file>

<file path=ppt/tags/tag4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661_2*l_h_f*1_2_1"/>
  <p:tag name="KSO_WM_TEMPLATE_CATEGORY" val="diagram"/>
  <p:tag name="KSO_WM_TEMPLATE_INDEX" val="20235661"/>
  <p:tag name="KSO_WM_UNIT_LAYERLEVEL" val="1_1_1"/>
  <p:tag name="KSO_WM_TAG_VERSION" val="3.0"/>
  <p:tag name="KSO_WM_BEAUTIFY_FLAG" val="#wm#"/>
  <p:tag name="KSO_WM_UNIT_SUBTYPE" val="a"/>
  <p:tag name="KSO_WM_UNIT_TEXT_LAYER_COUNT" val="1"/>
  <p:tag name="KSO_WM_UNIT_NOCLEAR" val="0"/>
  <p:tag name="KSO_WM_UNIT_TYPE" val="l_h_f"/>
  <p:tag name="KSO_WM_UNIT_INDEX" val="1_2_1"/>
  <p:tag name="KSO_WM_DIAGRAM_GROUP_CODE" val="l1-1"/>
  <p:tag name="KSO_WM_DIAGRAM_VERSION" val="3"/>
  <p:tag name="KSO_WM_DIAGRAM_COLOR_TRICK" val="1"/>
  <p:tag name="KSO_WM_DIAGRAM_COLOR_TEXT_CAN_REMOVE" val="n"/>
  <p:tag name="KSO_WM_UNIT_PRESET_TEXT" val="单击此处输入你的正文，文字是您思想的提炼，为了最终演示发布的良好效果，请言简意赅的阐述观点。"/>
  <p:tag name="KSO_WM_UNIT_LINE_FORE_SCHEMECOLOR_INDEX" val="6"/>
  <p:tag name="KSO_WM_UNIT_TEXT_TYPE" val="1"/>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USESOURCEFORMAT_APPLY" val="1"/>
</p:tagLst>
</file>

<file path=ppt/tags/tag4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661_2*l_h_f*1_3_1"/>
  <p:tag name="KSO_WM_TEMPLATE_CATEGORY" val="diagram"/>
  <p:tag name="KSO_WM_TEMPLATE_INDEX" val="20235661"/>
  <p:tag name="KSO_WM_UNIT_LAYERLEVEL" val="1_1_1"/>
  <p:tag name="KSO_WM_TAG_VERSION" val="3.0"/>
  <p:tag name="KSO_WM_BEAUTIFY_FLAG" val="#wm#"/>
  <p:tag name="KSO_WM_UNIT_SUBTYPE" val="a"/>
  <p:tag name="KSO_WM_UNIT_TEXT_LAYER_COUNT" val="1"/>
  <p:tag name="KSO_WM_UNIT_NOCLEAR" val="0"/>
  <p:tag name="KSO_WM_UNIT_TYPE" val="l_h_f"/>
  <p:tag name="KSO_WM_UNIT_INDEX" val="1_3_1"/>
  <p:tag name="KSO_WM_DIAGRAM_GROUP_CODE" val="l1-1"/>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LINE_FORE_SCHEMECOLOR_INDEX" val="7"/>
  <p:tag name="KSO_WM_UNIT_TEXT_TYPE" val="1"/>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4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61_2*l_h_i*1_1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21.xml><?xml version="1.0" encoding="utf-8"?>
<p:tagLst xmlns:a="http://schemas.openxmlformats.org/drawingml/2006/main" xmlns:r="http://schemas.openxmlformats.org/officeDocument/2006/relationships" xmlns:p="http://schemas.openxmlformats.org/presentationml/2006/main">
  <p:tag name="KSO_WM_UNIT_VALUE" val="68*63"/>
  <p:tag name="KSO_WM_UNIT_HIGHLIGHT" val="0"/>
  <p:tag name="KSO_WM_UNIT_COMPATIBLE" val="0"/>
  <p:tag name="KSO_WM_UNIT_DIAGRAM_ISNUMVISUAL" val="0"/>
  <p:tag name="KSO_WM_UNIT_DIAGRAM_ISREFERUNIT" val="0"/>
  <p:tag name="KSO_WM_UNIT_TYPE" val="l_h_x"/>
  <p:tag name="KSO_WM_UNIT_INDEX" val="1_1_1"/>
  <p:tag name="KSO_WM_UNIT_ID" val="diagram20235661_2*l_h_x*1_1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GROUP_CODE" val="l1-1"/>
  <p:tag name="KSO_WM_DIAGRAM_VERSION" val="3"/>
  <p:tag name="KSO_WM_DIAGRAM_COLOR_TRICK" val="1"/>
  <p:tag name="KSO_WM_DIAGRAM_COLOR_TEXT_CAN_REMOVE" val="n"/>
  <p:tag name="KSO_WM_UNIT_USESOURCEFORMAT_APPLY" val="1"/>
</p:tagLst>
</file>

<file path=ppt/tags/tag4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5661_2*l_h_i*1_2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5661_2*l_h_i*1_3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24.xml><?xml version="1.0" encoding="utf-8"?>
<p:tagLst xmlns:a="http://schemas.openxmlformats.org/drawingml/2006/main" xmlns:r="http://schemas.openxmlformats.org/officeDocument/2006/relationships" xmlns:p="http://schemas.openxmlformats.org/presentationml/2006/main">
  <p:tag name="KSO_WM_UNIT_VALUE" val="67*67"/>
  <p:tag name="KSO_WM_UNIT_HIGHLIGHT" val="0"/>
  <p:tag name="KSO_WM_UNIT_COMPATIBLE" val="0"/>
  <p:tag name="KSO_WM_UNIT_DIAGRAM_ISNUMVISUAL" val="0"/>
  <p:tag name="KSO_WM_UNIT_DIAGRAM_ISREFERUNIT" val="0"/>
  <p:tag name="KSO_WM_UNIT_TYPE" val="l_h_x"/>
  <p:tag name="KSO_WM_UNIT_INDEX" val="1_2_1"/>
  <p:tag name="KSO_WM_UNIT_ID" val="diagram20235661_2*l_h_x*1_2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GROUP_CODE" val="l1-1"/>
  <p:tag name="KSO_WM_DIAGRAM_VERSION" val="3"/>
  <p:tag name="KSO_WM_DIAGRAM_COLOR_TRICK" val="1"/>
  <p:tag name="KSO_WM_DIAGRAM_COLOR_TEXT_CAN_REMOVE" val="n"/>
  <p:tag name="KSO_WM_UNIT_USESOURCEFORMAT_APPLY" val="1"/>
</p:tagLst>
</file>

<file path=ppt/tags/tag425.xml><?xml version="1.0" encoding="utf-8"?>
<p:tagLst xmlns:a="http://schemas.openxmlformats.org/drawingml/2006/main" xmlns:r="http://schemas.openxmlformats.org/officeDocument/2006/relationships" xmlns:p="http://schemas.openxmlformats.org/presentationml/2006/main">
  <p:tag name="KSO_WM_UNIT_VALUE" val="62*67"/>
  <p:tag name="KSO_WM_UNIT_HIGHLIGHT" val="0"/>
  <p:tag name="KSO_WM_UNIT_COMPATIBLE" val="0"/>
  <p:tag name="KSO_WM_UNIT_DIAGRAM_ISNUMVISUAL" val="0"/>
  <p:tag name="KSO_WM_UNIT_DIAGRAM_ISREFERUNIT" val="0"/>
  <p:tag name="KSO_WM_UNIT_TYPE" val="l_h_x"/>
  <p:tag name="KSO_WM_UNIT_INDEX" val="1_3_1"/>
  <p:tag name="KSO_WM_UNIT_ID" val="diagram20235661_2*l_h_x*1_3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60.2,&quot;left&quot;:38.60552214416407,&quot;top&quot;:131.8,&quot;width&quot;:576.94447785583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GROUP_CODE" val="l1-1"/>
  <p:tag name="KSO_WM_DIAGRAM_VERSION" val="3"/>
  <p:tag name="KSO_WM_DIAGRAM_COLOR_TRICK" val="1"/>
  <p:tag name="KSO_WM_DIAGRAM_COLOR_TEXT_CAN_REMOVE" val="n"/>
  <p:tag name="KSO_WM_UNIT_USESOURCEFORMAT_APPLY" val="1"/>
</p:tagLst>
</file>

<file path=ppt/tags/tag426.xml><?xml version="1.0" encoding="utf-8"?>
<p:tagLst xmlns:a="http://schemas.openxmlformats.org/drawingml/2006/main" xmlns:r="http://schemas.openxmlformats.org/officeDocument/2006/relationships" xmlns:p="http://schemas.openxmlformats.org/presentationml/2006/main">
  <p:tag name="KSO_WM_SLIDE_ID" val="custom20234760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custom"/>
  <p:tag name="KSO_WM_TEMPLATE_INDEX" val="20234760"/>
  <p:tag name="KSO_WM_SLIDE_TYPE" val="text"/>
  <p:tag name="KSO_WM_SLIDE_SUBTYPE" val="picTxt"/>
  <p:tag name="KSO_WM_SLIDE_SIZE" val="561.444*360.15"/>
  <p:tag name="KSO_WM_SLIDE_POSITION" val="38.6055*131.8"/>
  <p:tag name="KSO_WM_SLIDE_LAYOUT" val="a_d_l"/>
  <p:tag name="KSO_WM_SLIDE_LAYOUT_CNT" val="1_1_1"/>
  <p:tag name="KSO_WM_SPECIAL_SOURCE" val="bdnull"/>
  <p:tag name="KSO_WM_DIAGRAM_GROUP_CODE" val="l1-1"/>
  <p:tag name="KSO_WM_SLIDE_DIAGTYPE" val="l"/>
</p:tagLst>
</file>

<file path=ppt/tags/tag427.xml><?xml version="1.0" encoding="utf-8"?>
<p:tagLst xmlns:a="http://schemas.openxmlformats.org/drawingml/2006/main" xmlns:r="http://schemas.openxmlformats.org/officeDocument/2006/relationships" xmlns:p="http://schemas.openxmlformats.org/presentationml/2006/main">
  <p:tag name="KSO_WM_UNIT_VALUE" val="1904*180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60_1*d*1"/>
  <p:tag name="KSO_WM_TEMPLATE_CATEGORY" val="custom"/>
  <p:tag name="KSO_WM_TEMPLATE_INDEX" val="20234760"/>
  <p:tag name="KSO_WM_UNIT_LAYERLEVEL" val="1"/>
  <p:tag name="KSO_WM_TAG_VERSION" val="3.0"/>
  <p:tag name="KSO_WM_BEAUTIFY_FLAG" val="#wm#"/>
  <p:tag name="KSO_WM_UNIT_PICTURE_SUBTYPE" val="b"/>
  <p:tag name="PICID" val="{c75d4674-d64a-4b1b-bf7e-c20b4d719baa}"/>
  <p:tag name="KSO_WM_UNIT_FILL_FORE_SCHEMECOLOR_INDEX" val="5"/>
  <p:tag name="KSO_WM_UNIT_FILL_TYPE" val="1"/>
  <p:tag name="KSO_WM_UNIT_LINE_FORE_SCHEMECOLOR_INDEX" val="5"/>
  <p:tag name="KSO_WM_UNIT_LINE_FILL_TYPE" val="2"/>
  <p:tag name="KSO_WM_UNIT_USESOURCEFORMAT_APPLY" val="1"/>
</p:tagLst>
</file>

<file path=ppt/tags/tag4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661_2*l_i*1_1"/>
  <p:tag name="KSO_WM_TEMPLATE_CATEGORY" val="diagram"/>
  <p:tag name="KSO_WM_TEMPLATE_INDEX" val="2023566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0.5,&quot;left&quot;:38.60552214416407,&quot;top&quot;:127.7,&quot;width&quot;:576.544477855836}"/>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4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661_2*l_h_f*1_1_1"/>
  <p:tag name="KSO_WM_TEMPLATE_CATEGORY" val="diagram"/>
  <p:tag name="KSO_WM_TEMPLATE_INDEX" val="20235661"/>
  <p:tag name="KSO_WM_UNIT_LAYERLEVEL" val="1_1_1"/>
  <p:tag name="KSO_WM_TAG_VERSION" val="3.0"/>
  <p:tag name="KSO_WM_BEAUTIFY_FLAG" val="#wm#"/>
  <p:tag name="KSO_WM_UNIT_SUBTYPE" val="a"/>
  <p:tag name="KSO_WM_UNIT_TEXT_LAYER_COUNT" val="1"/>
  <p:tag name="KSO_WM_UNIT_NOCLEAR" val="0"/>
  <p:tag name="KSO_WM_UNIT_TYPE" val="l_h_f"/>
  <p:tag name="KSO_WM_UNIT_INDEX" val="1_1_1"/>
  <p:tag name="KSO_WM_DIAGRAM_GROUP_CODE" val="l1-1"/>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LINE_FORE_SCHEMECOLOR_INDEX" val="5"/>
  <p:tag name="KSO_WM_UNIT_TEXT_TYPE" val="1"/>
  <p:tag name="KSO_WM_DIAGRAM_MAX_ITEMCNT" val="4"/>
  <p:tag name="KSO_WM_DIAGRAM_MIN_ITEMCNT" val="2"/>
  <p:tag name="KSO_WM_DIAGRAM_VIRTUALLY_FRAME" val="{&quot;height&quot;:380.5,&quot;left&quot;:38.60552214416407,&quot;top&quot;:127.7,&quot;width&quot;:576.54447785583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4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661_2*l_h_f*1_2_1"/>
  <p:tag name="KSO_WM_TEMPLATE_CATEGORY" val="diagram"/>
  <p:tag name="KSO_WM_TEMPLATE_INDEX" val="20235661"/>
  <p:tag name="KSO_WM_UNIT_LAYERLEVEL" val="1_1_1"/>
  <p:tag name="KSO_WM_TAG_VERSION" val="3.0"/>
  <p:tag name="KSO_WM_BEAUTIFY_FLAG" val="#wm#"/>
  <p:tag name="KSO_WM_UNIT_SUBTYPE" val="a"/>
  <p:tag name="KSO_WM_UNIT_TEXT_LAYER_COUNT" val="1"/>
  <p:tag name="KSO_WM_UNIT_NOCLEAR" val="0"/>
  <p:tag name="KSO_WM_UNIT_TYPE" val="l_h_f"/>
  <p:tag name="KSO_WM_UNIT_INDEX" val="1_2_1"/>
  <p:tag name="KSO_WM_DIAGRAM_GROUP_CODE" val="l1-1"/>
  <p:tag name="KSO_WM_DIAGRAM_VERSION" val="3"/>
  <p:tag name="KSO_WM_DIAGRAM_COLOR_TRICK" val="1"/>
  <p:tag name="KSO_WM_DIAGRAM_COLOR_TEXT_CAN_REMOVE" val="n"/>
  <p:tag name="KSO_WM_UNIT_PRESET_TEXT" val="单击此处输入你的正文，文字是您思想的提炼，为了最终演示发布的良好效果，请言简意赅的阐述观点。"/>
  <p:tag name="KSO_WM_UNIT_LINE_FORE_SCHEMECOLOR_INDEX" val="6"/>
  <p:tag name="KSO_WM_UNIT_TEXT_TYPE" val="1"/>
  <p:tag name="KSO_WM_DIAGRAM_MAX_ITEMCNT" val="4"/>
  <p:tag name="KSO_WM_DIAGRAM_MIN_ITEMCNT" val="2"/>
  <p:tag name="KSO_WM_DIAGRAM_VIRTUALLY_FRAME" val="{&quot;height&quot;:380.5,&quot;left&quot;:38.60552214416407,&quot;top&quot;:127.7,&quot;width&quot;:576.54447785583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USESOURCEFORMAT_APPLY" val="1"/>
</p:tagLst>
</file>

<file path=ppt/tags/tag4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661_2*l_h_f*1_3_1"/>
  <p:tag name="KSO_WM_TEMPLATE_CATEGORY" val="diagram"/>
  <p:tag name="KSO_WM_TEMPLATE_INDEX" val="20235661"/>
  <p:tag name="KSO_WM_UNIT_LAYERLEVEL" val="1_1_1"/>
  <p:tag name="KSO_WM_TAG_VERSION" val="3.0"/>
  <p:tag name="KSO_WM_BEAUTIFY_FLAG" val="#wm#"/>
  <p:tag name="KSO_WM_UNIT_SUBTYPE" val="a"/>
  <p:tag name="KSO_WM_UNIT_TEXT_LAYER_COUNT" val="1"/>
  <p:tag name="KSO_WM_UNIT_NOCLEAR" val="0"/>
  <p:tag name="KSO_WM_UNIT_TYPE" val="l_h_f"/>
  <p:tag name="KSO_WM_UNIT_INDEX" val="1_3_1"/>
  <p:tag name="KSO_WM_DIAGRAM_GROUP_CODE" val="l1-1"/>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LINE_FORE_SCHEMECOLOR_INDEX" val="7"/>
  <p:tag name="KSO_WM_UNIT_TEXT_TYPE" val="1"/>
  <p:tag name="KSO_WM_DIAGRAM_MAX_ITEMCNT" val="4"/>
  <p:tag name="KSO_WM_DIAGRAM_MIN_ITEMCNT" val="2"/>
  <p:tag name="KSO_WM_DIAGRAM_VIRTUALLY_FRAME" val="{&quot;height&quot;:380.5,&quot;left&quot;:38.60552214416407,&quot;top&quot;:127.7,&quot;width&quot;:576.54447785583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USESOURCEFORMAT_APPLY" val="1"/>
</p:tagLst>
</file>

<file path=ppt/tags/tag4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5661_2*l_h_i*1_1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80.5,&quot;left&quot;:38.60552214416407,&quot;top&quot;:127.7,&quot;width&quot;:576.54447785583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5661_2*l_h_i*1_2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80.5,&quot;left&quot;:38.60552214416407,&quot;top&quot;:127.7,&quot;width&quot;:576.54447785583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5661_2*l_h_i*1_3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80.5,&quot;left&quot;:38.60552214416407,&quot;top&quot;:127.7,&quot;width&quot;:576.54447785583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35.xml><?xml version="1.0" encoding="utf-8"?>
<p:tagLst xmlns:a="http://schemas.openxmlformats.org/drawingml/2006/main" xmlns:r="http://schemas.openxmlformats.org/officeDocument/2006/relationships" xmlns:p="http://schemas.openxmlformats.org/presentationml/2006/main">
  <p:tag name="KSO_WM_UNIT_VALUE" val="62*67"/>
  <p:tag name="KSO_WM_UNIT_HIGHLIGHT" val="0"/>
  <p:tag name="KSO_WM_UNIT_COMPATIBLE" val="0"/>
  <p:tag name="KSO_WM_UNIT_DIAGRAM_ISNUMVISUAL" val="0"/>
  <p:tag name="KSO_WM_UNIT_DIAGRAM_ISREFERUNIT" val="0"/>
  <p:tag name="KSO_WM_UNIT_TYPE" val="l_h_x"/>
  <p:tag name="KSO_WM_UNIT_INDEX" val="1_3_1"/>
  <p:tag name="KSO_WM_UNIT_ID" val="diagram20235661_2*l_h_x*1_3_1"/>
  <p:tag name="KSO_WM_TEMPLATE_CATEGORY" val="diagram"/>
  <p:tag name="KSO_WM_TEMPLATE_INDEX" val="20235661"/>
  <p:tag name="KSO_WM_UNIT_LAYERLEVEL" val="1_1_1"/>
  <p:tag name="KSO_WM_TAG_VERSION" val="3.0"/>
  <p:tag name="KSO_WM_DIAGRAM_MAX_ITEMCNT" val="4"/>
  <p:tag name="KSO_WM_DIAGRAM_MIN_ITEMCNT" val="2"/>
  <p:tag name="KSO_WM_DIAGRAM_VIRTUALLY_FRAME" val="{&quot;height&quot;:380.5,&quot;left&quot;:38.60552214416407,&quot;top&quot;:127.7,&quot;width&quot;:576.54447785583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GROUP_CODE" val="l1-1"/>
  <p:tag name="KSO_WM_DIAGRAM_VERSION" val="3"/>
  <p:tag name="KSO_WM_DIAGRAM_COLOR_TRICK" val="1"/>
  <p:tag name="KSO_WM_DIAGRAM_COLOR_TEXT_CAN_REMOVE" val="n"/>
  <p:tag name="KSO_WM_UNIT_USESOURCEFORMAT_APPLY" val="1"/>
</p:tagLst>
</file>

<file path=ppt/tags/tag436.xml><?xml version="1.0" encoding="utf-8"?>
<p:tagLst xmlns:a="http://schemas.openxmlformats.org/drawingml/2006/main" xmlns:r="http://schemas.openxmlformats.org/officeDocument/2006/relationships" xmlns:p="http://schemas.openxmlformats.org/presentationml/2006/main">
  <p:tag name="KSO_WM_SLIDE_ID" val="diagram2020860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08600"/>
  <p:tag name="KSO_WM_SLIDE_LAYOUT" val="d"/>
  <p:tag name="KSO_WM_SLIDE_LAYOUT_CNT" val="1"/>
  <p:tag name="KSO_WM_TEMPLATE_THUMBS_INDEX" val="1、4、7、12、13、14、15、16、17、18、20、24、25、28、33、36、40、43、44"/>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c50e751605bf474f903eb8204d109f3c&quot;,&quot;fill_align&quot;:&quot;cm&quot;,&quot;chip_types&quot;:[&quot;diagram&quot;,&quot;pictext&quot;,&quot;text&quot;,&quot;picture&quot;,&quot;chart&quot;,&quot;table&quot;,&quot;video&quot;]}]]"/>
  <p:tag name="KSO_WM_SLIDE_SIZE" val="870*519"/>
  <p:tag name="KSO_WM_SLIDE_POSITION" val="45*10"/>
  <p:tag name="KSO_WM_CHIP_XID" val="5ef20c07a491bb0086638b15"/>
  <p:tag name="KSO_WM_CHIP_DECFILLPROP" val="[]"/>
  <p:tag name="KSO_WM_CHIP_GROUPID" val="5ef20c07a491bb0086638b14"/>
  <p:tag name="KSO_WM_SLIDE_BK_DARK_LIGHT" val="2"/>
  <p:tag name="KSO_WM_SLIDE_BACKGROUND_TYPE" val="general"/>
  <p:tag name="KSO_WM_SLIDE_SUPPORT_FEATURE_TYPE" val="3"/>
  <p:tag name="KSO_WM_TEMPLATE_ASSEMBLE_XID" val="60656e7a4054ed1e2fb7f9a1"/>
  <p:tag name="KSO_WM_TEMPLATE_ASSEMBLE_GROUPID" val="60656e7a4054ed1e2fb7f9a1"/>
  <p:tag name="KSO_WM_SLIDE_LAYOUT_INFO" val="{&quot;backgroundInfo&quot;:[{&quot;bottom&quot;:0,&quot;bottomAbs&quot;:false,&quot;left&quot;:0,&quot;leftAbs&quot;:false,&quot;right&quot;:0,&quot;rightAbs&quot;:false,&quot;top&quot;:0,&quot;topAbs&quot;:false,&quot;type&quot;:&quot;general&quot;}],&quot;direction&quot;:1,&quot;id&quot;:&quot;2025-12-10T16:20:37&quot;,&quot;maxSize&quot;:{&quot;size1&quot;:2.4},&quot;minSize&quot;:{&quot;size1&quot;:2.4},&quot;normalSize&quot;:{&quot;size1&quot;:2.4},&quot;subLayout&quot;:[{&quot;id&quot;:&quot;2025-12-10T16:20:37&quot;,&quot;type&quot;:0},{&quot;id&quot;:&quot;2025-12-10T16:20:37&quot;,&quot;margin&quot;:{&quot;bottom&quot;:2.117000102996826,&quot;left&quot;:1.6929999589920044,&quot;right&quot;:2.5399999618530273,&quot;top&quot;:2.117000102996826},&quot;type&quot;:0}],&quot;type&quot;:0}"/>
  <p:tag name="KSO_WM_SLIDE_CAN_ADD_NAVIGATION" val="1"/>
</p:tagLst>
</file>

<file path=ppt/tags/tag4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0_1*i*1"/>
  <p:tag name="KSO_WM_TEMPLATE_CATEGORY" val="diagram"/>
  <p:tag name="KSO_WM_TEMPLATE_INDEX" val="20208600"/>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1"/>
  <p:tag name="KSO_WM_TEMPLATE_ASSEMBLE_GROUPID" val="60656e7a4054ed1e2fb7f9a1"/>
</p:tagLst>
</file>

<file path=ppt/tags/tag4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0_1*i*2"/>
  <p:tag name="KSO_WM_TEMPLATE_CATEGORY" val="diagram"/>
  <p:tag name="KSO_WM_TEMPLATE_INDEX" val="20208600"/>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4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0_1*i*3"/>
  <p:tag name="KSO_WM_TEMPLATE_CATEGORY" val="diagram"/>
  <p:tag name="KSO_WM_TEMPLATE_INDEX" val="20208600"/>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4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0_1*i*4"/>
  <p:tag name="KSO_WM_TEMPLATE_CATEGORY" val="diagram"/>
  <p:tag name="KSO_WM_TEMPLATE_INDEX" val="20208600"/>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4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0_1*i*5"/>
  <p:tag name="KSO_WM_TEMPLATE_CATEGORY" val="diagram"/>
  <p:tag name="KSO_WM_TEMPLATE_INDEX" val="20208600"/>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wm#"/>
  <p:tag name="KSO_WM_UNIT_TYPE" val="β"/>
  <p:tag name="TABLE_ENDDRAG_ORIGIN_RECT" val="844*387"/>
  <p:tag name="TABLE_ENDDRAG_RECT" val="45*123*844*387"/>
</p:tagLst>
</file>

<file path=ppt/tags/tag4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5106_1*a*1"/>
  <p:tag name="KSO_WM_TEMPLATE_CATEGORY" val="custom"/>
  <p:tag name="KSO_WM_TEMPLATE_INDEX" val="20235106"/>
  <p:tag name="KSO_WM_UNIT_LAYERLEVEL" val="1"/>
  <p:tag name="KSO_WM_TAG_VERSION" val="3.0"/>
  <p:tag name="KSO_WM_BEAUTIFY_FLAG" val="#wm#"/>
  <p:tag name="KSO_WM_UNIT_TEXT_TYPE" val="1"/>
  <p:tag name="KSO_WM_UNIT_TEXT_FILL_FORE_SCHEMECOLOR_INDEX" val="13"/>
  <p:tag name="KSO_WM_UNIT_TEXT_FILL_TYPE" val="1"/>
  <p:tag name="KSO_WM_UNIT_USESOURCEFORMAT_APPLY" val="1"/>
  <p:tag name="KSO_WM_UNIT_PRESET_TEXT" val="单击添加文档标题"/>
</p:tagLst>
</file>

<file path=ppt/tags/tag45.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48.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51.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4_1"/>
  <p:tag name="KSO_WM_UNIT_TYPE" val="l_h_i"/>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f"/>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60bb647d90895d5f6f5dd539e37730ea34084e54"/>
  <p:tag name="KSO_WM_NEWLAYOUT_GROUP_ID" val="layout_10007"/>
  <p:tag name="KSO_WM_NEWLAYOUT_ID" val="slide_c162246a47120d9c"/>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970d4d6ef5dfac9ff1234f9c62f95fb63573d9e0"/>
  <p:tag name="KSO_WM_NEWLAYOUT_GROUP_ID" val="layout_6"/>
  <p:tag name="KSO_WM_NEWLAYOUT_ID" val="slide_f130d032ab3e4666"/>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d"/>
</p:tagLst>
</file>

<file path=ppt/tags/tag63.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66.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69.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7.xml><?xml version="1.0" encoding="utf-8"?>
<p:tagLst xmlns:a="http://schemas.openxmlformats.org/drawingml/2006/main" xmlns:r="http://schemas.openxmlformats.org/officeDocument/2006/relationships"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2_1"/>
  <p:tag name="KSO_WM_UNIT_TYPE" val="l_h_i"/>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72.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4_1"/>
  <p:tag name="KSO_WM_UNIT_TYPE" val="l_h_i"/>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f"/>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bbe5edceb81e54b95691d083ebfec2cbdc4d9ce1"/>
  <p:tag name="KSO_WM_NEWLAYOUT_GROUP_ID" val="layout_26"/>
  <p:tag name="KSO_WM_NEWLAYOUT_ID" val="slide_33b65c8d547e38d4"/>
</p:tagLst>
</file>

<file path=ppt/tags/tag76.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d"/>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8.xml><?xml version="1.0" encoding="utf-8"?>
<p:tagLst xmlns:a="http://schemas.openxmlformats.org/drawingml/2006/main" xmlns:r="http://schemas.openxmlformats.org/officeDocument/2006/relationships"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80.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d"/>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84.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d"/>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41d45c230d89098eef90bb13a3f3aafdc1a8913d"/>
  <p:tag name="KSO_WM_NEWLAYOUT_GROUP_ID" val="layout_10013"/>
  <p:tag name="KSO_WM_NEWLAYOUT_ID" val="slide_2b9069f18f10c117"/>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d"/>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de1c723683162c76546e04a48f731b9a63ff143b"/>
  <p:tag name="KSO_WM_NEWLAYOUT_GROUP_ID" val="layout_2"/>
  <p:tag name="KSO_WM_NEWLAYOUT_ID" val="slide_601b8a6f8f27b735"/>
</p:tagLst>
</file>

<file path=ppt/tags/tag97.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d"/>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xn2cm35v">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xn2cm35v">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2362</Words>
  <Application>Microsoft Office PowerPoint</Application>
  <PresentationFormat>Breitbild</PresentationFormat>
  <Paragraphs>420</Paragraphs>
  <Slides>34</Slides>
  <Notes>8</Notes>
  <HiddenSlides>0</HiddenSlides>
  <MMClips>0</MMClips>
  <ScaleCrop>false</ScaleCrop>
  <HeadingPairs>
    <vt:vector size="8" baseType="variant">
      <vt:variant>
        <vt:lpstr>Verwendete Schriftarten</vt:lpstr>
      </vt:variant>
      <vt:variant>
        <vt:i4>14</vt:i4>
      </vt:variant>
      <vt:variant>
        <vt:lpstr>Design</vt:lpstr>
      </vt:variant>
      <vt:variant>
        <vt:i4>2</vt:i4>
      </vt:variant>
      <vt:variant>
        <vt:lpstr>Eingebettete OLE-Server</vt:lpstr>
      </vt:variant>
      <vt:variant>
        <vt:i4>0</vt:i4>
      </vt:variant>
      <vt:variant>
        <vt:lpstr>Folientitel</vt:lpstr>
      </vt:variant>
      <vt:variant>
        <vt:i4>34</vt:i4>
      </vt:variant>
    </vt:vector>
  </HeadingPairs>
  <TitlesOfParts>
    <vt:vector size="50" baseType="lpstr">
      <vt:lpstr>思源黑体 CN Medium</vt:lpstr>
      <vt:lpstr>MiSans Medium</vt:lpstr>
      <vt:lpstr>微软雅黑</vt:lpstr>
      <vt:lpstr>思源黑体 CN Bold</vt:lpstr>
      <vt:lpstr>MiSans Semibold</vt:lpstr>
      <vt:lpstr>Times New Roman</vt:lpstr>
      <vt:lpstr>阿里巴巴普惠体 3.0 55 Regular</vt:lpstr>
      <vt:lpstr>Wingdings</vt:lpstr>
      <vt:lpstr>阿里巴巴普惠体</vt:lpstr>
      <vt:lpstr>MiSans</vt:lpstr>
      <vt:lpstr>Calibri</vt:lpstr>
      <vt:lpstr>字魂35号-经典雅黑</vt:lpstr>
      <vt:lpstr>HarmonyOS Sans SC</vt:lpstr>
      <vt:lpstr>Arial</vt:lpstr>
      <vt:lpstr>Office 主题​​</vt:lpstr>
      <vt:lpstr>1_Office 主题​​</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Fluorosilicone Rubber Curing Systems</vt:lpstr>
      <vt:lpstr>Comparison of Fluorosilicone Rubber Processes</vt:lpstr>
      <vt:lpstr>PowerPoint-Präsentation</vt:lpstr>
      <vt:lpstr>PowerPoint-Präsentation</vt:lpstr>
      <vt:lpstr>Fluorosilicone Rubber’s Core Advantage in Automotive Applications</vt:lpstr>
      <vt:lpstr>Core seals for Engine, Transmission, and Fuel System</vt:lpstr>
      <vt:lpstr>Performance of Fluorosilicone Rubber in Automotive Oil-Contact Environments</vt:lpstr>
      <vt:lpstr>PowerPoint-Präsentation</vt:lpstr>
      <vt:lpstr>PowerPoint-Präsentation</vt:lpstr>
      <vt:lpstr>PowerPoint-Präsentation</vt:lpstr>
      <vt:lpstr>PowerPoint-Präsentation</vt:lpstr>
      <vt:lpstr>PowerPoint-Präsentation</vt:lpstr>
      <vt:lpstr>PowerPoint-Präsentation</vt:lpstr>
      <vt:lpstr>Applications in Cosmetics</vt:lpstr>
      <vt:lpstr>PowerPoint-Präsentation</vt:lpstr>
      <vt:lpstr>PowerPoint-Präsentation</vt:lpstr>
      <vt:lpstr>Performance Comparison Between Fluorosilicone Rubber and Other Rubbers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NGS Elastomer</cp:lastModifiedBy>
  <cp:revision>402</cp:revision>
  <dcterms:created xsi:type="dcterms:W3CDTF">2020-08-20T11:46:00Z</dcterms:created>
  <dcterms:modified xsi:type="dcterms:W3CDTF">2026-01-27T09:26:43Z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KSOTemplateUUID">
    <vt:lpwstr>v1.0_mb_ZfQUz3lb2/r2GryXWdvJNw==</vt:lpwstr>
  </property>
  <property fmtid="{D5CDD505-2E9C-101B-9397-08002B2CF9AE}" pid="4" name="ICV">
    <vt:lpwstr>EE285B2762724C57AA5F885B0D9877FB_13</vt:lpwstr>
  </property>
</Properties>
</file>